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8" r:id="rId4"/>
    <p:sldMasterId id="21474837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6858000" cx="12192000"/>
  <p:notesSz cx="7772400" cy="10058400"/>
  <p:embeddedFontLst>
    <p:embeddedFont>
      <p:font typeface="Play"/>
      <p:regular r:id="rId98"/>
      <p:bold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343359-1218-4CD2-9FEF-76C309ED6A64}">
  <a:tblStyle styleId="{55343359-1218-4CD2-9FEF-76C309ED6A64}"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Play-bold.fntdata"/><Relationship Id="rId10" Type="http://schemas.openxmlformats.org/officeDocument/2006/relationships/slide" Target="slides/slide4.xml"/><Relationship Id="rId98" Type="http://schemas.openxmlformats.org/officeDocument/2006/relationships/font" Target="fonts/Play-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p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Welcome to the Securing User, Application, and Data Access module.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1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9" name="Google Shape;1289;p1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lang="en-US">
                <a:solidFill>
                  <a:srgbClr val="000000"/>
                </a:solidFill>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Image description: </a:t>
            </a:r>
            <a:r>
              <a:rPr b="0" lang="en-US">
                <a:latin typeface="Calibri"/>
                <a:ea typeface="Calibri"/>
                <a:cs typeface="Calibri"/>
                <a:sym typeface="Calibri"/>
              </a:rPr>
              <a:t>An AWS account has three IAM groups named admins, developers, and test. The admins group has two members: Li and Paulo. The Developers group has Mateo, Shirley and Sofia. The test group has Ana, Zhang, and Jane. </a:t>
            </a:r>
            <a:r>
              <a:rPr b="1" lang="en-US" u="none">
                <a:solidFill>
                  <a:srgbClr val="000000"/>
                </a:solidFill>
                <a:latin typeface="Calibri"/>
                <a:ea typeface="Calibri"/>
                <a:cs typeface="Calibri"/>
                <a:sym typeface="Calibri"/>
              </a:rPr>
              <a:t>End description.</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Typically, you want to create groups that reflect job functions. For example, you can create one group for administrators, another group for developers, and another group for the team that performs testing functions.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Then, you attach one or more policy files to each group and add users to the groups. Users have the access rights that are assigned to the group or groups that they are in because of their group membership.</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If a new developer is hired, you can add them to the existing developers group. They will get the same access that the other developers already have.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If a person, such as Ana (shown in the example) takes on a new role in the organization, you can remove her from the </a:t>
            </a:r>
            <a:r>
              <a:rPr i="0" lang="en-US">
                <a:latin typeface="Calibri"/>
                <a:ea typeface="Calibri"/>
                <a:cs typeface="Calibri"/>
                <a:sym typeface="Calibri"/>
              </a:rPr>
              <a:t>test</a:t>
            </a:r>
            <a:r>
              <a:rPr lang="en-US">
                <a:latin typeface="Calibri"/>
                <a:ea typeface="Calibri"/>
                <a:cs typeface="Calibri"/>
                <a:sym typeface="Calibri"/>
              </a:rPr>
              <a:t> group and add her to the </a:t>
            </a:r>
            <a:r>
              <a:rPr i="0" lang="en-US">
                <a:latin typeface="Calibri"/>
                <a:ea typeface="Calibri"/>
                <a:cs typeface="Calibri"/>
                <a:sym typeface="Calibri"/>
              </a:rPr>
              <a:t>developers group. Or, if Ana will perform both functions, you can leave her in the test group and add her to the developers group</a:t>
            </a:r>
            <a:r>
              <a:rPr lang="en-US">
                <a:latin typeface="Calibri"/>
                <a:ea typeface="Calibri"/>
                <a:cs typeface="Calibri"/>
                <a:sym typeface="Calibri"/>
              </a:rPr>
              <a:t>.</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If you discover that developers need access to some additional resource in the account, you can update or add a policy to the </a:t>
            </a:r>
            <a:r>
              <a:rPr i="0" lang="en-US">
                <a:latin typeface="Calibri"/>
                <a:ea typeface="Calibri"/>
                <a:cs typeface="Calibri"/>
                <a:sym typeface="Calibri"/>
              </a:rPr>
              <a:t>developers </a:t>
            </a:r>
            <a:r>
              <a:rPr lang="en-US">
                <a:latin typeface="Calibri"/>
                <a:ea typeface="Calibri"/>
                <a:cs typeface="Calibri"/>
                <a:sym typeface="Calibri"/>
              </a:rPr>
              <a:t>group. All members of the group will gain that additional level of access. Groups make it easier to maintain consistent access rights across teams.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1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7" name="Google Shape;1297;p1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lang="en-US">
                <a:solidFill>
                  <a:srgbClr val="000000"/>
                </a:solidFill>
                <a:latin typeface="Calibri"/>
                <a:ea typeface="Calibri"/>
                <a:cs typeface="Calibri"/>
                <a:sym typeface="Calibri"/>
              </a:rPr>
              <a:t>Review each question with students and discuss answers on following slide.</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example illustrates a case where a user has permission information derived from both a user policy and a group policy. In this example, Zhang has a user policy that allows access to Amazon S3 and Amazon DynamoDB, but it denies access to Amazon Kinesis. Zhang is also a member of an IAM group called Developer that allows access to S3, Amazon Athena, DynamoDB, and Kinesis. What are the results of these two policies on Zhang's access?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1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6" name="Google Shape;1326;p1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lang="en-US">
                <a:solidFill>
                  <a:srgbClr val="000000"/>
                </a:solidFill>
                <a:latin typeface="Calibri"/>
                <a:ea typeface="Calibri"/>
                <a:cs typeface="Calibri"/>
                <a:sym typeface="Calibri"/>
              </a:rPr>
              <a:t>Review each answer with students.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Zhang can access Athena even though the user policy doesn’t mention Athena. Zhang can’t access Kinesis because of the explicit deny in the user policy. Remember that an explicit deny in an IAM policy overrides an explicit allow, so the explicit deny overrides the allow Kinesis access in the group policy.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7" name="Google Shape;1357;p1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As illustrated in the previous example, traditionally, permissions are defined based on job function. This is known as role-based access control (RBAC).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disadvantage to using the traditional RBAC model is that you have to maintain multiple policies. When new resources are added, you must update multiple policies to allow access to those resources. Updating polices can become time-consuming.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1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p1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This slide summarizes what attribute-based access control (ABAC) is and how it can benefit your permissions management approach. </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Using ABAC, writing permissions is relatively straightforward. The policy checks whether an attribute that’s applied to the IAM user is also applied to the resource that they want to access. When you create new IAM users and new account resources, you apply the correct tags to the users and to the resources.</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Using ABAC, you can grant developers access to their project resources, but you do not need to specify resources in the policy file. This is far more scalable than role-based access. </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For more information, see </a:t>
            </a:r>
            <a:r>
              <a:rPr b="0" i="0" lang="en-US">
                <a:solidFill>
                  <a:srgbClr val="16191F"/>
                </a:solidFill>
                <a:latin typeface="Calibri"/>
                <a:ea typeface="Calibri"/>
                <a:cs typeface="Calibri"/>
                <a:sym typeface="Calibri"/>
              </a:rPr>
              <a:t>What is ABAC for AWS? </a:t>
            </a:r>
            <a:r>
              <a:rPr lang="en-US">
                <a:latin typeface="Calibri"/>
                <a:ea typeface="Calibri"/>
                <a:cs typeface="Calibri"/>
                <a:sym typeface="Calibri"/>
              </a:rPr>
              <a:t>on the content resources page of your online course.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7" name="Google Shape;1407;p1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 Review the following key information for tagging:</a:t>
            </a:r>
            <a:endParaRPr/>
          </a:p>
          <a:p>
            <a:pPr indent="0" lvl="0" marL="0" rtl="0" algn="l">
              <a:spcBef>
                <a:spcPts val="0"/>
              </a:spcBef>
              <a:spcAft>
                <a:spcPts val="0"/>
              </a:spcAft>
              <a:buClr>
                <a:srgbClr val="000000"/>
              </a:buClr>
              <a:buSzPts val="1200"/>
              <a:buFont typeface="Arial"/>
              <a:buNone/>
            </a:pPr>
            <a:r>
              <a:rPr b="0" i="0" lang="en-US" u="none" cap="none" strike="noStrike">
                <a:solidFill>
                  <a:srgbClr val="000000"/>
                </a:solidFill>
                <a:latin typeface="Calibri"/>
                <a:ea typeface="Calibri"/>
                <a:cs typeface="Calibri"/>
                <a:sym typeface="Calibri"/>
              </a:rPr>
              <a:t>|  - </a:t>
            </a:r>
            <a:r>
              <a:rPr b="0" i="0" lang="en-US">
                <a:solidFill>
                  <a:schemeClr val="dk1"/>
                </a:solidFill>
                <a:latin typeface="Calibri"/>
                <a:ea typeface="Calibri"/>
                <a:cs typeface="Calibri"/>
                <a:sym typeface="Calibri"/>
              </a:rPr>
              <a:t>The maximum number of tags that you can assign to a resource is 50.</a:t>
            </a:r>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  - The maximum key length is 128 Unicode characters.</a:t>
            </a:r>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  - The maximum value length is 256 Unicode characters.</a:t>
            </a:r>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  - Valid characters for a tag key and value are: a-z, A-Z, 0-9, space, and the following characters: _ . : / = + - and @</a:t>
            </a:r>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  - Keys and values are case sensitive.</a:t>
            </a:r>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  - Don't use aws: as a prefix for keys; it's reserved for AWS use.</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u="none" strike="noStrike">
                <a:solidFill>
                  <a:schemeClr val="dk1"/>
                </a:solidFill>
                <a:latin typeface="Calibri"/>
                <a:ea typeface="Calibri"/>
                <a:cs typeface="Calibri"/>
                <a:sym typeface="Calibri"/>
              </a:rPr>
              <a:t>Before you consider the attribute-based approach to permissions controls, you should understand the tagging feature in AWS</a:t>
            </a:r>
            <a:r>
              <a:rPr lang="en-US">
                <a:latin typeface="Calibri"/>
                <a:ea typeface="Calibri"/>
                <a:cs typeface="Calibri"/>
                <a:sym typeface="Calibri"/>
              </a:rPr>
              <a:t>.</a:t>
            </a:r>
            <a:endParaRPr/>
          </a:p>
          <a:p>
            <a:pPr indent="0" lvl="0" marL="0" rtl="0" algn="l">
              <a:spcBef>
                <a:spcPts val="0"/>
              </a:spcBef>
              <a:spcAft>
                <a:spcPts val="0"/>
              </a:spcAft>
              <a:buNone/>
            </a:pPr>
            <a:r>
              <a:t/>
            </a:r>
            <a:endParaRPr b="0" i="0" u="none" strike="noStrike">
              <a:solidFill>
                <a:schemeClr val="dk1"/>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AWS enables customers to assign metadata to their AWS resources and identities in the form of </a:t>
            </a:r>
            <a:r>
              <a:rPr i="0" lang="en-US">
                <a:latin typeface="Calibri"/>
                <a:ea typeface="Calibri"/>
                <a:cs typeface="Calibri"/>
                <a:sym typeface="Calibri"/>
              </a:rPr>
              <a:t>tags.</a:t>
            </a:r>
            <a:r>
              <a:rPr lang="en-US">
                <a:latin typeface="Calibri"/>
                <a:ea typeface="Calibri"/>
                <a:cs typeface="Calibri"/>
                <a:sym typeface="Calibri"/>
              </a:rPr>
              <a:t> Each tag is a simple label that consists of a customer-defined key and an optional value. Tags can make it easier to manage, search for, and filter resources. </a:t>
            </a:r>
            <a:endParaRPr/>
          </a:p>
          <a:p>
            <a:pPr indent="0" lvl="0" marL="0" rtl="0" algn="l">
              <a:spcBef>
                <a:spcPts val="0"/>
              </a:spcBef>
              <a:spcAft>
                <a:spcPts val="0"/>
              </a:spcAft>
              <a:buNone/>
            </a:pPr>
            <a:r>
              <a:t/>
            </a:r>
            <a:endParaRPr b="0" i="0" u="none" strike="noStrike">
              <a:solidFill>
                <a:schemeClr val="dk1"/>
              </a:solidFill>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Tags have many practical uses. For example, you can create technical tags to identify that a resource is a web server, part of a specific project, part of a specific environment (test, development, or production), among others. You can also create business tags to identify the department or cost center that should be billed for this resource or the project that this resource is a part of. Finally, you can also set security tags, such as an identifier for the specific data-confidentiality level that a resource supports.</a:t>
            </a:r>
            <a:endParaRPr b="0" i="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You can create up to 50 </a:t>
            </a:r>
            <a:r>
              <a:rPr b="0" i="0" lang="en-US" u="none" strike="noStrike">
                <a:solidFill>
                  <a:schemeClr val="dk1"/>
                </a:solidFill>
                <a:latin typeface="Calibri"/>
                <a:ea typeface="Calibri"/>
                <a:cs typeface="Calibri"/>
                <a:sym typeface="Calibri"/>
              </a:rPr>
              <a:t>tags per resource.</a:t>
            </a:r>
            <a:r>
              <a:rPr i="0" lang="en-US">
                <a:latin typeface="Calibri"/>
                <a:ea typeface="Calibri"/>
                <a:cs typeface="Calibri"/>
                <a:sym typeface="Calibri"/>
              </a:rPr>
              <a:t> </a:t>
            </a:r>
            <a:r>
              <a:rPr b="0" i="0" lang="en-US" u="none" strike="noStrike">
                <a:solidFill>
                  <a:schemeClr val="dk1"/>
                </a:solidFill>
                <a:latin typeface="Calibri"/>
                <a:ea typeface="Calibri"/>
                <a:cs typeface="Calibri"/>
                <a:sym typeface="Calibri"/>
              </a:rPr>
              <a:t>For each resource, each tag key must be unique, and each tag key can have only one value. </a:t>
            </a:r>
            <a:r>
              <a:rPr b="0" i="0" lang="en-US">
                <a:solidFill>
                  <a:schemeClr val="dk1"/>
                </a:solidFill>
                <a:latin typeface="Calibri"/>
                <a:ea typeface="Calibri"/>
                <a:cs typeface="Calibri"/>
                <a:sym typeface="Calibri"/>
              </a:rPr>
              <a:t>Tag keys and values are case-sensitive.</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You can also add tags to IAM users and IAM roles. Tags are an important part of the second access-control method</a:t>
            </a:r>
            <a:r>
              <a:rPr lang="en-US">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1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p16:notes"/>
          <p:cNvSpPr txBox="1"/>
          <p:nvPr>
            <p:ph idx="1" type="body"/>
          </p:nvPr>
        </p:nvSpPr>
        <p:spPr>
          <a:xfrm>
            <a:off x="317500" y="3809999"/>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|Reinforce that ABAC refers to attribute-based access control and that it’</a:t>
            </a:r>
            <a:r>
              <a:rPr b="0" i="0" lang="en-US">
                <a:solidFill>
                  <a:schemeClr val="dk1"/>
                </a:solidFill>
                <a:latin typeface="Calibri"/>
                <a:ea typeface="Calibri"/>
                <a:cs typeface="Calibri"/>
                <a:sym typeface="Calibri"/>
              </a:rPr>
              <a:t>s an authorization strategy that defines permissions based on attributes. This is a simplified example. If you want to go deeper, you might take the students through the tutorial that’s linked in the course resources. </a:t>
            </a:r>
            <a:endParaRPr/>
          </a:p>
          <a:p>
            <a:pPr indent="0" lvl="0" marL="0" rtl="0" algn="l">
              <a:spcBef>
                <a:spcPts val="0"/>
              </a:spcBef>
              <a:spcAft>
                <a:spcPts val="0"/>
              </a:spcAft>
              <a:buNone/>
            </a:pPr>
            <a:r>
              <a:rPr lang="en-US">
                <a:latin typeface="Calibri"/>
                <a:ea typeface="Calibri"/>
                <a:cs typeface="Calibri"/>
                <a:sym typeface="Calibri"/>
              </a:rPr>
              <a:t>|</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In this example, the development organization is using attributes to identify the team (development or test) and the project (maintenance or new development). They have four IAM roles: one for developers on the maintenance project, one for developers on the new development project, one for testers on the maintenance project, and one for testers on the new development project. </a:t>
            </a:r>
            <a:endParaRPr/>
          </a:p>
          <a:p>
            <a:pPr indent="0" lvl="0" marL="0" rtl="0" algn="l">
              <a:spcBef>
                <a:spcPts val="0"/>
              </a:spcBef>
              <a:spcAft>
                <a:spcPts val="0"/>
              </a:spcAft>
              <a:buNone/>
            </a:pPr>
            <a:r>
              <a:t/>
            </a:r>
            <a:endParaRPr b="0" i="0" u="none" cap="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Each project has two EC2 instances. One is tagged for the dev environment, and the other is tagged for test. There’s also an Amazon S3 bucket tagged for developers and an Amazon S3 bucket tagged for testers. </a:t>
            </a:r>
            <a:endParaRPr/>
          </a:p>
          <a:p>
            <a:pPr indent="0" lvl="0" marL="0" rtl="0" algn="l">
              <a:spcBef>
                <a:spcPts val="0"/>
              </a:spcBef>
              <a:spcAft>
                <a:spcPts val="0"/>
              </a:spcAft>
              <a:buNone/>
            </a:pPr>
            <a:r>
              <a:t/>
            </a:r>
            <a:endParaRPr b="0" i="0" u="none" cap="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Using the attributes, they can set up a single policy that says which tags have access to which resources. This gives them flexibility as they add new resources or roles, and it limits the number of individual permissions that are needed. If a new EC2 instance is added, for example, they can just add the appropriate tag to the new instance and the roles that should have access will have it without any other changes. </a:t>
            </a:r>
            <a:endParaRPr/>
          </a:p>
          <a:p>
            <a:pPr indent="0" lvl="0" marL="0" rtl="0" algn="l">
              <a:spcBef>
                <a:spcPts val="0"/>
              </a:spcBef>
              <a:spcAft>
                <a:spcPts val="0"/>
              </a:spcAft>
              <a:buNone/>
            </a:pPr>
            <a:r>
              <a:t/>
            </a:r>
            <a:endParaRPr b="0" i="0" u="none" cap="none" strike="noStrike">
              <a:solidFill>
                <a:srgbClr val="000000"/>
              </a:solidFill>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To apply ABAC to your organization, the first step is to create identities, such as IAM users or IAM roles. These identities must have the attributes that will be used for access control purposes. For example, you can apply the Env = Dev and Project = Maint tags to the role for maintenance developers. </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Next, require attributes for new resources. You should create policies that enforce the rule at the time of resource creation. For example, you could require that a Project attribute and a Team attribute must be applied to any resource when it is created. </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With attributes in place for roles and resources, configure access permissions based on the attributes. For example, the policy would allow roles with the dev and maintenance tags to access the EC2 dev maintenance instance and the developer Amazon S3 bucket. Roles with the dev and newdev tags would be granted access to the EC2 dev newdev instance and the developer Amazon S3 bucket. The policy would deny access to roles without the appropriate tags. </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Test your configuration. For example, a user could try to add an additional EC2 instance without the required tags. The attempt should fail. Try creating the instance again with the required tags. This time, they should be able to create the resource successfully. After verifying that resources can’t be created without the desired tags, have users with each role try to access the resources they should and should not have access to. </a:t>
            </a:r>
            <a:endParaRPr/>
          </a:p>
          <a:p>
            <a:pPr indent="0" lvl="0" marL="0" rtl="0" algn="l">
              <a:spcBef>
                <a:spcPts val="0"/>
              </a:spcBef>
              <a:spcAft>
                <a:spcPts val="0"/>
              </a:spcAft>
              <a:buNone/>
            </a:pPr>
            <a:r>
              <a:t/>
            </a:r>
            <a:endParaRPr b="0" i="0" u="none" cap="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For a detailed tutorial that demonstrates how to use ABAC in AWS, see the link in your courses resources for this tutorial titled IAM tutorial: Define permissions to access AWS resources based on tags.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1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8" name="Google Shape;1488;p17: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lang="en-US">
                <a:solidFill>
                  <a:srgbClr val="000000"/>
                </a:solidFill>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Arial"/>
              <a:buNone/>
            </a:pPr>
            <a:r>
              <a:rPr lang="en-US">
                <a:solidFill>
                  <a:srgbClr val="000000"/>
                </a:solidFill>
                <a:latin typeface="Calibri"/>
                <a:ea typeface="Calibri"/>
                <a:cs typeface="Calibri"/>
                <a:sym typeface="Calibri"/>
              </a:rPr>
              <a:t>Here are a few key points to summarize this section.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1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6" name="Google Shape;1496;p1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covers federating users and conveying information needed to authorize access to resources.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3" name="Google Shape;1503;p1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i="0" lang="en-US">
                <a:solidFill>
                  <a:srgbClr val="000000"/>
                </a:solidFill>
                <a:latin typeface="Calibri"/>
                <a:ea typeface="Calibri"/>
                <a:cs typeface="Calibri"/>
                <a:sym typeface="Calibri"/>
              </a:rPr>
              <a:t>Identity federation </a:t>
            </a:r>
            <a:r>
              <a:rPr lang="en-US">
                <a:solidFill>
                  <a:srgbClr val="000000"/>
                </a:solidFill>
                <a:latin typeface="Calibri"/>
                <a:ea typeface="Calibri"/>
                <a:cs typeface="Calibri"/>
                <a:sym typeface="Calibri"/>
              </a:rPr>
              <a:t>is a system of trust between two parties to authenticate users and convey information that’s needed to authorize access to resources. Identity providers (IdPs) are responsible for user authentication. Service providers (SPs), such as services or applications, are responsible for controlling access to resources. Through administrative agreement and configuration, the SP trusts the IdP to authenticate users and grants them access to the requested resources.</a:t>
            </a:r>
            <a:endParaRPr/>
          </a:p>
          <a:p>
            <a:pPr indent="0" lvl="0" marL="0" marR="0" rtl="0" algn="l">
              <a:spcBef>
                <a:spcPts val="0"/>
              </a:spcBef>
              <a:spcAft>
                <a:spcPts val="0"/>
              </a:spcAft>
              <a:buClr>
                <a:schemeClr val="dk1"/>
              </a:buClr>
              <a:buSzPts val="1200"/>
              <a:buFont typeface="Calibri"/>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For more information, see the Identity Federation link that’s provided on the course resource page.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r>
              <a:rPr b="0" lang="en-US">
                <a:latin typeface="Calibri"/>
                <a:ea typeface="Calibri"/>
                <a:cs typeface="Calibri"/>
                <a:sym typeface="Calibri"/>
              </a:rPr>
              <a:t>This module extends the foundational security principles introduced in module 3.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introduction section describes the content of this module.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2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2" name="Google Shape;1512;p2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You can use two AWS services to federate your workforce into AWS accounts and business applications: AWS Identity and Access Management (IAM) or AWS IAM Identity Center (successor to AWS SSO). </a:t>
            </a:r>
            <a:endParaRPr/>
          </a:p>
          <a:p>
            <a:pPr indent="0" lvl="0" marL="0" marR="0" rtl="0" algn="l">
              <a:spcBef>
                <a:spcPts val="0"/>
              </a:spcBef>
              <a:spcAft>
                <a:spcPts val="0"/>
              </a:spcAft>
              <a:buClr>
                <a:schemeClr val="dk1"/>
              </a:buClr>
              <a:buSzPts val="1200"/>
              <a:buFont typeface="Calibri"/>
              <a:buNone/>
            </a:pPr>
            <a:r>
              <a:t/>
            </a:r>
            <a:endParaRPr b="0"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You can enable federated access to AWS accounts using IAM. The flexibility of IAM allows you to enable a separate Security Assertion Markup Language (SAML) 2.0 or an Open ID Connect (OIDC) IdP for each AWS account and use federated user attributes for access control. With IAM, you can pass user attributes, such as cost center, title, or locale, from your IdPs to AWS, and implement fine-grained access permissions based on these attributes. IAM helps you define permissions once, and then grant, revoke, or modify AWS access by simply changing the attributes in the IdP. You can apply the same federated access policy to multiple AWS accounts by implementing reusable customer managed IAM policies.</a:t>
            </a:r>
            <a:endParaRPr b="0"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1"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AWS Identity Center makes it easy to centrally manage federated access to multiple AWS accounts and business applications and provide users with single sign-on access to all their assigned accounts and applications from one place. You can use AWS IAM Identity Center for identities in the AWS IAM Identity Center’s user directory, your existing corporate directory, or external IdP.</a:t>
            </a:r>
            <a:endParaRPr/>
          </a:p>
          <a:p>
            <a:pPr indent="0" lvl="0" marL="0" marR="0" rtl="0" algn="l">
              <a:spcBef>
                <a:spcPts val="0"/>
              </a:spcBef>
              <a:spcAft>
                <a:spcPts val="0"/>
              </a:spcAft>
              <a:buClr>
                <a:schemeClr val="dk1"/>
              </a:buClr>
              <a:buSzPts val="1200"/>
              <a:buFont typeface="Calibri"/>
              <a:buNone/>
            </a:pPr>
            <a:r>
              <a:t/>
            </a:r>
            <a:endParaRPr b="0" i="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AWS IAM Identity Center works with an IdP of your choice, such as Okta Universal Directory or Azure Active Directory (AD) through the SAML 2.0 protocol. IAM Identity Center seamlessly leverages IAM permissions and policies for federated users and roles to help you manage federated access centrally across all AWS accounts in your AWS organization. With IAM Identity Center, you can assign permissions based on the group membership in your IdP’s directory, and then control the access for your users by simply modifying users and groups in the IdP.</a:t>
            </a:r>
            <a:endParaRPr b="1"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1"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i="0" lang="en-US">
                <a:latin typeface="Calibri"/>
                <a:ea typeface="Calibri"/>
                <a:cs typeface="Calibri"/>
                <a:sym typeface="Calibri"/>
              </a:rPr>
              <a:t>AWS Security Token Service (AWS STS) is a web service that provides temporary AWS credentials. This service </a:t>
            </a:r>
            <a:r>
              <a:rPr lang="en-US">
                <a:latin typeface="Calibri"/>
                <a:ea typeface="Calibri"/>
                <a:cs typeface="Calibri"/>
                <a:sym typeface="Calibri"/>
              </a:rPr>
              <a:t>enables an IAM user, federated user, or application to assume an IAM role. </a:t>
            </a:r>
            <a:endParaRPr b="1" i="0" u="none" cap="none" strike="noStrike">
              <a:solidFill>
                <a:srgbClr val="000000"/>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You can also add federation support to your customer-facing web and mobile applications using Amazon Cognito. It helps you add user sign-up, sign-in, and access control to your mobile and web apps quickly and easily. Amazon Cognito scales to millions of users and supports sign-in with social identity providers, such as Apple, Facebook, Google, and Amazon, and enterprise identity providers using SAML 2.0.</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next few slides look at how these services support identity federation in a bit more detail. For additional information on these services and how they work together, </a:t>
            </a:r>
            <a:r>
              <a:rPr b="0" i="0" lang="en-US" u="none">
                <a:solidFill>
                  <a:schemeClr val="dk1"/>
                </a:solidFill>
                <a:latin typeface="Calibri"/>
                <a:ea typeface="Calibri"/>
                <a:cs typeface="Calibri"/>
                <a:sym typeface="Calibri"/>
              </a:rPr>
              <a:t>see the </a:t>
            </a:r>
            <a:r>
              <a:rPr lang="en-US" u="none">
                <a:solidFill>
                  <a:srgbClr val="000000"/>
                </a:solidFill>
                <a:latin typeface="Calibri"/>
                <a:ea typeface="Calibri"/>
                <a:cs typeface="Calibri"/>
                <a:sym typeface="Calibri"/>
              </a:rPr>
              <a:t>links provided on the course resource page.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2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3" name="Google Shape;1523;p2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Human users (as compared to application or service users) who are members of your organization are also known as workforce identities or workforce users. Workforce identity federation refers to those human users.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If users in your organization already have a way to be authenticated, such as by signing in to your corporate network, you can federate those user identities into AWS using either IAM or AWS IAM Identity Center.</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diagram shows how a user outside of AWS can access protected AWS resources by using an external directory to gain temporary AWS security credentials.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A user authenticates against a local user directory with ID and password.</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An outside system presents user authentication information to IAM.</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IAM returns the temporary authentication credentials token back to the user using AWS STS.</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The user accesses the protected resources using temporary credentials.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See the link provided on the course resources page for additional information on federating existing users.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2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2" name="Google Shape;1562;p2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|Review the key points and note that</a:t>
            </a:r>
            <a:r>
              <a:rPr b="0" i="0" lang="en-US">
                <a:solidFill>
                  <a:schemeClr val="dk1"/>
                </a:solidFill>
                <a:latin typeface="Calibri"/>
                <a:ea typeface="Calibri"/>
                <a:cs typeface="Calibri"/>
                <a:sym typeface="Calibri"/>
              </a:rPr>
              <a:t> AWS IAM Identity Center is successor to AWS Single Sign-On. You can manage sign-in security for your workforce identities, also known as workforce users. IAM Identity Center provides one place where you can create or connect workforce users and centrally manage their access across all their AWS accounts and applications.</a:t>
            </a:r>
            <a:endParaRPr/>
          </a:p>
          <a:p>
            <a:pPr indent="0" lvl="0" marL="0" rtl="0" algn="l">
              <a:spcBef>
                <a:spcPts val="0"/>
              </a:spcBef>
              <a:spcAft>
                <a:spcPts val="0"/>
              </a:spcAft>
              <a:buNone/>
            </a:pPr>
            <a:r>
              <a:rPr b="0" i="0" lang="en-US" u="none" cap="none" strike="noStrike">
                <a:solidFill>
                  <a:schemeClr val="dk1"/>
                </a:solidFill>
                <a:latin typeface="Calibri"/>
                <a:ea typeface="Calibri"/>
                <a:cs typeface="Calibri"/>
                <a:sym typeface="Calibri"/>
              </a:rPr>
              <a:t>|</a:t>
            </a:r>
            <a:endParaRPr b="0"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With IAM Identity Center</a:t>
            </a:r>
            <a:r>
              <a:rPr lang="en-US">
                <a:solidFill>
                  <a:srgbClr val="000000"/>
                </a:solidFill>
                <a:latin typeface="Calibri"/>
                <a:ea typeface="Calibri"/>
                <a:cs typeface="Calibri"/>
                <a:sym typeface="Calibri"/>
              </a:rPr>
              <a:t>, you can create or connect identities once in AWS and centrally manage access across your AWS accounts. </a:t>
            </a:r>
            <a:r>
              <a:rPr b="0" i="0" lang="en-US">
                <a:solidFill>
                  <a:schemeClr val="dk1"/>
                </a:solidFill>
                <a:latin typeface="Calibri"/>
                <a:ea typeface="Calibri"/>
                <a:cs typeface="Calibri"/>
                <a:sym typeface="Calibri"/>
              </a:rPr>
              <a:t>IAM Identity Center </a:t>
            </a:r>
            <a:r>
              <a:rPr lang="en-US">
                <a:solidFill>
                  <a:srgbClr val="000000"/>
                </a:solidFill>
                <a:latin typeface="Calibri"/>
                <a:ea typeface="Calibri"/>
                <a:cs typeface="Calibri"/>
                <a:sym typeface="Calibri"/>
              </a:rPr>
              <a:t>provides a unified administration experience to define, customize, and assign fine-grained permissions based on common job functions. </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Users in your </a:t>
            </a:r>
            <a:r>
              <a:rPr b="0" i="0" lang="en-US">
                <a:solidFill>
                  <a:schemeClr val="dk1"/>
                </a:solidFill>
                <a:latin typeface="Calibri"/>
                <a:ea typeface="Calibri"/>
                <a:cs typeface="Calibri"/>
                <a:sym typeface="Calibri"/>
              </a:rPr>
              <a:t>IAM Identity Center </a:t>
            </a:r>
            <a:r>
              <a:rPr lang="en-US">
                <a:solidFill>
                  <a:srgbClr val="000000"/>
                </a:solidFill>
                <a:latin typeface="Calibri"/>
                <a:ea typeface="Calibri"/>
                <a:cs typeface="Calibri"/>
                <a:sym typeface="Calibri"/>
              </a:rPr>
              <a:t>environment can use their directory credentials to access their user portal. Users can access all their assigned AWS accounts or cloud applications. You can flexibly configure access to run parallel to or replace AWS account access management by using IAM. </a:t>
            </a:r>
            <a:r>
              <a:rPr b="0" i="0" lang="en-US">
                <a:solidFill>
                  <a:schemeClr val="dk1"/>
                </a:solidFill>
                <a:latin typeface="Calibri"/>
                <a:ea typeface="Calibri"/>
                <a:cs typeface="Calibri"/>
                <a:sym typeface="Calibri"/>
              </a:rPr>
              <a:t>IAM Identity Center </a:t>
            </a:r>
            <a:r>
              <a:rPr lang="en-US">
                <a:solidFill>
                  <a:srgbClr val="000000"/>
                </a:solidFill>
                <a:latin typeface="Calibri"/>
                <a:ea typeface="Calibri"/>
                <a:cs typeface="Calibri"/>
                <a:sym typeface="Calibri"/>
              </a:rPr>
              <a:t>supports commonly used cloud applications such as Microsoft 365 and Salesforce. The service provides application integration instructions that eliminate the need for administrators to learn the configuration nuances of each cloud application.</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See the link on the resources guide for more information on </a:t>
            </a:r>
            <a:r>
              <a:rPr b="0" i="0" lang="en-US" u="none" strike="noStrike">
                <a:solidFill>
                  <a:schemeClr val="dk1"/>
                </a:solidFill>
                <a:latin typeface="Calibri"/>
                <a:ea typeface="Calibri"/>
                <a:cs typeface="Calibri"/>
                <a:sym typeface="Calibri"/>
              </a:rPr>
              <a:t>AWS IAM Identity Center.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2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1" name="Google Shape;1571;p2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i="0" lang="en-US">
                <a:latin typeface="Calibri"/>
                <a:ea typeface="Calibri"/>
                <a:cs typeface="Calibri"/>
                <a:sym typeface="Calibri"/>
              </a:rPr>
              <a:t>AWS STS is a web service that provides temporary AWS credentials.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When the AssumeRole operation of the AWS STS API is successfully invoked, the web service returns the temporary, limited-privilege credentials that were requested by the IAM user or the user that was authenticated through federation. </a:t>
            </a:r>
            <a:r>
              <a:rPr lang="en-US">
                <a:solidFill>
                  <a:schemeClr val="dk1"/>
                </a:solidFill>
                <a:latin typeface="Calibri"/>
                <a:ea typeface="Calibri"/>
                <a:cs typeface="Calibri"/>
                <a:sym typeface="Calibri"/>
              </a:rPr>
              <a:t>Typically, the AssumeRole operation is used for cross-account access or for federation.</a:t>
            </a:r>
            <a:endParaRPr>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The next slides looks at how AWS STS provides temporary credentials as part of identity federation.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2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0" name="Google Shape;1580;p2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As noted on the prior slide, AWS STS provides temporary security credentials. When (or even before) the temporary security credentials expire, the user can request new credentials as long as the user requesting them still has permissions to do so.</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To request temporary security credentials, use AWS STS operations in the AWS API. These include operations to create and provide trusted users with temporary security credentials that can control access to your AWS resources.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slide shows the four general steps that occur during identity federation to access AWS services using temporary credentials generated by AWS STS. An Identity Broker is an intermediary proxy service that connects multiple SPs with multiple dPs.  </a:t>
            </a:r>
            <a:r>
              <a:rPr b="0" i="0" lang="en-US" u="none" cap="none" strike="noStrike">
                <a:solidFill>
                  <a:schemeClr val="dk1"/>
                </a:solidFill>
                <a:latin typeface="Calibri"/>
                <a:ea typeface="Calibri"/>
                <a:cs typeface="Calibri"/>
                <a:sym typeface="Calibri"/>
              </a:rPr>
              <a:t>The identity broker facilitates the communication between an external IdP and the SP, in this example AWS services. </a:t>
            </a:r>
            <a:endParaRPr b="1" i="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2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4" name="Google Shape;1594;p2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|Communicate that</a:t>
            </a:r>
            <a:r>
              <a:rPr b="0" i="0" lang="en-US">
                <a:solidFill>
                  <a:schemeClr val="dk1"/>
                </a:solidFill>
                <a:latin typeface="Calibri"/>
                <a:ea typeface="Calibri"/>
                <a:cs typeface="Calibri"/>
                <a:sym typeface="Calibri"/>
              </a:rPr>
              <a:t> users might already have identities outside of AWS, such as a corporate directory. If those users need to work with AWS resources (or work with applications that access those resources), then those users also need AWS security credentials. You can use an IAM role to specify permissions for users whose identity is federated from their organization or a third-party IdP.</a:t>
            </a:r>
            <a:endParaRPr/>
          </a:p>
          <a:p>
            <a:pPr indent="0" lvl="0" marL="0" rtl="0" algn="l">
              <a:spcBef>
                <a:spcPts val="0"/>
              </a:spcBef>
              <a:spcAft>
                <a:spcPts val="0"/>
              </a:spcAft>
              <a:buNone/>
            </a:pPr>
            <a:r>
              <a:rPr lang="en-US" u="none" cap="none" strike="noStrike">
                <a:latin typeface="Calibri"/>
                <a:ea typeface="Calibri"/>
                <a:cs typeface="Calibri"/>
                <a:sym typeface="Calibri"/>
              </a:rPr>
              <a:t>|</a:t>
            </a:r>
            <a:endParaRPr b="0"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This slide illustrates the more detailed steps that occur when using an OIDC-based IdP with an identity broker for identity federation. In this example, a corporate identity store is used to authenticate users who need to access the AWS Management Console.</a:t>
            </a:r>
            <a:endParaRPr/>
          </a:p>
          <a:p>
            <a:pPr indent="-228600" lvl="0" marL="228600" marR="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A user accesses an application that prompts them for a user ID and password, and then submits their request.</a:t>
            </a:r>
            <a:endParaRPr/>
          </a:p>
          <a:p>
            <a:pPr indent="-228600" lvl="0" marL="228600" marR="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The identity broker receives the authentication request. It then communicates with the corporate identity store, which might be Microsoft Active Directory or a Lightweight Directory Access Protocol (LDAP) server.</a:t>
            </a:r>
            <a:endParaRPr/>
          </a:p>
          <a:p>
            <a:pPr indent="-228600" lvl="0" marL="228600" marR="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If the authentication request is successful, the identity broker makes a request to AWS STS. The request is to retrieve temporary AWS security credentials for the user application.</a:t>
            </a:r>
            <a:endParaRPr/>
          </a:p>
          <a:p>
            <a:pPr indent="-228600" lvl="0" marL="228600" marR="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The user application receives the temporary AWS security credentials and redirects the user to the AWS Management Console. The user did not need to sign directly in to AWS with a different set of credentials. This process is an example of a single-sign on (SSO) implementation. The user application can also use these same temporary AWS security credentials to access AWS services if the IAM policy document allows it.</a:t>
            </a:r>
            <a:endParaRPr b="1" i="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2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p2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|Communicate to students that </a:t>
            </a:r>
            <a:r>
              <a:rPr b="0" i="0" lang="en-US">
                <a:solidFill>
                  <a:schemeClr val="dk1"/>
                </a:solidFill>
                <a:latin typeface="Calibri"/>
                <a:ea typeface="Calibri"/>
                <a:cs typeface="Calibri"/>
                <a:sym typeface="Calibri"/>
              </a:rPr>
              <a:t>AWS supports identity federation with SAML 2.0, an open standard that many IdPs use. This feature enables federated SSO, so users can log into the AWS Management Console or call the AWS API operations without having to create an IAM user for everyone in their organization.</a:t>
            </a:r>
            <a:endParaRPr/>
          </a:p>
          <a:p>
            <a:pPr indent="0" lvl="0" marL="0" rtl="0" algn="l">
              <a:spcBef>
                <a:spcPts val="0"/>
              </a:spcBef>
              <a:spcAft>
                <a:spcPts val="0"/>
              </a:spcAft>
              <a:buNone/>
            </a:pPr>
            <a:r>
              <a:rPr lang="en-US" u="none" cap="none" strike="noStrike">
                <a:latin typeface="Calibri"/>
                <a:ea typeface="Calibri"/>
                <a:cs typeface="Calibri"/>
                <a:sym typeface="Calibri"/>
              </a:rPr>
              <a:t>|</a:t>
            </a:r>
            <a:endParaRPr b="0"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This example shows the use of SAML for exchanging authentication and authorization data between IdPs and service providers. </a:t>
            </a:r>
            <a:r>
              <a:rPr lang="en-US">
                <a:solidFill>
                  <a:srgbClr val="16191F"/>
                </a:solidFill>
                <a:latin typeface="Calibri"/>
                <a:ea typeface="Calibri"/>
                <a:cs typeface="Calibri"/>
                <a:sym typeface="Calibri"/>
              </a:rPr>
              <a:t>If your corporate directory is compatible with SAML 2.0, you can configure your corporate directory to provide SSO access to the AWS Management Console for your users.  </a:t>
            </a:r>
            <a:endParaRPr/>
          </a:p>
          <a:p>
            <a:pPr indent="0" lvl="0" marL="0" rtl="0" algn="l">
              <a:spcBef>
                <a:spcPts val="0"/>
              </a:spcBef>
              <a:spcAft>
                <a:spcPts val="0"/>
              </a:spcAft>
              <a:buNone/>
            </a:pPr>
            <a:r>
              <a:t/>
            </a:r>
            <a:endParaRPr>
              <a:solidFill>
                <a:srgbClr val="16191F"/>
              </a:solidFill>
              <a:latin typeface="Calibri"/>
              <a:ea typeface="Calibri"/>
              <a:cs typeface="Calibri"/>
              <a:sym typeface="Calibri"/>
            </a:endParaRPr>
          </a:p>
          <a:p>
            <a:pPr indent="0" lvl="0" marL="0" rtl="0" algn="l">
              <a:spcBef>
                <a:spcPts val="0"/>
              </a:spcBef>
              <a:spcAft>
                <a:spcPts val="0"/>
              </a:spcAft>
              <a:buNone/>
            </a:pPr>
            <a:r>
              <a:rPr lang="en-US">
                <a:solidFill>
                  <a:srgbClr val="16191F"/>
                </a:solidFill>
                <a:latin typeface="Calibri"/>
                <a:ea typeface="Calibri"/>
                <a:cs typeface="Calibri"/>
                <a:sym typeface="Calibri"/>
              </a:rPr>
              <a:t>Here are the steps for this identity federation flow. They are similar to the previous slide, but they are specific to the features of SAML.</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A user in your organization navigates to an internal portal in your network. The portal also functions as the IdP that handles the SAML trust between your organization and AWS.</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IdP authenticates the user’s identity against the identity store, which might be an LDAP server or Microsoft Active Directory.</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portal receives the authentication response as a </a:t>
            </a:r>
            <a:r>
              <a:rPr b="0" i="0" lang="en-US">
                <a:latin typeface="Calibri"/>
                <a:ea typeface="Calibri"/>
                <a:cs typeface="Calibri"/>
                <a:sym typeface="Calibri"/>
              </a:rPr>
              <a:t>SAML assertion </a:t>
            </a:r>
            <a:r>
              <a:rPr lang="en-US">
                <a:latin typeface="Calibri"/>
                <a:ea typeface="Calibri"/>
                <a:cs typeface="Calibri"/>
                <a:sym typeface="Calibri"/>
              </a:rPr>
              <a:t>from the IdP.</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client posts the SAML assertion to the AWS sign-in endpoint for SAML. The endpoint communicates with AWS STS, and it invokes the AssumeRoleWithSAML operation to request temporary security credentials and construct a sign-in URL.</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client receives the temporary AWS security credentials. The client is redirected to the AWS Management Console and is authenticated with the temporary AWS security credentials.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See the link on the resources guide for more information on </a:t>
            </a:r>
            <a:r>
              <a:rPr lang="en-US">
                <a:solidFill>
                  <a:schemeClr val="dk1"/>
                </a:solidFill>
                <a:latin typeface="Calibri"/>
                <a:ea typeface="Calibri"/>
                <a:cs typeface="Calibri"/>
                <a:sym typeface="Calibri"/>
              </a:rPr>
              <a:t>SAML 2.0.</a:t>
            </a:r>
            <a:endParaRPr>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2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3" name="Google Shape;1713;p2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preferred way to use web identity federation is to use Amazon Cognito.  </a:t>
            </a:r>
            <a:br>
              <a:rPr lang="en-US">
                <a:latin typeface="Calibri"/>
                <a:ea typeface="Calibri"/>
                <a:cs typeface="Calibri"/>
                <a:sym typeface="Calibri"/>
              </a:rPr>
            </a:b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final identity federation option is using Amazon Cognito. Amazon Cognito is a fully managed service that provides authentication, authorization, and user management for web and mobile applications. Users can sign in directly with a username and password or through a third party, such as Facebook, Amazon, or Google.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two main components of Amazon Cognito are user pools and identity pools.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 user pool is a user directory in Amazon Cognito. With a user pool, users can sign into a web or mobile application through Amazon Cognito. They can also federate through a third-party IdP. All members of the user pool have a directory profile that can be accessed through an SDK.</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Identity pools enable the creation of unique identities and permissions assignment for users. With an identity pool, users can obtain temporary AWS credentials to access AWS services or resources. Identity pools can communicate with Amazon Cognito user pools’ social sign-in with Facebook, Google, and Login with Amazon and OIDC providers. Identity pools use AWS STS behind the scenes.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p2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2" name="Google Shape;1722;p2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|Information on user pools can be located on following slide. </a:t>
            </a:r>
            <a:endParaRPr/>
          </a:p>
          <a:p>
            <a:pPr indent="0" lvl="0" marL="0" rtl="0" algn="l">
              <a:spcBef>
                <a:spcPts val="0"/>
              </a:spcBef>
              <a:spcAft>
                <a:spcPts val="0"/>
              </a:spcAft>
              <a:buNone/>
            </a:pPr>
            <a:r>
              <a:rPr lang="en-US">
                <a:solidFill>
                  <a:srgbClr val="000000"/>
                </a:solidFill>
                <a:latin typeface="Calibri"/>
                <a:ea typeface="Calibri"/>
                <a:cs typeface="Calibri"/>
                <a:sym typeface="Calibri"/>
              </a:rPr>
              <a:t>|</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u="none">
                <a:solidFill>
                  <a:schemeClr val="dk1"/>
                </a:solidFill>
                <a:latin typeface="Calibri"/>
                <a:ea typeface="Calibri"/>
                <a:cs typeface="Calibri"/>
                <a:sym typeface="Calibri"/>
              </a:rPr>
              <a:t>Remember, y</a:t>
            </a:r>
            <a:r>
              <a:rPr b="0" i="0" lang="en-US">
                <a:solidFill>
                  <a:schemeClr val="dk1"/>
                </a:solidFill>
                <a:latin typeface="Calibri"/>
                <a:ea typeface="Calibri"/>
                <a:cs typeface="Calibri"/>
                <a:sym typeface="Calibri"/>
              </a:rPr>
              <a:t>ou can also add federation support to your customer-facing web and mobile applications using Amazon Cognito. It helps you add user sign-up, sign-in, and access control to your mobile and web apps quickly. </a:t>
            </a:r>
            <a:endParaRPr u="sng">
              <a:solidFill>
                <a:srgbClr val="000000"/>
              </a:solidFill>
              <a:latin typeface="Calibri"/>
              <a:ea typeface="Calibri"/>
              <a:cs typeface="Calibri"/>
              <a:sym typeface="Calibri"/>
            </a:endParaRPr>
          </a:p>
          <a:p>
            <a:pPr indent="0" lvl="0" marL="0" rtl="0" algn="l">
              <a:spcBef>
                <a:spcPts val="0"/>
              </a:spcBef>
              <a:spcAft>
                <a:spcPts val="0"/>
              </a:spcAft>
              <a:buNone/>
            </a:pPr>
            <a:r>
              <a:t/>
            </a:r>
            <a:endParaRPr b="1"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The diagram shows accessing</a:t>
            </a:r>
            <a:r>
              <a:rPr b="0" i="0" lang="en-US">
                <a:solidFill>
                  <a:schemeClr val="dk1"/>
                </a:solidFill>
                <a:latin typeface="Calibri"/>
                <a:ea typeface="Calibri"/>
                <a:cs typeface="Calibri"/>
                <a:sym typeface="Calibri"/>
              </a:rPr>
              <a:t> server-side resources with a user pool.</a:t>
            </a:r>
            <a:endParaRPr/>
          </a:p>
          <a:p>
            <a:pPr indent="0" lvl="0" marL="0" rtl="0" algn="l">
              <a:spcBef>
                <a:spcPts val="0"/>
              </a:spcBef>
              <a:spcAft>
                <a:spcPts val="0"/>
              </a:spcAft>
              <a:buNone/>
            </a:pPr>
            <a:r>
              <a:t/>
            </a:r>
            <a:endParaRPr b="1" i="0" u="none" cap="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1. After a successful user pool sign-in, your web or mobile app will receive user pool tokens from Amazon Cognito.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2. You can use those tokens to control access to your server-side resources. You can also create user pool groups to manage permissions and to represent different types of users.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After you configure a domain for your user pool, Amazon Cognito provisions a hosted web UI that allows you to add sign-up and sign-in pages to your app. Using this OAuth 2.0 foundation, you can create your own resource server to enable your users to access protected resources.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See the link on the course resources page for more information on accessing your server-side resources with a user pool.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2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8" name="Google Shape;1748;p2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|This is an Amazon Cognito example with direct end device to service. </a:t>
            </a:r>
            <a:r>
              <a:rPr b="0" i="0" lang="en-US">
                <a:solidFill>
                  <a:schemeClr val="dk1"/>
                </a:solidFill>
                <a:latin typeface="Calibri"/>
                <a:ea typeface="Calibri"/>
                <a:cs typeface="Calibri"/>
                <a:sym typeface="Calibri"/>
              </a:rPr>
              <a:t>This is one approach. The other approach would be to not use identity pool and have the service manage sessions.</a:t>
            </a:r>
            <a:endParaRPr/>
          </a:p>
          <a:p>
            <a:pPr indent="0" lvl="0" marL="0" rtl="0" algn="l">
              <a:spcBef>
                <a:spcPts val="0"/>
              </a:spcBef>
              <a:spcAft>
                <a:spcPts val="0"/>
              </a:spcAft>
              <a:buNone/>
            </a:pPr>
            <a:r>
              <a:rPr b="0" i="0" lang="en-US" u="none" cap="none" strike="noStrike">
                <a:solidFill>
                  <a:schemeClr val="dk1"/>
                </a:solidFill>
                <a:latin typeface="Calibri"/>
                <a:ea typeface="Calibri"/>
                <a:cs typeface="Calibri"/>
                <a:sym typeface="Calibri"/>
              </a:rPr>
              <a:t>|</a:t>
            </a:r>
            <a:endParaRPr b="0"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In this diagram, the goal is to authenticate a user using Amazon Cognito and then grant that user access to another AWS service.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An app user signs in through an Amazon Cognito user pool.</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After successfully authenticating, the user receives user pool tokens.</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The app exchanges the user pool tokens for AWS credentials through an Amazon Cognito identity pool.</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The app user uses those AWS credentials to access other AWS services.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0" name="Google Shape;1170;p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p3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9" name="Google Shape;1799;p3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Image description: </a:t>
            </a:r>
            <a:r>
              <a:rPr lang="en-US">
                <a:latin typeface="Calibri"/>
                <a:ea typeface="Calibri"/>
                <a:cs typeface="Calibri"/>
                <a:sym typeface="Calibri"/>
              </a:rPr>
              <a:t>Diagram of Amazon Cognito user pools including connection to a user, identity provider, app, and API/database. Arrows showing user connecting to app, user requests to sign into Amazon Cognito user pool, user redirected to third party identity provider (optional), additional challenges, and challenge responses between user and Amazon Cognito user pool, Amazon Cognito user pool provides token and sign in to app, and app providing access token and retrieving data to API/database.</a:t>
            </a:r>
            <a:r>
              <a:rPr b="0" lang="en-US">
                <a:solidFill>
                  <a:srgbClr val="000000"/>
                </a:solidFill>
                <a:latin typeface="Calibri"/>
                <a:ea typeface="Calibri"/>
                <a:cs typeface="Calibri"/>
                <a:sym typeface="Calibri"/>
              </a:rPr>
              <a:t> </a:t>
            </a:r>
            <a:r>
              <a:rPr b="1" lang="en-US">
                <a:latin typeface="Calibri"/>
                <a:ea typeface="Calibri"/>
                <a:cs typeface="Calibri"/>
                <a:sym typeface="Calibri"/>
              </a:rPr>
              <a:t>End description</a:t>
            </a:r>
            <a:endParaRPr/>
          </a:p>
          <a:p>
            <a:pPr indent="0" lvl="0" marL="0" marR="0" rtl="0" algn="l">
              <a:spcBef>
                <a:spcPts val="0"/>
              </a:spcBef>
              <a:spcAft>
                <a:spcPts val="0"/>
              </a:spcAft>
              <a:buClr>
                <a:schemeClr val="dk1"/>
              </a:buClr>
              <a:buSzPts val="1200"/>
              <a:buFont typeface="Calibri"/>
              <a:buNone/>
            </a:pPr>
            <a:r>
              <a:t/>
            </a:r>
            <a:endParaRPr b="1" i="0" u="none" cap="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 Amazon Cognito user pool is a user directory. With a user pool, your users can sign into your web or mobile app through Amazon Cognito or federate through a third-party IdP. Federated and local users have a user profile in your user pool.</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Local users are those who signed up or who you created directly in your user pool. You can manage and customize these user profiles in the AWS Management Console, an AWS SDK, or the AWS Command Line Interface (AWS CLI).</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Amazon Cognito user pools accept tokens and assertions from third-party IdPs and collect the user attributes into a JSON web token (JWT) that it issues to your app. You can standardize your app on one set of JWTs while Amazon Cognito handles the interactions with IdPs, mapping their claims to a central token format.</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 Amazon Cognito user pool can be a standalone IdP. Amazon Cognito draws from the OIDC standard to generate JWTs for authentication and authorization. When you sign in local users, your user pool is authoritative for those users. You have access to the following features when you authenticate local users.</a:t>
            </a:r>
            <a:endParaRPr/>
          </a:p>
          <a:p>
            <a:pPr indent="0" lvl="0" marL="0" marR="0" rtl="0" algn="l">
              <a:spcBef>
                <a:spcPts val="0"/>
              </a:spcBef>
              <a:spcAft>
                <a:spcPts val="0"/>
              </a:spcAft>
              <a:buClr>
                <a:schemeClr val="dk1"/>
              </a:buClr>
              <a:buSzPts val="1200"/>
              <a:buFont typeface="Calibri"/>
              <a:buNone/>
            </a:pPr>
            <a:r>
              <a:t/>
            </a:r>
            <a:endParaRPr b="1"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See the link on the resources guide for more information on </a:t>
            </a:r>
            <a:r>
              <a:rPr lang="en-US">
                <a:latin typeface="Calibri"/>
                <a:ea typeface="Calibri"/>
                <a:cs typeface="Calibri"/>
                <a:sym typeface="Calibri"/>
              </a:rPr>
              <a:t>Amazon Cognito user pools.</a:t>
            </a:r>
            <a:endParaRPr b="1" i="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3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6" name="Google Shape;1836;p3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This slide highlights a few of the features of Amazon Cognito pools for supporting authentication and identity federation.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See the link on the resources guide for more information on </a:t>
            </a:r>
            <a:r>
              <a:rPr b="0" i="0" lang="en-US" u="none" cap="none" strike="noStrike">
                <a:solidFill>
                  <a:srgbClr val="000000"/>
                </a:solidFill>
                <a:latin typeface="Calibri"/>
                <a:ea typeface="Calibri"/>
                <a:cs typeface="Calibri"/>
                <a:sym typeface="Calibri"/>
              </a:rPr>
              <a:t>Amazon Cognito user pool features. </a:t>
            </a:r>
            <a:endParaRPr b="0" i="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p3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3" name="Google Shape;1843;p3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These key takeaways summarize this section.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3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1" name="Google Shape;1851;p3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 will now complete a lab. The next slide summarizes what you will do in the lab, and you will find the detailed instructions in the lab environment.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3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7" name="Google Shape;1857;p3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p3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5" name="Google Shape;1865;p3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br>
              <a:rPr b="1" lang="en-US">
                <a:latin typeface="Calibri"/>
                <a:ea typeface="Calibri"/>
                <a:cs typeface="Calibri"/>
                <a:sym typeface="Calibri"/>
              </a:rPr>
            </a:br>
            <a:r>
              <a:rPr lang="en-US">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br>
              <a:rPr lang="en-US">
                <a:latin typeface="Calibri"/>
                <a:ea typeface="Calibri"/>
                <a:cs typeface="Calibri"/>
                <a:sym typeface="Calibri"/>
              </a:rPr>
            </a:b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|Lead the class in a conversation about the key takeaways from the lab. Use the details from the previous section to help you debrief the lab with the students after they have completed it. Debriefing the lab is strongly encouraged. It helps the students make connections between their hands-on experience and the concepts that you discussed in the lecture before this lab.</a:t>
            </a:r>
            <a:endParaRPr/>
          </a:p>
          <a:p>
            <a:pPr indent="0" lvl="0" marL="0" rtl="0" algn="l">
              <a:spcBef>
                <a:spcPts val="0"/>
              </a:spcBef>
              <a:spcAft>
                <a:spcPts val="0"/>
              </a:spcAft>
              <a:buNone/>
            </a:pPr>
            <a:r>
              <a:rPr lang="en-US">
                <a:latin typeface="Calibri"/>
                <a:ea typeface="Calibri"/>
                <a:cs typeface="Calibri"/>
                <a:sym typeface="Calibri"/>
              </a:rPr>
              <a:t>|During the debrief, you can ask the students the questions shown on this slide. The following are the answers: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|When configuring the user pool’s sign-up feature, what are the contact methods that Amazon Cognito offered to verify a user’s identity? You can either specify an email address or a phone number as the contact method that Cognito uses to verify a user’s identity when they sign up. Where does the web application that presents the pages for signing in run? The web application that presents the sign-in page runs inside of Amazon Cognito. With Cognito’s hosted UI feature, you don’t need to provide or provision an instance to run the sign-up or sign-in web pages.</a:t>
            </a:r>
            <a:endParaRPr/>
          </a:p>
          <a:p>
            <a:pPr indent="0" lvl="0" marL="0" rtl="0" algn="l">
              <a:spcBef>
                <a:spcPts val="0"/>
              </a:spcBef>
              <a:spcAft>
                <a:spcPts val="0"/>
              </a:spcAft>
              <a:buNone/>
            </a:pPr>
            <a:r>
              <a:rPr lang="en-US">
                <a:latin typeface="Calibri"/>
                <a:ea typeface="Calibri"/>
                <a:cs typeface="Calibri"/>
                <a:sym typeface="Calibri"/>
              </a:rPr>
              <a:t>|</a:t>
            </a:r>
            <a:r>
              <a:rPr b="1" lang="en-US">
                <a:latin typeface="Calibri"/>
                <a:ea typeface="Calibri"/>
                <a:cs typeface="Calibri"/>
                <a:sym typeface="Calibri"/>
              </a:rPr>
              <a:t>Suggested responses for question 1</a:t>
            </a:r>
            <a:r>
              <a:rPr lang="en-US">
                <a:latin typeface="Calibri"/>
                <a:ea typeface="Calibri"/>
                <a:cs typeface="Calibri"/>
                <a:sym typeface="Calibri"/>
              </a:rPr>
              <a:t>: What did you do to create users and manage user passwords for the Birds website? In this lab, you used Amazon Cognito to create a user pool. An Amazon Cognito user pool is an identity provider that |can create users and manage user passwords. The Birds web application used the tokens generated by an Amazon Cognito user pool to ensure that users have authenticated and have a valid session before they can access a protected page or |perform a protected action.</a:t>
            </a:r>
            <a:br>
              <a:rPr lang="en-US">
                <a:latin typeface="Calibri"/>
                <a:ea typeface="Calibri"/>
                <a:cs typeface="Calibri"/>
                <a:sym typeface="Calibri"/>
              </a:rPr>
            </a:br>
            <a:r>
              <a:rPr lang="en-US">
                <a:latin typeface="Calibri"/>
                <a:ea typeface="Calibri"/>
                <a:cs typeface="Calibri"/>
                <a:sym typeface="Calibri"/>
              </a:rPr>
              <a:t>|Use a user pool when you need to do the following:</a:t>
            </a:r>
            <a:br>
              <a:rPr lang="en-US">
                <a:latin typeface="Calibri"/>
                <a:ea typeface="Calibri"/>
                <a:cs typeface="Calibri"/>
                <a:sym typeface="Calibri"/>
              </a:rPr>
            </a:br>
            <a:r>
              <a:rPr lang="en-US">
                <a:latin typeface="Calibri"/>
                <a:ea typeface="Calibri"/>
                <a:cs typeface="Calibri"/>
                <a:sym typeface="Calibri"/>
              </a:rPr>
              <a:t>|- Design sign-up and sign-in webpages for your app.</a:t>
            </a:r>
            <a:endParaRPr/>
          </a:p>
          <a:p>
            <a:pPr indent="0" lvl="0" marL="0" rtl="0" algn="l">
              <a:spcBef>
                <a:spcPts val="0"/>
              </a:spcBef>
              <a:spcAft>
                <a:spcPts val="0"/>
              </a:spcAft>
              <a:buNone/>
            </a:pPr>
            <a:r>
              <a:rPr lang="en-US">
                <a:latin typeface="Calibri"/>
                <a:ea typeface="Calibri"/>
                <a:cs typeface="Calibri"/>
                <a:sym typeface="Calibri"/>
              </a:rPr>
              <a:t>|- Access and manage user data.</a:t>
            </a:r>
            <a:endParaRPr/>
          </a:p>
          <a:p>
            <a:pPr indent="0" lvl="0" marL="0" rtl="0" algn="l">
              <a:spcBef>
                <a:spcPts val="0"/>
              </a:spcBef>
              <a:spcAft>
                <a:spcPts val="0"/>
              </a:spcAft>
              <a:buNone/>
            </a:pPr>
            <a:r>
              <a:rPr lang="en-US">
                <a:latin typeface="Calibri"/>
                <a:ea typeface="Calibri"/>
                <a:cs typeface="Calibri"/>
                <a:sym typeface="Calibri"/>
              </a:rPr>
              <a:t>|- Track your user device, location, and IP address, and adapt to sign-in requests of different risk levels.</a:t>
            </a:r>
            <a:endParaRPr/>
          </a:p>
          <a:p>
            <a:pPr indent="0" lvl="0" marL="0" rtl="0" algn="l">
              <a:spcBef>
                <a:spcPts val="0"/>
              </a:spcBef>
              <a:spcAft>
                <a:spcPts val="0"/>
              </a:spcAft>
              <a:buNone/>
            </a:pPr>
            <a:r>
              <a:rPr lang="en-US">
                <a:latin typeface="Calibri"/>
                <a:ea typeface="Calibri"/>
                <a:cs typeface="Calibri"/>
                <a:sym typeface="Calibri"/>
              </a:rPr>
              <a:t>|- Use a custom authentication flow for your app.</a:t>
            </a:r>
            <a:endParaRPr/>
          </a:p>
          <a:p>
            <a:pPr indent="0" lvl="0" marL="0" rtl="0" algn="l">
              <a:spcBef>
                <a:spcPts val="0"/>
              </a:spcBef>
              <a:spcAft>
                <a:spcPts val="0"/>
              </a:spcAft>
              <a:buNone/>
            </a:pP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In this lab, you used Amazon Cognito to set up an identity pool. Why did you need an identity pool? Identity pools are for authorization to AWS services. You used an identity pool to give users access to |the DynamoDB table.</a:t>
            </a:r>
            <a:br>
              <a:rPr lang="en-US">
                <a:latin typeface="Calibri"/>
                <a:ea typeface="Calibri"/>
                <a:cs typeface="Calibri"/>
                <a:sym typeface="Calibri"/>
              </a:rPr>
            </a:br>
            <a:r>
              <a:rPr lang="en-US">
                <a:latin typeface="Calibri"/>
                <a:ea typeface="Calibri"/>
                <a:cs typeface="Calibri"/>
                <a:sym typeface="Calibri"/>
              </a:rPr>
              <a:t>|Use a user pool when you need to do the following:</a:t>
            </a:r>
            <a:br>
              <a:rPr lang="en-US">
                <a:latin typeface="Calibri"/>
                <a:ea typeface="Calibri"/>
                <a:cs typeface="Calibri"/>
                <a:sym typeface="Calibri"/>
              </a:rPr>
            </a:br>
            <a:r>
              <a:rPr lang="en-US">
                <a:latin typeface="Calibri"/>
                <a:ea typeface="Calibri"/>
                <a:cs typeface="Calibri"/>
                <a:sym typeface="Calibri"/>
              </a:rPr>
              <a:t>|- Give your users access to AWS resources, such as an S3 bucket or a DynamoDB table.</a:t>
            </a:r>
            <a:endParaRPr/>
          </a:p>
          <a:p>
            <a:pPr indent="0" lvl="0" marL="0" rtl="0" algn="l">
              <a:spcBef>
                <a:spcPts val="0"/>
              </a:spcBef>
              <a:spcAft>
                <a:spcPts val="0"/>
              </a:spcAft>
              <a:buNone/>
            </a:pPr>
            <a:r>
              <a:rPr lang="en-US">
                <a:latin typeface="Calibri"/>
                <a:ea typeface="Calibri"/>
                <a:cs typeface="Calibri"/>
                <a:sym typeface="Calibri"/>
              </a:rPr>
              <a:t>|- Generate temporary AWS credentials for unauthenticated users.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3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2" name="Google Shape;1872;p3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a:t>
            </a: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focuses on managing access to multiple accounts with AWS Organizations.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3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9" name="Google Shape;1879;p37:notes"/>
          <p:cNvSpPr txBox="1"/>
          <p:nvPr>
            <p:ph idx="1" type="body"/>
          </p:nvPr>
        </p:nvSpPr>
        <p:spPr>
          <a:xfrm>
            <a:off x="317500" y="3809999"/>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When you use AWS to support the different teams and departments in an organization, you can choose between two general architectural patterns to isolate and separate the resources that each team uses.</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first pattern is to define multiple virtual private clouds (VPCs) in a single AWS account. If you prefer centralized information security management with minimum overhead, you can choose to use a single AWS account.</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second pattern is to create multiple AWS accounts and define a VPC in each account. In practice, large and small organizations tend to create multiple accounts for their organizations. For example, they might create individual accounts for various business units. They can also create separate accounts for their development, test, and production resources.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p3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0" name="Google Shape;1930;p3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When customers use separate AWS accounts (usually with consolidated billing) for development and production resources, it enables them to cleanly separate different types of resources. It can also provide some security benefits.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Alternatively, if your business maintains separate environments for production, development, and testing, you can configure three AWS accounts and have one account for each environment. Also, if you have multiple autonomous departments, you can also create separate AWS accounts for each autonomous part of the organization.</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When you use multiple accounts, a more efficient strategy is to create a single AWS account for common project resources. Common resources might include DNS services, Microsoft Active Directory, and content management systems (CMSs). You can also separate accounts for the autonomous projects or departments. This strategy enables you to assign permissions and policies under each department or project account and grant access to resources across accounts.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Although most organizations choose to use multiple AWS accounts, that choice comes with some challenges.</a:t>
            </a:r>
            <a:endParaRPr/>
          </a:p>
          <a:p>
            <a:pPr indent="0" lvl="0" marL="0" rtl="0" algn="l">
              <a:spcBef>
                <a:spcPts val="0"/>
              </a:spcBef>
              <a:spcAft>
                <a:spcPts val="0"/>
              </a:spcAft>
              <a:buNone/>
            </a:pPr>
            <a:r>
              <a:rPr lang="en-US">
                <a:latin typeface="Calibri"/>
                <a:ea typeface="Calibri"/>
                <a:cs typeface="Calibri"/>
                <a:sym typeface="Calibri"/>
              </a:rPr>
              <a:t>First, you must determine how to effectively manage security across all your accounts. If you replicate the IAM policies that you defined across all accounts to ensure consistency, it could involve custom automation, manual effort, or both.</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Also, you might be constantly asked to create more accounts. It takes time to manually create these accounts. It also might be difficult to track all the accounts and the purpose of each account.</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It can also be a challenge to determine which cost center in the organization should be billed for which resources in which accounts.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And finally, you might also want to achieve the centralized governance that is needed to ensure consistency.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3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0" name="Google Shape;1940;p39: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|Communicate to students that </a:t>
            </a:r>
            <a:r>
              <a:rPr b="0" i="0" lang="en-US">
                <a:solidFill>
                  <a:schemeClr val="dk1"/>
                </a:solidFill>
                <a:latin typeface="Calibri"/>
                <a:ea typeface="Calibri"/>
                <a:cs typeface="Calibri"/>
                <a:sym typeface="Calibri"/>
              </a:rPr>
              <a:t>AWS Organizations includes account management and consolidated billing capabilities that enable you to better meet the budgetary, security, and compliance needs of your business. As an administrator of an organization, you can create accounts in your organization and invite existing accounts to join the organization. It’s also important to point out that tier pricing discounts is big advantage.</a:t>
            </a:r>
            <a:endParaRPr/>
          </a:p>
          <a:p>
            <a:pPr indent="0" lvl="0" marL="0" rtl="0" algn="l">
              <a:spcBef>
                <a:spcPts val="0"/>
              </a:spcBef>
              <a:spcAft>
                <a:spcPts val="0"/>
              </a:spcAft>
              <a:buNone/>
            </a:pPr>
            <a:r>
              <a:rPr b="0" i="0" lang="en-US" u="none" cap="none" strike="noStrike">
                <a:solidFill>
                  <a:schemeClr val="dk1"/>
                </a:solidFill>
                <a:latin typeface="Calibri"/>
                <a:ea typeface="Calibri"/>
                <a:cs typeface="Calibri"/>
                <a:sym typeface="Calibri"/>
              </a:rPr>
              <a:t>|</a:t>
            </a:r>
            <a:endParaRPr b="0"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AWS Organizations is an account management service that you can use to create an </a:t>
            </a:r>
            <a:r>
              <a:rPr i="0" lang="en-US">
                <a:solidFill>
                  <a:srgbClr val="000000"/>
                </a:solidFill>
                <a:latin typeface="Calibri"/>
                <a:ea typeface="Calibri"/>
                <a:cs typeface="Calibri"/>
                <a:sym typeface="Calibri"/>
              </a:rPr>
              <a:t>organization</a:t>
            </a:r>
            <a:r>
              <a:rPr lang="en-US">
                <a:solidFill>
                  <a:srgbClr val="000000"/>
                </a:solidFill>
                <a:latin typeface="Calibri"/>
                <a:ea typeface="Calibri"/>
                <a:cs typeface="Calibri"/>
                <a:sym typeface="Calibri"/>
              </a:rPr>
              <a:t> where you can consolidate multiple accounts and centrally manage them. AWS Organizations provides centralized account creation and management and consolidated billing capabilities. With these features, you can manage your security, compliance, and budgetary needs more efficiently. </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Organizations also provides the ability to hierarchically group your accounts in </a:t>
            </a:r>
            <a:r>
              <a:rPr i="0" lang="en-US">
                <a:solidFill>
                  <a:srgbClr val="000000"/>
                </a:solidFill>
                <a:latin typeface="Calibri"/>
                <a:ea typeface="Calibri"/>
                <a:cs typeface="Calibri"/>
                <a:sym typeface="Calibri"/>
              </a:rPr>
              <a:t>organizational units (OUs) </a:t>
            </a:r>
            <a:r>
              <a:rPr lang="en-US">
                <a:solidFill>
                  <a:srgbClr val="000000"/>
                </a:solidFill>
                <a:latin typeface="Calibri"/>
                <a:ea typeface="Calibri"/>
                <a:cs typeface="Calibri"/>
                <a:sym typeface="Calibri"/>
              </a:rPr>
              <a:t>and attach different access policies to each. This provides the ability to create and customize fine-grained policies, which you can target to a single OU or attach to multiple OUs. You can nest OUs within other OUs up to a depth of five levels, which helps you to structure your hierarchy as you prefer.</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Another key feature of Organizations is the use of </a:t>
            </a:r>
            <a:r>
              <a:rPr i="0" lang="en-US">
                <a:solidFill>
                  <a:srgbClr val="000000"/>
                </a:solidFill>
                <a:latin typeface="Calibri"/>
                <a:ea typeface="Calibri"/>
                <a:cs typeface="Calibri"/>
                <a:sym typeface="Calibri"/>
              </a:rPr>
              <a:t>service control policies (SCPs) </a:t>
            </a:r>
            <a:r>
              <a:rPr lang="en-US">
                <a:solidFill>
                  <a:srgbClr val="000000"/>
                </a:solidFill>
                <a:latin typeface="Calibri"/>
                <a:ea typeface="Calibri"/>
                <a:cs typeface="Calibri"/>
                <a:sym typeface="Calibri"/>
              </a:rPr>
              <a:t>to specify the maximum permissions for member accounts in your organization. This helps you ensure that your accounts stay within your organization's access control guidelines. </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Organizations builds upon AWS Identity and Access Management (IAM) by expanding the granular control that IAM provides to the account level. It does this by giving you control over what users and roles in an account or a group of accounts can do. This additional layer of control ensures that users can access only what both Organizations and IAM policies allow. If either service blocks an operation, the user will not be able to access that operation. </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See the link provided on the course resources page for more information on AWS Organizations.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p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|Each module has an introduction, content sections, and a wrap-up. The wrap-up for this module contains a sample exam question for you to review with the students.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objectives of this module are presented across multiple sections. The module wraps up with a 10-question knowledge check delivered in the online course, and a sample exam question to discuss in class. The labs in this module are described on the next slide.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p4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9" name="Google Shape;1949;p4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 Walk through each step on the next 4 slides. Each slide will build off the previous slide to help students better understand the flow. </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Here is an example AWS organization. It’s defined inside a regular AWS account that’s referred to on the slide as </a:t>
            </a:r>
            <a:r>
              <a:rPr lang="en-US">
                <a:latin typeface="Calibri"/>
                <a:ea typeface="Calibri"/>
                <a:cs typeface="Calibri"/>
                <a:sym typeface="Calibri"/>
              </a:rPr>
              <a:t>the</a:t>
            </a:r>
            <a:r>
              <a:rPr b="0" i="0" lang="en-US">
                <a:solidFill>
                  <a:schemeClr val="dk1"/>
                </a:solidFill>
                <a:latin typeface="Calibri"/>
                <a:ea typeface="Calibri"/>
                <a:cs typeface="Calibri"/>
                <a:sym typeface="Calibri"/>
              </a:rPr>
              <a:t> primary account because the AWS organization is defined in it.</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u="none" cap="none" strike="noStrike">
                <a:latin typeface="Calibri"/>
                <a:ea typeface="Calibri"/>
                <a:cs typeface="Calibri"/>
                <a:sym typeface="Calibri"/>
              </a:rPr>
              <a:t>Step 1: Create a hierarchy of OUs. </a:t>
            </a:r>
            <a:r>
              <a:rPr b="0" i="0" lang="en-US">
                <a:solidFill>
                  <a:schemeClr val="dk1"/>
                </a:solidFill>
                <a:latin typeface="Calibri"/>
                <a:ea typeface="Calibri"/>
                <a:cs typeface="Calibri"/>
                <a:sym typeface="Calibri"/>
              </a:rPr>
              <a:t>When you create an organization in the primary account, the organization</a:t>
            </a:r>
            <a:r>
              <a:rPr lang="en-US">
                <a:latin typeface="Calibri"/>
                <a:ea typeface="Calibri"/>
                <a:cs typeface="Calibri"/>
                <a:sym typeface="Calibri"/>
              </a:rPr>
              <a:t> </a:t>
            </a:r>
            <a:r>
              <a:rPr b="0" i="0" lang="en-US">
                <a:solidFill>
                  <a:schemeClr val="dk1"/>
                </a:solidFill>
                <a:latin typeface="Calibri"/>
                <a:ea typeface="Calibri"/>
                <a:cs typeface="Calibri"/>
                <a:sym typeface="Calibri"/>
              </a:rPr>
              <a:t>automatically creates a parent container that is called root. Under each root in the organization, you can then define OUs.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p4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7" name="Google Shape;1977;p4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 Mention that the member accounts are assigned to an OU.</a:t>
            </a:r>
            <a:endParaRPr/>
          </a:p>
          <a:p>
            <a:pPr indent="0" lvl="0" marL="0" rtl="0" algn="l">
              <a:spcBef>
                <a:spcPts val="0"/>
              </a:spcBef>
              <a:spcAft>
                <a:spcPts val="0"/>
              </a:spcAft>
              <a:buNone/>
            </a:pPr>
            <a:r>
              <a:rPr lang="en-US">
                <a:solidFill>
                  <a:srgbClr val="000000"/>
                </a:solidFill>
                <a:latin typeface="Calibri"/>
                <a:ea typeface="Calibri"/>
                <a:cs typeface="Calibri"/>
                <a:sym typeface="Calibri"/>
              </a:rPr>
              <a:t>|</a:t>
            </a:r>
            <a:endParaRPr b="0"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u="none" cap="none" strike="noStrike">
                <a:latin typeface="Calibri"/>
                <a:ea typeface="Calibri"/>
                <a:cs typeface="Calibri"/>
                <a:sym typeface="Calibri"/>
              </a:rPr>
              <a:t>Step 2: Assign accounts to OUs as member accounts. Each of the member accounts are assigned the following:</a:t>
            </a:r>
            <a:endParaRPr/>
          </a:p>
          <a:p>
            <a:pPr indent="-171450" lvl="0" marL="171450" marR="0" rtl="0" algn="l">
              <a:spcBef>
                <a:spcPts val="0"/>
              </a:spcBef>
              <a:spcAft>
                <a:spcPts val="0"/>
              </a:spcAft>
              <a:buClr>
                <a:schemeClr val="dk1"/>
              </a:buClr>
              <a:buSzPts val="1200"/>
              <a:buFont typeface="Arial"/>
              <a:buChar char="•"/>
            </a:pPr>
            <a:r>
              <a:rPr b="0" i="0" lang="en-US" u="none" cap="none" strike="noStrike">
                <a:solidFill>
                  <a:schemeClr val="dk1"/>
                </a:solidFill>
                <a:latin typeface="Calibri"/>
                <a:ea typeface="Calibri"/>
                <a:cs typeface="Calibri"/>
                <a:sym typeface="Calibri"/>
              </a:rPr>
              <a:t>Member account, AWS account #1 is assigned to internal IT OU</a:t>
            </a:r>
            <a:endParaRPr/>
          </a:p>
          <a:p>
            <a:pPr indent="-171450" lvl="0" marL="171450" marR="0" rtl="0" algn="l">
              <a:spcBef>
                <a:spcPts val="0"/>
              </a:spcBef>
              <a:spcAft>
                <a:spcPts val="0"/>
              </a:spcAft>
              <a:buClr>
                <a:schemeClr val="dk1"/>
              </a:buClr>
              <a:buSzPts val="1200"/>
              <a:buFont typeface="Arial"/>
              <a:buChar char="•"/>
            </a:pPr>
            <a:r>
              <a:rPr b="0" i="0" lang="en-US" u="none" cap="none" strike="noStrike">
                <a:solidFill>
                  <a:schemeClr val="dk1"/>
                </a:solidFill>
                <a:latin typeface="Calibri"/>
                <a:ea typeface="Calibri"/>
                <a:cs typeface="Calibri"/>
                <a:sym typeface="Calibri"/>
              </a:rPr>
              <a:t>Member account, AWS account #2 is assigned to engineering OU</a:t>
            </a:r>
            <a:endParaRPr/>
          </a:p>
          <a:p>
            <a:pPr indent="-171450" lvl="0" marL="171450" marR="0" rtl="0" algn="l">
              <a:spcBef>
                <a:spcPts val="0"/>
              </a:spcBef>
              <a:spcAft>
                <a:spcPts val="0"/>
              </a:spcAft>
              <a:buClr>
                <a:schemeClr val="dk1"/>
              </a:buClr>
              <a:buSzPts val="1200"/>
              <a:buFont typeface="Arial"/>
              <a:buChar char="•"/>
            </a:pPr>
            <a:r>
              <a:rPr b="0" i="0" lang="en-US" u="none" cap="none" strike="noStrike">
                <a:solidFill>
                  <a:schemeClr val="dk1"/>
                </a:solidFill>
                <a:latin typeface="Calibri"/>
                <a:ea typeface="Calibri"/>
                <a:cs typeface="Calibri"/>
                <a:sym typeface="Calibri"/>
              </a:rPr>
              <a:t>Member account, AWS account #3 is assigned to development OU</a:t>
            </a:r>
            <a:endParaRPr/>
          </a:p>
          <a:p>
            <a:pPr indent="-171450" lvl="0" marL="171450" marR="0" rtl="0" algn="l">
              <a:spcBef>
                <a:spcPts val="0"/>
              </a:spcBef>
              <a:spcAft>
                <a:spcPts val="0"/>
              </a:spcAft>
              <a:buClr>
                <a:schemeClr val="dk1"/>
              </a:buClr>
              <a:buSzPts val="1200"/>
              <a:buFont typeface="Arial"/>
              <a:buChar char="•"/>
            </a:pPr>
            <a:r>
              <a:rPr b="0" i="0" lang="en-US" u="none" cap="none" strike="noStrike">
                <a:solidFill>
                  <a:schemeClr val="dk1"/>
                </a:solidFill>
                <a:latin typeface="Calibri"/>
                <a:ea typeface="Calibri"/>
                <a:cs typeface="Calibri"/>
                <a:sym typeface="Calibri"/>
              </a:rPr>
              <a:t>Member account, AWS account #4 is assigned to production OU</a:t>
            </a:r>
            <a:endParaRPr/>
          </a:p>
          <a:p>
            <a:pPr indent="-171450" lvl="0" marL="171450" marR="0" rtl="0" algn="l">
              <a:spcBef>
                <a:spcPts val="0"/>
              </a:spcBef>
              <a:spcAft>
                <a:spcPts val="0"/>
              </a:spcAft>
              <a:buClr>
                <a:schemeClr val="dk1"/>
              </a:buClr>
              <a:buSzPts val="1200"/>
              <a:buFont typeface="Arial"/>
              <a:buChar char="•"/>
            </a:pPr>
            <a:r>
              <a:rPr b="0" i="0" lang="en-US" u="none" cap="none" strike="noStrike">
                <a:solidFill>
                  <a:schemeClr val="dk1"/>
                </a:solidFill>
                <a:latin typeface="Calibri"/>
                <a:ea typeface="Calibri"/>
                <a:cs typeface="Calibri"/>
                <a:sym typeface="Calibri"/>
              </a:rPr>
              <a:t>Member account, AWS account #5 is assigned to production OU</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4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7" name="Google Shape;2027;p4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|Note that </a:t>
            </a:r>
            <a:r>
              <a:rPr i="0" lang="en-US">
                <a:latin typeface="Calibri"/>
                <a:ea typeface="Calibri"/>
                <a:cs typeface="Calibri"/>
                <a:sym typeface="Calibri"/>
              </a:rPr>
              <a:t>SCPs </a:t>
            </a:r>
            <a:r>
              <a:rPr lang="en-US">
                <a:latin typeface="Calibri"/>
                <a:ea typeface="Calibri"/>
                <a:cs typeface="Calibri"/>
                <a:sym typeface="Calibri"/>
              </a:rPr>
              <a:t>enable you to control which services are accessible to IAM users in member accounts. </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Step 3: To </a:t>
            </a:r>
            <a:r>
              <a:rPr lang="en-US">
                <a:latin typeface="Calibri"/>
                <a:ea typeface="Calibri"/>
                <a:cs typeface="Calibri"/>
                <a:sym typeface="Calibri"/>
              </a:rPr>
              <a:t>configure </a:t>
            </a:r>
            <a:r>
              <a:rPr b="0" i="0" lang="en-US">
                <a:solidFill>
                  <a:schemeClr val="dk1"/>
                </a:solidFill>
                <a:latin typeface="Calibri"/>
                <a:ea typeface="Calibri"/>
                <a:cs typeface="Calibri"/>
                <a:sym typeface="Calibri"/>
              </a:rPr>
              <a:t>access controls across accounts, you then define SCPs. In this example, there is SCP a, b, and c.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4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0" name="Google Shape;2090;p4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a:t>
            </a: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1" i="0" lang="en-US">
                <a:solidFill>
                  <a:schemeClr val="dk1"/>
                </a:solidFill>
                <a:latin typeface="Calibri"/>
                <a:ea typeface="Calibri"/>
                <a:cs typeface="Calibri"/>
                <a:sym typeface="Calibri"/>
              </a:rPr>
              <a:t>Organizations SCPs</a:t>
            </a:r>
            <a:r>
              <a:rPr b="0" i="0" lang="en-US">
                <a:solidFill>
                  <a:schemeClr val="dk1"/>
                </a:solidFill>
                <a:latin typeface="Calibri"/>
                <a:ea typeface="Calibri"/>
                <a:cs typeface="Calibri"/>
                <a:sym typeface="Calibri"/>
              </a:rPr>
              <a:t>: </a:t>
            </a:r>
            <a:r>
              <a:rPr i="0" lang="en-US">
                <a:latin typeface="Calibri"/>
                <a:ea typeface="Calibri"/>
                <a:cs typeface="Calibri"/>
                <a:sym typeface="Calibri"/>
              </a:rPr>
              <a:t>SCPs enable </a:t>
            </a:r>
            <a:r>
              <a:rPr lang="en-US">
                <a:latin typeface="Calibri"/>
                <a:ea typeface="Calibri"/>
                <a:cs typeface="Calibri"/>
                <a:sym typeface="Calibri"/>
              </a:rPr>
              <a:t>you to control which services are accessible to IAM users in member accounts. Say that you have specific policies that you want to apply across multiple accounts. It’s easier to define these policies in an SCP than to replicate these permissions settings into IAM policy documents in each account.</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Permissions defined in an SCP affect an entire account. They limit permissions for every request made by a principal within the account. An IAM entity (user or role) can make a request that is affected by an SCP, a permissions boundary, and an identity-based policy. In this case, the request is allowed only if all three policy types allow it. The effective permissions are the intersection of all three policy types. An explicit deny in any of these policies overrides the allow.</a:t>
            </a:r>
            <a:r>
              <a:rPr lang="en-US">
                <a:latin typeface="Calibri"/>
                <a:ea typeface="Calibri"/>
                <a:cs typeface="Calibri"/>
                <a:sym typeface="Calibri"/>
              </a:rPr>
              <a:t> </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SCPs alone are not sufficient in granting permissions to the accounts in your organization. No permissions are granted by an SCP. An SCP defines a guardrail, or sets limits, on the actions that the account's administrator can delegate to the IAM users and roles in the affected accounts.</a:t>
            </a:r>
            <a:endParaRPr/>
          </a:p>
          <a:p>
            <a:pPr indent="0" lvl="0" marL="0" marR="0" rtl="0" algn="l">
              <a:spcBef>
                <a:spcPts val="0"/>
              </a:spcBef>
              <a:spcAft>
                <a:spcPts val="0"/>
              </a:spcAft>
              <a:buClr>
                <a:schemeClr val="dk1"/>
              </a:buClr>
              <a:buSzPts val="1200"/>
              <a:buFont typeface="Calibri"/>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SCPs should be used with IAM policies that are defined in each individual account. You can think of the SCPs as providing general boundaries around the services and general permissions that users should be allowed (based on the </a:t>
            </a:r>
            <a:r>
              <a:rPr b="0" i="0" lang="en-US">
                <a:solidFill>
                  <a:schemeClr val="dk1"/>
                </a:solidFill>
                <a:latin typeface="Calibri"/>
                <a:ea typeface="Calibri"/>
                <a:cs typeface="Calibri"/>
                <a:sym typeface="Calibri"/>
              </a:rPr>
              <a:t>guardrails, or limits set) </a:t>
            </a:r>
            <a:r>
              <a:rPr lang="en-US">
                <a:latin typeface="Calibri"/>
                <a:ea typeface="Calibri"/>
                <a:cs typeface="Calibri"/>
                <a:sym typeface="Calibri"/>
              </a:rPr>
              <a:t>or denied access to. Then, you can use IAM policies to set more granular access controls that are specific to individual accounts.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4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9" name="Google Shape;2099;p4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This slide lists a few common examples for using SCPs to control access and behaviors within an account. </a:t>
            </a:r>
            <a:endParaRPr/>
          </a:p>
          <a:p>
            <a:pPr indent="0" lvl="0" marL="0" rtl="0" algn="l">
              <a:spcBef>
                <a:spcPts val="0"/>
              </a:spcBef>
              <a:spcAft>
                <a:spcPts val="0"/>
              </a:spcAft>
              <a:buNone/>
            </a:pPr>
            <a:r>
              <a:t/>
            </a:r>
            <a:endParaRPr b="0" i="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p4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6" name="Google Shape;2106;p45: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This SCP example prevents member accounts from leaving the organization. The effect of the policy statement is to explicitly deny the organizations:LeaveOrganization action, which prevents member accounts from leaving.</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i="0" lang="en-US">
                <a:solidFill>
                  <a:srgbClr val="000000"/>
                </a:solidFill>
                <a:latin typeface="Calibri"/>
                <a:ea typeface="Calibri"/>
                <a:cs typeface="Calibri"/>
                <a:sym typeface="Calibri"/>
              </a:rPr>
              <a:t>See the link provided on the course resources page for more information on SCPs in AWS Organizations.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p4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4" name="Google Shape;2114;p4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|This slide pulls it all together. It’s important to note that t</a:t>
            </a:r>
            <a:r>
              <a:rPr b="0" i="0" lang="en-US" u="none">
                <a:solidFill>
                  <a:schemeClr val="dk1"/>
                </a:solidFill>
                <a:latin typeface="Calibri"/>
                <a:ea typeface="Calibri"/>
                <a:cs typeface="Calibri"/>
                <a:sym typeface="Calibri"/>
              </a:rPr>
              <a:t>he policy flows out away from the root and it affects all OUs and accounts beneath it.</a:t>
            </a:r>
            <a:endParaRPr/>
          </a:p>
          <a:p>
            <a:pPr indent="0" lvl="0" marL="0" rtl="0" algn="l">
              <a:spcBef>
                <a:spcPts val="0"/>
              </a:spcBef>
              <a:spcAft>
                <a:spcPts val="0"/>
              </a:spcAft>
              <a:buNone/>
            </a:pPr>
            <a:r>
              <a:rPr b="0" i="0" lang="en-US" u="none" cap="none" strike="noStrike">
                <a:solidFill>
                  <a:schemeClr val="dk1"/>
                </a:solidFill>
                <a:latin typeface="Calibri"/>
                <a:ea typeface="Calibri"/>
                <a:cs typeface="Calibri"/>
                <a:sym typeface="Calibri"/>
              </a:rPr>
              <a:t>|</a:t>
            </a:r>
            <a:endParaRPr b="0"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u="none">
                <a:solidFill>
                  <a:schemeClr val="dk1"/>
                </a:solidFill>
                <a:latin typeface="Calibri"/>
                <a:ea typeface="Calibri"/>
                <a:cs typeface="Calibri"/>
                <a:sym typeface="Calibri"/>
              </a:rPr>
              <a:t>After the SCPs are created, the final step is attaching each policy to the appropriate place in the hierarchy of OUs and accounts. </a:t>
            </a:r>
            <a:endParaRPr/>
          </a:p>
          <a:p>
            <a:pPr indent="0" lvl="0" marL="0" rtl="0" algn="l">
              <a:spcBef>
                <a:spcPts val="0"/>
              </a:spcBef>
              <a:spcAft>
                <a:spcPts val="0"/>
              </a:spcAft>
              <a:buNone/>
            </a:pPr>
            <a:r>
              <a:t/>
            </a:r>
            <a:endParaRPr b="0" i="0" u="none">
              <a:solidFill>
                <a:schemeClr val="dk1"/>
              </a:solidFill>
              <a:latin typeface="Calibri"/>
              <a:ea typeface="Calibri"/>
              <a:cs typeface="Calibri"/>
              <a:sym typeface="Calibri"/>
            </a:endParaRPr>
          </a:p>
          <a:p>
            <a:pPr indent="0" lvl="0" marL="0" rtl="0" algn="l">
              <a:spcBef>
                <a:spcPts val="0"/>
              </a:spcBef>
              <a:spcAft>
                <a:spcPts val="0"/>
              </a:spcAft>
              <a:buNone/>
            </a:pPr>
            <a:r>
              <a:rPr b="0" i="0" lang="en-US" u="none">
                <a:solidFill>
                  <a:schemeClr val="dk1"/>
                </a:solidFill>
                <a:latin typeface="Calibri"/>
                <a:ea typeface="Calibri"/>
                <a:cs typeface="Calibri"/>
                <a:sym typeface="Calibri"/>
              </a:rPr>
              <a:t>The policy flows out away from the root and it affects all the OUs and accounts beneath it. If a policy is attached to the root, it affects all OUs and accounts in the hierarchy. Therefore</a:t>
            </a:r>
            <a:r>
              <a:rPr b="0" i="0" lang="en-US">
                <a:solidFill>
                  <a:schemeClr val="dk1"/>
                </a:solidFill>
                <a:latin typeface="Calibri"/>
                <a:ea typeface="Calibri"/>
                <a:cs typeface="Calibri"/>
                <a:sym typeface="Calibri"/>
              </a:rPr>
              <a:t>, if you apply an </a:t>
            </a:r>
            <a:r>
              <a:rPr lang="en-US">
                <a:latin typeface="Calibri"/>
                <a:ea typeface="Calibri"/>
                <a:cs typeface="Calibri"/>
                <a:sym typeface="Calibri"/>
              </a:rPr>
              <a:t>SCP </a:t>
            </a:r>
            <a:r>
              <a:rPr b="0" i="0" lang="en-US">
                <a:solidFill>
                  <a:schemeClr val="dk1"/>
                </a:solidFill>
                <a:latin typeface="Calibri"/>
                <a:ea typeface="Calibri"/>
                <a:cs typeface="Calibri"/>
                <a:sym typeface="Calibri"/>
              </a:rPr>
              <a:t>to the root (like SCP Policy A in the example), it will apply to all OUs and accounts in the organization. You can attach a SCP to </a:t>
            </a:r>
            <a:r>
              <a:rPr lang="en-US">
                <a:latin typeface="Calibri"/>
                <a:ea typeface="Calibri"/>
                <a:cs typeface="Calibri"/>
                <a:sym typeface="Calibri"/>
              </a:rPr>
              <a:t>the root, to any OU, or to an individual account.</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Remember that like IAM policies, SCPs will only grant access if it is both explicitly allowed and is not explicitly denied by any other SCP or IAM policy that applies to the user. For example, say that SCP Policy A, which is applied to the root of the organization, sets more restrictions on a particular service or set of resources than SCP Policy C. Then, users in Account 5 are subject to the more restrictive permissions set by Policy A. Similarly, if any IAM policies at the individual account level explicitly deny any actions for the user, these IAM policies override any permissions in the SCPs that are granted to the account.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4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1" name="Google Shape;2181;p4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a:t>
            </a: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|Note the intersection and that a</a:t>
            </a:r>
            <a:r>
              <a:rPr lang="en-US">
                <a:latin typeface="Calibri"/>
                <a:ea typeface="Calibri"/>
                <a:cs typeface="Calibri"/>
                <a:sym typeface="Calibri"/>
              </a:rPr>
              <a:t>n explicit deny in any of these policies overrides the allow. Emphasize that an SCP is used to restrict the permissions that users can have. It specifies the maximum permissions in member accounts in the organization.</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Users or groups can have multiple policies attached to them that grant different permissions. In that case, the permissions for the users are calculated based on the combination of policies. But the basic principle still applies: If the user has not been granted an explicit permission for an action and a resource, the user does not have those permissions.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Attach identity-based or resource-based policies to IAM users or to the resources in your organization's accounts. Attach an SCP to an Organizations entity (root, OU, or account) to define a guardrail. The SCP sets limits upon the actions that the IAM users and roles in the affected accounts can perform.</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Organizations SCPs are applied to an entire AWS account. They limit permissions for every request made by a principal within the account. An IAM entity (user or role) can make a request that is affected by an SCP or an identity-based policy. In this case, the request is allowed only if both policy types allow it. The effective permissions are the intersection of the policies. An explicit deny in any of these policies overrides the allow.</a:t>
            </a:r>
            <a:endParaRPr/>
          </a:p>
          <a:p>
            <a:pPr indent="0" lvl="0" marL="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The permissions allowed (center) are only the ones that are allowed </a:t>
            </a:r>
            <a:r>
              <a:rPr b="1" lang="en-US">
                <a:latin typeface="Calibri"/>
                <a:ea typeface="Calibri"/>
                <a:cs typeface="Calibri"/>
                <a:sym typeface="Calibri"/>
              </a:rPr>
              <a:t>both</a:t>
            </a:r>
            <a:r>
              <a:rPr lang="en-US">
                <a:latin typeface="Calibri"/>
                <a:ea typeface="Calibri"/>
                <a:cs typeface="Calibri"/>
                <a:sym typeface="Calibri"/>
              </a:rPr>
              <a:t> in the IAM identity-based permissions policy and the Organizations SCP. In this case, because the SCP does not deny access to Amazon Simple Storage Service (Amazon S3), the allow s3* in the identity-based policy grants the permission to access Amazon S3.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p4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1" name="Google Shape;2201;p4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a:t>
            </a: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supports permissions boundaries for IAM entities (users or roles). A permissions boundary is an advanced feature for using a managed policy to set the maximum permissions that an identity-based policy can grant to an IAM entity. An entity's permissions boundary allows it to perform only the actions that are allowed by both its identity-based policies and its permissions boundaries.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You can use an AWS managed policy or a customer managed policy to set the boundary for an IAM entity (user or role). That policy limits the maximum permissions for the user or role.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When you use a policy to set the permissions boundary for a user, it limits the user's permissions but does not provide permissions on its own. In this example, the policy sets the maximum permissions of an IAM user as all operations in Amazon S3, Amazon CloudWatch, and </a:t>
            </a:r>
            <a:r>
              <a:rPr b="0" i="0" lang="en-US">
                <a:solidFill>
                  <a:schemeClr val="dk1"/>
                </a:solidFill>
                <a:latin typeface="Calibri"/>
                <a:ea typeface="Calibri"/>
                <a:cs typeface="Calibri"/>
                <a:sym typeface="Calibri"/>
              </a:rPr>
              <a:t>Amazon Elastic Compute Cloud (Amazon EC2</a:t>
            </a:r>
            <a:r>
              <a:rPr lang="en-US">
                <a:latin typeface="Calibri"/>
                <a:ea typeface="Calibri"/>
                <a:cs typeface="Calibri"/>
                <a:sym typeface="Calibri"/>
              </a:rPr>
              <a:t>). This IAM user can never perform operations in any other service, including IAM, even if they have a permissions policy that allows it.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4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8" name="Google Shape;2218;p4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 Note the intersection and the effective permissions. You might note that with a permission boundary, the user cannot access services that aren't explicitly allowed. So this user cannot access IAM even though there’s not an explicit deny in place on IAM. The permission boundary had the impact of denying anything not listed.</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As illustrated in the example on the previous slide, the permissions boundary for an IAM entity (user or role) sets the maximum permissions that the entity can have. This can change the effective permissions for that user or role. Identity-based policies are inline or managed policies that are attached to a user, group of users, or role. Identity-based policies grant permission to the entity, and permissions boundaries limit those permissions. The effective permissions are the intersection of both policy types.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An explicit deny in either of these policies overrides the allow. So, although the permissions boundary includes Amazon S3, the IAM identity-based policy denies it, and that explicit deny prevents this user from accessing Amazon S3. Because the permissions boundary allows ec2* and the identity-policy allows ec2: DescribeInstances, this IAM user would be able to use EC2 describe instances.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5" name="Google Shape;1185;p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module includes guided labs. These labs provide step-by-step instructions and are stand-alone labs. They do not depend on the café scenario or related architecture. Introductions to each lab are include in the lab sections within the module.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This module includes the guided labs listed. Additional information about each lab is included in the student guide where the lab takes place, and detailed instructions are provided in the lab environment.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5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8" name="Google Shape;2238;p5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 Note the intersection and the effective permissions.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a:t>
            </a:r>
            <a:endParaRPr b="0" i="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Within an account, the permissions for an entity can be affected by identity-based policies, resource-based policies, permissions boundaries, Organizations SCPs, or session policies.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If any one of these policy types explicitly denies access for an operation, then the request is denied. The permissions granted to an entity by multiple permissions types are more complex. This example shows the impact of using all three of the permissions types discussed in this section: an SCP on the organization, and both a permissions boundary and an identity-based policy on an IAM user.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For more details about how AWS evaluates policies, see the policy evaluation logic link provided on the course resource page.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p5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3" name="Google Shape;2253;p5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a:t>
            </a: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Both permissions boundaries and organizational SCPs let you limit the scope of access that will be granted. Key distinctions are that the permission boundary is associated to a user or role, while the SCP is applied across an organization. Neither permissions boundaries or SCPs actually grant permissions on their own. In practice, permissions boundaries are often used to explicitly allow a subset of services, preventing access to anything not in that allow list. For example, when a role needs access to only a small subset of AWS services, you can put those in a permission boundary. SCPs by contrast are often used to deny specific services. For example, you have an organization that needs to use a variety of AWS services and resources, but you want to prevent them from accessing a particular type of resource such as Amazon Relational Database Service (Amazon RDS).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p5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0" name="Google Shape;2260;p5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Control Tower offers a simple way to set up and govern a secure, multi-account AWS environment. It establishes a landing zone that’s based on best practices blueprints, and it enables governance using guardrails you can choose from a pre-packaged list. A guardrail, also called a control, is</a:t>
            </a:r>
            <a:r>
              <a:rPr lang="en-US">
                <a:latin typeface="Calibri"/>
                <a:ea typeface="Calibri"/>
                <a:cs typeface="Calibri"/>
                <a:sym typeface="Calibri"/>
              </a:rPr>
              <a:t> a high-level rule that provides ongoing governance for your overall AWS environment. It's expressed in plain language.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landing zone is a well-architected, multi-account baseline that follows AWS best practices. Guardrails implement governance rules for security, compliance, and operations.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If you want to create or manage your multi-account AWS environment with best practices, use AWS Control Tower. It offers prescriptive guidance to govern your AWS environment at scale. It gives you control over your environment without sacrificing the speed and agility AWS provides for builders. You will benefit if you are building a new AWS environment, starting out on your journey on AWS, starting a new cloud initiative, are completely new to AWS, or if you have an existing multi-account AWS environment but prefer a solution with built-in blueprints and guardrails.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For more information, see AWS Control Tower on the content resources page of your online course.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p5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9" name="Google Shape;2269;p5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These key takeaways summarize this section.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p5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7" name="Google Shape;2277;p5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focuses on encrypting data at rest using the AWS Key Management Service (AWS KMS).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p5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4" name="Google Shape;2284;p5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Sensitive data can be protected at multiple layers, including while in transit and while at rest.</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You protect data while it's traveling from network to network or being transferred. You also protect data when it resides in a local storage device or cloud storage device. </a:t>
            </a:r>
            <a:endParaRPr/>
          </a:p>
          <a:p>
            <a:pPr indent="0" lvl="0" marL="0" rtl="0" algn="l">
              <a:spcBef>
                <a:spcPts val="0"/>
              </a:spcBef>
              <a:spcAft>
                <a:spcPts val="0"/>
              </a:spcAft>
              <a:buNone/>
            </a:pPr>
            <a:r>
              <a:t/>
            </a:r>
            <a:endParaRPr b="0">
              <a:solidFill>
                <a:srgbClr val="000000"/>
              </a:solidFill>
              <a:latin typeface="Calibri"/>
              <a:ea typeface="Calibri"/>
              <a:cs typeface="Calibri"/>
              <a:sym typeface="Calibri"/>
            </a:endParaRPr>
          </a:p>
          <a:p>
            <a:pPr indent="0" lvl="0" marL="0" rtl="0" algn="l">
              <a:spcBef>
                <a:spcPts val="0"/>
              </a:spcBef>
              <a:spcAft>
                <a:spcPts val="0"/>
              </a:spcAft>
              <a:buNone/>
            </a:pPr>
            <a:r>
              <a:rPr b="0" lang="en-US">
                <a:solidFill>
                  <a:srgbClr val="000000"/>
                </a:solidFill>
                <a:latin typeface="Calibri"/>
                <a:ea typeface="Calibri"/>
                <a:cs typeface="Calibri"/>
                <a:sym typeface="Calibri"/>
              </a:rPr>
              <a:t>This section looks at protecting data at rest. </a:t>
            </a:r>
            <a:endParaRPr b="0">
              <a:latin typeface="Calibri"/>
              <a:ea typeface="Calibri"/>
              <a:cs typeface="Calibri"/>
              <a:sym typeface="Calibri"/>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The confidentiality, integrity, and availability (CIA) triad is a widely used model to implement data security in enterprises. Confidentiality aims at keeping personal data safe and hidden from non-authorized people. Integrity consists of ensuring that data isn’t modified or altered throughout the process in which it is used. Finally, availability ensures that data stays available when needed for the right person.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Protecting data at rest contributes to the confidentiality and integrity of information. It ensures the security of the data even if an unauthorized party gains access to it. Encrypting data at rest makes it much more difficult for attackers to compromise data, even if they can compromise an endpoint. Also, you might need to protect your data at rest due to business or compliance requirements.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5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0" name="Google Shape;2300;p56: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|Review the definition of encryption. Point out that the key can be a series of numbers and letters </a:t>
            </a:r>
            <a:r>
              <a:rPr lang="en-US">
                <a:solidFill>
                  <a:srgbClr val="000000"/>
                </a:solidFill>
                <a:latin typeface="Calibri"/>
                <a:ea typeface="Calibri"/>
                <a:cs typeface="Calibri"/>
                <a:sym typeface="Calibri"/>
              </a:rPr>
              <a:t>that the algorithm uses to encrypt and decrypt data. Protecting and managing keys becomes a critical part of any encryption solution.</a:t>
            </a:r>
            <a:endParaRPr/>
          </a:p>
          <a:p>
            <a:pPr indent="0" lvl="0" marL="0" rtl="0" algn="l">
              <a:spcBef>
                <a:spcPts val="0"/>
              </a:spcBef>
              <a:spcAft>
                <a:spcPts val="0"/>
              </a:spcAft>
              <a:buNone/>
            </a:pPr>
            <a:r>
              <a:rPr lang="en-US">
                <a:solidFill>
                  <a:srgbClr val="000000"/>
                </a:solidFill>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Encryption is the process of using a code, called a cipher, to turn readable data into unreadable data for another party. The cipher contains both algorithms to encrypt and to decrypt the data. A key is a series of numbers and letters that the algorithm uses to encrypt and decrypt data.</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Encryption works by using an algorithm with a key to convert plaintext data into unreadable data (ciphertext) that can only become readable again with the right key. For example, a simple phrase such </a:t>
            </a:r>
            <a:r>
              <a:rPr b="0" lang="en-US">
                <a:solidFill>
                  <a:srgbClr val="000000"/>
                </a:solidFill>
                <a:latin typeface="Calibri"/>
                <a:ea typeface="Calibri"/>
                <a:cs typeface="Calibri"/>
                <a:sym typeface="Calibri"/>
              </a:rPr>
              <a:t>as “Hello World!” might look like “1c28df2b595b4e30b7b07500963dc7c” when encrypted</a:t>
            </a:r>
            <a:r>
              <a:rPr lang="en-US">
                <a:solidFill>
                  <a:srgbClr val="000000"/>
                </a:solidFill>
                <a:latin typeface="Calibri"/>
                <a:ea typeface="Calibri"/>
                <a:cs typeface="Calibri"/>
                <a:sym typeface="Calibri"/>
              </a:rPr>
              <a:t>.</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Several different encryption algorithms exist, all using different types of keys. A strong encryption algorithm relies on mathematical properties to produce ciphertext that can’t be decrypted by using any practically available amount of computing power without also having the necessary key. Therefore, protecting and managing the keys becomes a critical part of any encryption solution.</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0" i="0" lang="en-US">
                <a:solidFill>
                  <a:srgbClr val="000000"/>
                </a:solidFill>
                <a:latin typeface="Calibri"/>
                <a:ea typeface="Calibri"/>
                <a:cs typeface="Calibri"/>
                <a:sym typeface="Calibri"/>
              </a:rPr>
              <a:t>There are two types of encryption: symmetric encryption and asymmetric encryption. Both types can be used for encrypting</a:t>
            </a:r>
            <a:r>
              <a:rPr lang="en-US">
                <a:latin typeface="Calibri"/>
                <a:ea typeface="Calibri"/>
                <a:cs typeface="Calibri"/>
                <a:sym typeface="Calibri"/>
              </a:rPr>
              <a:t> data in transit or data at rest. </a:t>
            </a:r>
            <a:endParaRPr/>
          </a:p>
          <a:p>
            <a:pPr indent="0" lvl="0" marL="0" rtl="0" algn="l">
              <a:spcBef>
                <a:spcPts val="0"/>
              </a:spcBef>
              <a:spcAft>
                <a:spcPts val="0"/>
              </a:spcAft>
              <a:buNone/>
            </a:pPr>
            <a:r>
              <a:t/>
            </a:r>
            <a:endParaRPr b="0" i="0">
              <a:solidFill>
                <a:srgbClr val="000000"/>
              </a:solidFill>
              <a:latin typeface="Calibri"/>
              <a:ea typeface="Calibri"/>
              <a:cs typeface="Calibri"/>
              <a:sym typeface="Calibri"/>
            </a:endParaRPr>
          </a:p>
          <a:p>
            <a:pPr indent="0" lvl="0" marL="0" rtl="0" algn="l">
              <a:spcBef>
                <a:spcPts val="0"/>
              </a:spcBef>
              <a:spcAft>
                <a:spcPts val="0"/>
              </a:spcAft>
              <a:buNone/>
            </a:pPr>
            <a:r>
              <a:rPr b="0" i="0" lang="en-US">
                <a:solidFill>
                  <a:srgbClr val="000000"/>
                </a:solidFill>
                <a:latin typeface="Calibri"/>
                <a:ea typeface="Calibri"/>
                <a:cs typeface="Calibri"/>
                <a:sym typeface="Calibri"/>
              </a:rPr>
              <a:t>Envelope encryption uses </a:t>
            </a:r>
            <a:r>
              <a:rPr b="0" i="0" lang="en-US">
                <a:latin typeface="Calibri"/>
                <a:ea typeface="Calibri"/>
                <a:cs typeface="Calibri"/>
                <a:sym typeface="Calibri"/>
              </a:rPr>
              <a:t>both </a:t>
            </a:r>
            <a:r>
              <a:rPr lang="en-US">
                <a:latin typeface="Calibri"/>
                <a:ea typeface="Calibri"/>
                <a:cs typeface="Calibri"/>
                <a:sym typeface="Calibri"/>
              </a:rPr>
              <a:t>symmetric and asymmetric encryption together. For example</a:t>
            </a:r>
            <a:r>
              <a:rPr lang="en-US">
                <a:solidFill>
                  <a:srgbClr val="000000"/>
                </a:solidFill>
                <a:latin typeface="Calibri"/>
                <a:ea typeface="Calibri"/>
                <a:cs typeface="Calibri"/>
                <a:sym typeface="Calibri"/>
              </a:rPr>
              <a:t>, the TLS (SSL) protocol performs envelope encryption by combining the use of both symmetric and asymmetric encryption.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p5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8" name="Google Shape;2318;p5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|Review the diagram with students. Point out that the same key is used to encrypt and decrypt the data.</a:t>
            </a:r>
            <a:endParaRPr/>
          </a:p>
          <a:p>
            <a:pPr indent="0" lvl="0" marL="0" rtl="0" algn="l">
              <a:spcBef>
                <a:spcPts val="0"/>
              </a:spcBef>
              <a:spcAft>
                <a:spcPts val="0"/>
              </a:spcAft>
              <a:buNone/>
            </a:pPr>
            <a:r>
              <a:rPr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Symmetric encryption uses the same key to encrypt and decrypt the data. The key is a shared secret between the sender and the receiver.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As illustrated in the diagram, the key is used to encrypt the file before it is stored, and then it must be decrypted using the same key before it can be retrieved and read.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This type of encryption is typically faster and is, therefore, efficient for large amounts of data. This type of encryption is widely used and generally accepted to be secure. Because a single key is used for both encryption and decryption, a best practice is to change the key frequently to prevent an unauthorized person from obtaining it.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For example, the TLS protocol uses symmetric encryption for data exchange.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p5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7" name="Google Shape;2347;p5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 Review the definition of symmetric encryption and discuss when to use it.</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See the link provided on the course resources page for more information about when symmetric encryption is recommended.</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p5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4" name="Google Shape;2354;p5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|Review the diagram with students. Point out that different keys are used to encrypt and decrypt the data.</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Asymmetric encryption uses both a public key and a private key (a key pair) to encrypt and decrypt the data. Every user in the conversation has a key pair. Asymmetric encryption is more complex and much slower than symmetric encryption. However, it provides more capabilities in the way that keys are managed.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In the diagram that is shown on the slide, you can see that the file is encrypted with a public key. After it’s encrypted, the only way to retrieve and read the file is to use the private key associated to this public key to decrypt the message.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p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r>
              <a:rPr b="0" lang="en-US">
                <a:latin typeface="Calibri"/>
                <a:ea typeface="Calibri"/>
                <a:cs typeface="Calibri"/>
                <a:sym typeface="Calibri"/>
              </a:rPr>
              <a:t>This slide presents key overarching design considerations that should guide decision making for this layer of a cloud architecture. Emphasize how a cloud architect must always start with the business case and work backwards to choose the best components for that use case. Also remind students that the decisions are likely to evolve over time as needs change or are better understood to optimize cost and performance. At the end of the module, there’s an optional discussion included in the wrap-up section to prompt the students to consider these factors in the context of the café scenario.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slide asks you to take the perspective of a cloud architect as you think about how to approach cloud network design. Keep these considerations in mind as you progress through this module, remembering that the cloud architect should work backwards from the business need to design the best architecture for a specific use case. </a:t>
            </a:r>
            <a:r>
              <a:rPr lang="en-US">
                <a:latin typeface="Calibri"/>
                <a:ea typeface="Calibri"/>
                <a:cs typeface="Calibri"/>
                <a:sym typeface="Calibri"/>
              </a:rPr>
              <a:t>As you progress through the module, consider the café scenario presented in the course as an example business need and think about how you would address these needs for the fictional café business.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p6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8" name="Google Shape;2388;p6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|Review the definition of asymmetric encryption and discuss when to use it.</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Asymmetric encryption uses a pair of keys: a public key for encryption and a private key for decryption. You can share the public key because it isn’t used for decryption, but access to the private key should be highly restricted. Asymmetric encryption is generally regarded to be more secure than symmetric encryption, but it’s slower because it uses longer key lengths and requires more complex encryption calculations.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Asymmetric encryption can also provide non-repudiation, which means that the sender of a message cannot later deny sending it. This is because the message was encrypted with the sender's private key, which can only be decrypted with their public key.</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See the link provided on the course resources page for more information about creating and using asymmetric </a:t>
            </a:r>
            <a:r>
              <a:rPr b="0" i="0" lang="en-US">
                <a:solidFill>
                  <a:schemeClr val="dk1"/>
                </a:solidFill>
                <a:latin typeface="Calibri"/>
                <a:ea typeface="Calibri"/>
                <a:cs typeface="Calibri"/>
                <a:sym typeface="Calibri"/>
              </a:rPr>
              <a:t>AWS Key Management Service (AWS KMS) </a:t>
            </a:r>
            <a:r>
              <a:rPr lang="en-US">
                <a:latin typeface="Calibri"/>
                <a:ea typeface="Calibri"/>
                <a:cs typeface="Calibri"/>
                <a:sym typeface="Calibri"/>
              </a:rPr>
              <a:t>keys.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6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5" name="Google Shape;2395;p6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|Review the definition of envelope encryption and when to use.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Consider the analogy of locking your valuables in a safe. But what if someone finds your safe key? To add additional protection, you can lock the safe key in your safety deposit box at the bank. You can continue to add layers of security by locking away each key, reducing the risk that someone could get to the key they need to unlock your safe.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i="0" lang="en-US">
                <a:solidFill>
                  <a:srgbClr val="16191F"/>
                </a:solidFill>
                <a:latin typeface="Calibri"/>
                <a:ea typeface="Calibri"/>
                <a:cs typeface="Calibri"/>
                <a:sym typeface="Calibri"/>
              </a:rPr>
              <a:t>Envelope encryption</a:t>
            </a:r>
            <a:r>
              <a:rPr lang="en-US">
                <a:solidFill>
                  <a:srgbClr val="16191F"/>
                </a:solidFill>
                <a:latin typeface="Calibri"/>
                <a:ea typeface="Calibri"/>
                <a:cs typeface="Calibri"/>
                <a:sym typeface="Calibri"/>
              </a:rPr>
              <a:t> is the practice of encrypting the key that you used to encrypt your data. You can even encrypt the data encryption key under another encryption key, and encrypt that encryption key under another encryption key.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See the link provided on the course resources page for more information about envelope encryption.</a:t>
            </a:r>
            <a:endParaRPr>
              <a:solidFill>
                <a:srgbClr val="16191F"/>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p6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3" name="Google Shape;2443;p6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|Review both client-side and server-side encryption, and discuss the benefits of each.</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Depending on your security requirements, you can use client-side encryption (CSE) or server-side encryption (SSE) to encrypt your data. The approaches differ in when, where, and who encrypts and decrypts the data. The approach doesn't necessarily define how the data is encrypted. In addition, the approaches are not exclusive—you can often use CSE and SSE on the same data for an enhanced security profile. Each approach has advantages.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0" i="0" lang="en-US">
                <a:solidFill>
                  <a:srgbClr val="000000"/>
                </a:solidFill>
                <a:latin typeface="Calibri"/>
                <a:ea typeface="Calibri"/>
                <a:cs typeface="Calibri"/>
                <a:sym typeface="Calibri"/>
              </a:rPr>
              <a:t>With CSE, your applications encrypt data locally before submitting it to AWS and decrypt data after receiving it from AWS. You create and manage your own encryption keys. Data is stored in an encrypted form, with keys and algorithms known only to you.</a:t>
            </a:r>
            <a:endParaRPr b="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0" i="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0" i="0" lang="en-US">
                <a:solidFill>
                  <a:srgbClr val="000000"/>
                </a:solidFill>
                <a:latin typeface="Calibri"/>
                <a:ea typeface="Calibri"/>
                <a:cs typeface="Calibri"/>
                <a:sym typeface="Calibri"/>
              </a:rPr>
              <a:t>With SSE, data is encrypted at its destination by the application or service that receives it. For example, if you use SSE with </a:t>
            </a:r>
            <a:r>
              <a:rPr b="0" i="0" lang="en-US">
                <a:solidFill>
                  <a:schemeClr val="dk1"/>
                </a:solidFill>
                <a:latin typeface="Calibri"/>
                <a:ea typeface="Calibri"/>
                <a:cs typeface="Calibri"/>
                <a:sym typeface="Calibri"/>
              </a:rPr>
              <a:t>Amazon Simple Storage Service (Amazon S3)</a:t>
            </a:r>
            <a:r>
              <a:rPr b="0" i="0" lang="en-US">
                <a:solidFill>
                  <a:srgbClr val="000000"/>
                </a:solidFill>
                <a:latin typeface="Calibri"/>
                <a:ea typeface="Calibri"/>
                <a:cs typeface="Calibri"/>
                <a:sym typeface="Calibri"/>
              </a:rPr>
              <a:t>, the service encrypts your data at the object level as it writes to disks in AWS data centers and decrypts the data for you when you access it. The encryption process is transparent to the user.</a:t>
            </a:r>
            <a:endParaRPr/>
          </a:p>
          <a:p>
            <a:pPr indent="0" lvl="0" marL="0" marR="0" rtl="0" algn="l">
              <a:spcBef>
                <a:spcPts val="0"/>
              </a:spcBef>
              <a:spcAft>
                <a:spcPts val="0"/>
              </a:spcAft>
              <a:buClr>
                <a:schemeClr val="dk1"/>
              </a:buClr>
              <a:buSzPts val="1200"/>
              <a:buFont typeface="Calibri"/>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AWS supports both CSE and SSE. Most AWS services that store or manage customer data offer an SSE option or perform SSE on your data by default. These services transparently encrypt your data before writing it to disk and transparently decrypt the data when you access it. Most AWS services that support SSE are integrated with AWS KMS to protect the encryption keys that protect your data. You will learn more about AWS KMS later in this module.</a:t>
            </a:r>
            <a:endParaRPr/>
          </a:p>
          <a:p>
            <a:pPr indent="0" lvl="0" marL="0" marR="0" rtl="0" algn="l">
              <a:spcBef>
                <a:spcPts val="0"/>
              </a:spcBef>
              <a:spcAft>
                <a:spcPts val="0"/>
              </a:spcAft>
              <a:buClr>
                <a:schemeClr val="dk1"/>
              </a:buClr>
              <a:buSzPts val="1200"/>
              <a:buFont typeface="Calibri"/>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See the link provided on the course resources page for more information on protecting data using encryption.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p6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0" name="Google Shape;2450;p6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|Review the diagram with students. Note that </a:t>
            </a:r>
            <a:r>
              <a:rPr lang="en-US">
                <a:solidFill>
                  <a:srgbClr val="000000"/>
                </a:solidFill>
                <a:latin typeface="Calibri"/>
                <a:ea typeface="Calibri"/>
                <a:cs typeface="Calibri"/>
                <a:sym typeface="Calibri"/>
              </a:rPr>
              <a:t>client-side encryption takes place before data is submitted to AWS.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Client-side encryption takes place before data is submitted to AWS, and decryption occurs after data is retrieved from AWS. In this example, the unencrypted data is encrypted in the corporate data center, and then Amazon S3 receives your encrypted data but does not play a role in encrypting or decrypting it.</a:t>
            </a:r>
            <a:endParaRPr/>
          </a:p>
          <a:p>
            <a:pPr indent="0" lvl="0" marL="0" marR="0" rtl="0" algn="l">
              <a:spcBef>
                <a:spcPts val="0"/>
              </a:spcBef>
              <a:spcAft>
                <a:spcPts val="0"/>
              </a:spcAft>
              <a:buClr>
                <a:schemeClr val="dk1"/>
              </a:buClr>
              <a:buSzPts val="1200"/>
              <a:buFont typeface="Calibri"/>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To enable client-side encryption, you can use a key that’s stored in AWS KMS or a key that you store within your application.</a:t>
            </a:r>
            <a:endParaRPr/>
          </a:p>
          <a:p>
            <a:pPr indent="0" lvl="0" marL="0" marR="0" rtl="0" algn="l">
              <a:spcBef>
                <a:spcPts val="0"/>
              </a:spcBef>
              <a:spcAft>
                <a:spcPts val="0"/>
              </a:spcAft>
              <a:buClr>
                <a:schemeClr val="dk1"/>
              </a:buClr>
              <a:buSzPts val="1200"/>
              <a:buFont typeface="Calibri"/>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AWS supports client-side encryption libraries such as the AWS Encryption SDK, Amazon DynamoDB Encryption Client, and Amazon S3 encryption clients.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p6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7" name="Google Shape;2477;p64: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|Review the diagram with students. Note that </a:t>
            </a:r>
            <a:r>
              <a:rPr b="0" i="0" lang="en-US">
                <a:solidFill>
                  <a:srgbClr val="000000"/>
                </a:solidFill>
                <a:latin typeface="Calibri"/>
                <a:ea typeface="Calibri"/>
                <a:cs typeface="Calibri"/>
                <a:sym typeface="Calibri"/>
              </a:rPr>
              <a:t>server-side encryption is the encryption of data at its destination by the application or service that receives it. </a:t>
            </a:r>
            <a:endParaRPr/>
          </a:p>
          <a:p>
            <a:pPr indent="0" lvl="0" marL="0" marR="0" rtl="0" algn="l">
              <a:spcBef>
                <a:spcPts val="0"/>
              </a:spcBef>
              <a:spcAft>
                <a:spcPts val="0"/>
              </a:spcAft>
              <a:buClr>
                <a:srgbClr val="000000"/>
              </a:buClr>
              <a:buSzPts val="1200"/>
              <a:buFont typeface="Calibri"/>
              <a:buNone/>
            </a:pPr>
            <a:r>
              <a:rPr b="0" i="0" lang="en-US">
                <a:solidFill>
                  <a:srgbClr val="000000"/>
                </a:solidFill>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000000"/>
                </a:solidFill>
                <a:latin typeface="Calibri"/>
                <a:ea typeface="Calibri"/>
                <a:cs typeface="Calibri"/>
                <a:sym typeface="Calibri"/>
              </a:rPr>
              <a:t>Server-side encryption is the encryption of data at its destination by the application or service that receives it. </a:t>
            </a:r>
            <a:endParaRPr/>
          </a:p>
          <a:p>
            <a:pPr indent="0" lvl="0" marL="0" rtl="0" algn="l">
              <a:spcBef>
                <a:spcPts val="0"/>
              </a:spcBef>
              <a:spcAft>
                <a:spcPts val="0"/>
              </a:spcAft>
              <a:buNone/>
            </a:pPr>
            <a:r>
              <a:t/>
            </a:r>
            <a:endParaRPr b="0" i="0">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In this example, your unencrypted source data comes from systems in your data center. You can upload that data over an HTTPS connection to Amazon S3 which encrypts the data before storing it in the Amazon S3 bucket. The service endpoint will handle the encryption and key management processes for you.</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p6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7" name="Google Shape;2507;p65: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0" i="0" lang="en-US">
                <a:solidFill>
                  <a:srgbClr val="000000"/>
                </a:solidFill>
                <a:latin typeface="Calibri"/>
                <a:ea typeface="Calibri"/>
                <a:cs typeface="Calibri"/>
                <a:sym typeface="Calibri"/>
              </a:rPr>
              <a:t>AWS KMS is a managed service that provides the ability to create and control the keys that are used to encrypt your data. You can c</a:t>
            </a:r>
            <a:r>
              <a:rPr lang="en-US">
                <a:solidFill>
                  <a:srgbClr val="000000"/>
                </a:solidFill>
                <a:latin typeface="Calibri"/>
                <a:ea typeface="Calibri"/>
                <a:cs typeface="Calibri"/>
                <a:sym typeface="Calibri"/>
              </a:rPr>
              <a:t>reate data keys with unique aliases and descriptions for better management, automatically rotate your keys on a scheduled basis, and disable or delete keys so that no one can use them. You can also import your own keys instead of using AWS-generated keys.</a:t>
            </a:r>
            <a:endParaRPr/>
          </a:p>
          <a:p>
            <a:pPr indent="0" lvl="0" marL="0" marR="0" rtl="0" algn="l">
              <a:spcBef>
                <a:spcPts val="0"/>
              </a:spcBef>
              <a:spcAft>
                <a:spcPts val="0"/>
              </a:spcAft>
              <a:buClr>
                <a:schemeClr val="dk1"/>
              </a:buClr>
              <a:buSzPts val="1200"/>
              <a:buFont typeface="Calibri"/>
              <a:buNone/>
            </a:pPr>
            <a:r>
              <a:t/>
            </a:r>
            <a:endParaRPr b="0" i="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0" i="0" lang="en-US">
                <a:solidFill>
                  <a:srgbClr val="000000"/>
                </a:solidFill>
                <a:latin typeface="Calibri"/>
                <a:ea typeface="Calibri"/>
                <a:cs typeface="Calibri"/>
                <a:sym typeface="Calibri"/>
              </a:rPr>
              <a:t>The service uses FIPS 140-2 validated hardware security modules (HSMs) to protect keys. AWS KMS is integrated with other AWS services to help you protect the data that you store with these services. Integrated AWS services use envelope encryption to help protect your encryption keys. </a:t>
            </a:r>
            <a:endParaRPr>
              <a:solidFill>
                <a:srgbClr val="000000"/>
              </a:solidFill>
              <a:latin typeface="Calibri"/>
              <a:ea typeface="Calibri"/>
              <a:cs typeface="Calibri"/>
              <a:sym typeface="Calibri"/>
            </a:endParaRPr>
          </a:p>
          <a:p>
            <a:pPr indent="0" lvl="0" marL="0" marR="0" rtl="0" algn="l">
              <a:spcBef>
                <a:spcPts val="0"/>
              </a:spcBef>
              <a:spcAft>
                <a:spcPts val="0"/>
              </a:spcAft>
              <a:buNone/>
            </a:pPr>
            <a:r>
              <a:t/>
            </a:r>
            <a:endParaRPr b="0" i="0">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With AWS KMS, you can centrally manage and securely store your keys. You can use the keys within your applications and supported AWS Cloud services to protect your data, but the keys never leave AWS KMS. This reduces the risk of having your data key compromised. You submit data to AWS KMS to be encrypted or decrypted under keys that you control. </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You can set usage policies on these keys to determine which users can use them. All requests to use these keys are logged in AWS CloudTrail so that you can understand who used which key and when. CloudTrail logs all AWS KMS operations, including read-only operations, operations that manage KMS keys, and cryptographic operations.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See the links provided on the course resources page for more information on AWS KMS.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p6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6" name="Google Shape;2516;p6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KMS keys are the primary resource in AWS KMS. You can use an AWS KMS key to encrypt, decrypt, and re-encrypt data. It can also generate data keys that you can use outside of AWS KMS.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Important AWS KMS features include the following:</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Customer managed: The KMS keys that you create are customer managed keys. Customer managed keys are KMS keys in your AWS account that you create, own, and manage.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KMS managed: AWS owned keys are a collection of KMS keys that an AWS service owns and manages for use in multiple AWS accounts. Although AWS owned keys are not in your AWS account, an AWS service can use an AWS owned key to protect the resources in your account. AWS managed keys are KMS keys in your account that are created, managed, and used on your behalf by an AWS service integrated with AWS KMS.</a:t>
            </a:r>
            <a:endParaRPr i="0">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Data key (Symmetric):</a:t>
            </a:r>
            <a:r>
              <a:rPr i="1" lang="en-US" u="none">
                <a:latin typeface="Calibri"/>
                <a:ea typeface="Calibri"/>
                <a:cs typeface="Calibri"/>
                <a:sym typeface="Calibri"/>
              </a:rPr>
              <a:t> </a:t>
            </a:r>
            <a:r>
              <a:rPr b="0" i="0" lang="en-US" u="none">
                <a:solidFill>
                  <a:schemeClr val="dk1"/>
                </a:solidFill>
                <a:latin typeface="Calibri"/>
                <a:ea typeface="Calibri"/>
                <a:cs typeface="Calibri"/>
                <a:sym typeface="Calibri"/>
              </a:rPr>
              <a:t>Data keys</a:t>
            </a:r>
            <a:r>
              <a:rPr b="0" i="1" lang="en-US" u="none">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are symmetric keys you can use to encrypt data, including large amounts of data and other data encryption keys. Unlike symmetric KMS keys, which can't be downloaded, data keys are returned to you for use outside of AWS KMS.</a:t>
            </a:r>
            <a:endParaRPr>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Data key pair (Asymmetric): </a:t>
            </a:r>
            <a:r>
              <a:rPr b="0" i="0" lang="en-US">
                <a:solidFill>
                  <a:schemeClr val="dk1"/>
                </a:solidFill>
                <a:latin typeface="Calibri"/>
                <a:ea typeface="Calibri"/>
                <a:cs typeface="Calibri"/>
                <a:sym typeface="Calibri"/>
              </a:rPr>
              <a:t>You can create asymmetric KMS keys in AWS KMS. An asymmetric KMS</a:t>
            </a:r>
            <a:r>
              <a:rPr b="0" i="1"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key represents a mathematically related public key and private key pair. The private key never leaves AWS KMS unencrypted.</a:t>
            </a:r>
            <a:endParaRPr>
              <a:latin typeface="Calibri"/>
              <a:ea typeface="Calibri"/>
              <a:cs typeface="Calibri"/>
              <a:sym typeface="Calibri"/>
            </a:endParaRPr>
          </a:p>
          <a:p>
            <a:pPr indent="0" lvl="0" marL="0" rtl="0" algn="l">
              <a:spcBef>
                <a:spcPts val="0"/>
              </a:spcBef>
              <a:spcAft>
                <a:spcPts val="0"/>
              </a:spcAft>
              <a:buNone/>
            </a:pPr>
            <a:r>
              <a:t/>
            </a:r>
            <a:endParaRPr b="0" i="0">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In AWS KMS, cryptographic operations are API operations that use KMS keys to protect data. Because KMS keys remain within AWS KMS, you must call AWS KMS to use a KMS key in a cryptographic operation.</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Additional terms to understand include the following: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Encrypt: Encrypts plaintext of up to 4,096 bytes using a KMS key. You can use a symmetric or asymmetric KMS key with a KeyUsage of ENCRYPT_DECRYPT. You can use this operation to encrypt small amounts of arbitrary data, such as a personal identifier, database password, or other sensitive information.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Decrypt: Decrypts ciphertext that was encrypted by a KMS key using any of the following operations: Encrypt, GenerateDataKey, GenerateDataKeyPair, GenerateDataKeyWithoutPlaintext, GenerateDataKeyPairWithoutPlaintext.</a:t>
            </a:r>
            <a:br>
              <a:rPr b="0" i="0" lang="en-US">
                <a:solidFill>
                  <a:schemeClr val="dk1"/>
                </a:solidFill>
                <a:latin typeface="Calibri"/>
                <a:ea typeface="Calibri"/>
                <a:cs typeface="Calibri"/>
                <a:sym typeface="Calibri"/>
              </a:rPr>
            </a:br>
            <a:br>
              <a:rPr b="0" i="0" lang="en-US">
                <a:solidFill>
                  <a:schemeClr val="dk1"/>
                </a:solidFill>
                <a:latin typeface="Calibri"/>
                <a:ea typeface="Calibri"/>
                <a:cs typeface="Calibri"/>
                <a:sym typeface="Calibri"/>
              </a:rPr>
            </a:br>
            <a:r>
              <a:rPr b="0" i="0" lang="en-US">
                <a:solidFill>
                  <a:schemeClr val="dk1"/>
                </a:solidFill>
                <a:latin typeface="Calibri"/>
                <a:ea typeface="Calibri"/>
                <a:cs typeface="Calibri"/>
                <a:sym typeface="Calibri"/>
              </a:rPr>
              <a:t>You can use this operation to decrypt ciphertext that was encrypted under a symmetric encryption KMS key or an asymmetric encryption KMS key. When the KMS key is asymmetric, you must specify the KMS key and the encryption algorithm that was used to encrypt the ciphertext.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GenerateDataKey: </a:t>
            </a:r>
            <a:r>
              <a:rPr b="0" i="0" lang="en-US">
                <a:solidFill>
                  <a:schemeClr val="dk1"/>
                </a:solidFill>
                <a:latin typeface="Calibri"/>
                <a:ea typeface="Calibri"/>
                <a:cs typeface="Calibri"/>
                <a:sym typeface="Calibri"/>
              </a:rPr>
              <a:t>Returns a unique symmetric data key for use outside of AWS KMS. This operation returns a plaintext copy of the data key and a copy that is encrypted under a symmetric encryption KMS key that you specify.</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GenerateDataKeyPair: </a:t>
            </a:r>
            <a:r>
              <a:rPr b="0" i="0" lang="en-US">
                <a:solidFill>
                  <a:schemeClr val="dk1"/>
                </a:solidFill>
                <a:latin typeface="Calibri"/>
                <a:ea typeface="Calibri"/>
                <a:cs typeface="Calibri"/>
                <a:sym typeface="Calibri"/>
              </a:rPr>
              <a:t>Returns a unique asymmetric data key pair for use outside of AWS KMS. This operation returns a plaintext public key, a plaintext private key, and a copy of the private key that is encrypted under the symmetric encryption KMS key that you specify. </a:t>
            </a:r>
            <a:endParaRPr/>
          </a:p>
          <a:p>
            <a:pPr indent="0" lvl="0" marL="0" rtl="0" algn="l">
              <a:spcBef>
                <a:spcPts val="0"/>
              </a:spcBef>
              <a:spcAft>
                <a:spcPts val="0"/>
              </a:spcAft>
              <a:buNone/>
            </a:pPr>
            <a:r>
              <a:t/>
            </a:r>
            <a:endParaRPr b="0" i="0">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See the link provided on the course resources page for more information on AWS KMS features.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p6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6" name="Google Shape;2526;p6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 There are a number of AWS services that integrate with AWS KMS. We will review Amazon S3 and Amazon EBS in more detail as this will help with the lab exercise.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Many AWS services use AWS KMS to support encryption of your data. When an AWS service is integrated with AWS KMS, you can use the AWS KMS keys in your account to protect the data that the service receives, stores, or manages for you. For the complete list of AWS services integrated with AWS KMS, see the link provided on the content resources page.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We will look at the following two services in more detail.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Amazon S3 is an object storage service that stores data as objects within buckets. Buckets and the objects in them are private and can be accessed only if you explicitly grant access permissions.</a:t>
            </a:r>
            <a:endParaRPr/>
          </a:p>
          <a:p>
            <a:pPr indent="0" lvl="0" marL="0" rtl="0" algn="l">
              <a:spcBef>
                <a:spcPts val="0"/>
              </a:spcBef>
              <a:spcAft>
                <a:spcPts val="0"/>
              </a:spcAft>
              <a:buClr>
                <a:schemeClr val="dk1"/>
              </a:buClr>
              <a:buSzPts val="1200"/>
              <a:buFont typeface="Arial"/>
              <a:buNone/>
            </a:pPr>
            <a:br>
              <a:rPr b="0" i="0" lang="en-US">
                <a:solidFill>
                  <a:schemeClr val="dk1"/>
                </a:solidFill>
                <a:latin typeface="Calibri"/>
                <a:ea typeface="Calibri"/>
                <a:cs typeface="Calibri"/>
                <a:sym typeface="Calibri"/>
              </a:rPr>
            </a:br>
            <a:r>
              <a:rPr b="0" i="0" lang="en-US">
                <a:solidFill>
                  <a:schemeClr val="dk1"/>
                </a:solidFill>
                <a:latin typeface="Calibri"/>
                <a:ea typeface="Calibri"/>
                <a:cs typeface="Calibri"/>
                <a:sym typeface="Calibri"/>
              </a:rPr>
              <a:t>Amazon S3 integrates with AWS KMS to provide server-side encryption of Amazon S3 objects. Amazon S3 uses KMS keys to encrypt your Amazon S3 objects. The encryption keys that protect your objects never leave AWS KMS unencrypted. This integration also enables you to set permissions on the KMS key and audit the operations that generate, encrypt, and decrypt the data keys that protect your secrets.</a:t>
            </a:r>
            <a:endParaRPr/>
          </a:p>
          <a:p>
            <a:pPr indent="0" lvl="0" marL="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Amazon Elastic Block Store (Amazon EBS): </a:t>
            </a:r>
            <a:r>
              <a:rPr b="0" i="0" lang="en-US">
                <a:solidFill>
                  <a:schemeClr val="dk1"/>
                </a:solidFill>
                <a:latin typeface="Calibri"/>
                <a:ea typeface="Calibri"/>
                <a:cs typeface="Calibri"/>
                <a:sym typeface="Calibri"/>
              </a:rPr>
              <a:t>When you attach an encrypted Amazon EBS volume to a supported Amazon Elastic Compute Cloud (Amazon EC2) instance type, data stored at rest on the volume, disk I/O, and snapshots created from the volume are all encrypted. The encryption occurs on the servers that host Amazon EC2 instances.</a:t>
            </a:r>
            <a:endParaRPr/>
          </a:p>
          <a:p>
            <a:pPr indent="0" lvl="0" marL="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This feature is supported on all Amazon EBS volume types. You access encrypted volumes the same way you access other volumes. Encryption and decryption are handled transparently, and they require no additional action from you, your EC2 instance, or your application. Snapshots of encrypted volumes are automatically encrypted, and volumes that are created from encrypted snapshots are also automatically encrypted.</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p6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5" name="Google Shape;2535;p68: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|Review each step of the AWS KMS encryption example with Amazon S3.</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0" i="0" lang="en-US">
                <a:solidFill>
                  <a:srgbClr val="000000"/>
                </a:solidFill>
                <a:latin typeface="Calibri"/>
                <a:ea typeface="Calibri"/>
                <a:cs typeface="Calibri"/>
                <a:sym typeface="Calibri"/>
              </a:rPr>
              <a:t>In this scenario, </a:t>
            </a:r>
            <a:r>
              <a:rPr b="0" i="0" lang="en-US">
                <a:solidFill>
                  <a:schemeClr val="dk1"/>
                </a:solidFill>
                <a:latin typeface="Calibri"/>
                <a:ea typeface="Calibri"/>
                <a:cs typeface="Calibri"/>
                <a:sym typeface="Calibri"/>
              </a:rPr>
              <a:t>AMS KMS is used to encrypt data at rest (SSE-KMS). The user creates a KMS key and uses it to encrypt objects that are stored in Amazon S3.</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0" i="0" lang="en-US">
                <a:solidFill>
                  <a:srgbClr val="000000"/>
                </a:solidFill>
                <a:latin typeface="Calibri"/>
                <a:ea typeface="Calibri"/>
                <a:cs typeface="Calibri"/>
                <a:sym typeface="Calibri"/>
              </a:rPr>
              <a:t>This diagram explains how encryption happens when uploading a file to Amazon S3.</a:t>
            </a:r>
            <a:endParaRPr/>
          </a:p>
          <a:p>
            <a:pPr indent="-228600" lvl="0" marL="228600" marR="0" rtl="0" algn="l">
              <a:spcBef>
                <a:spcPts val="0"/>
              </a:spcBef>
              <a:spcAft>
                <a:spcPts val="0"/>
              </a:spcAft>
              <a:buClr>
                <a:srgbClr val="000000"/>
              </a:buClr>
              <a:buSzPts val="1200"/>
              <a:buFont typeface="Calibri"/>
              <a:buAutoNum type="arabicPeriod"/>
            </a:pPr>
            <a:r>
              <a:rPr b="0" i="0" lang="en-US">
                <a:solidFill>
                  <a:srgbClr val="000000"/>
                </a:solidFill>
                <a:latin typeface="Calibri"/>
                <a:ea typeface="Calibri"/>
                <a:cs typeface="Calibri"/>
                <a:sym typeface="Calibri"/>
              </a:rPr>
              <a:t>You request to upload a file and store it as an encrypted object in an S3 bucket.</a:t>
            </a:r>
            <a:endParaRPr/>
          </a:p>
          <a:p>
            <a:pPr indent="-228600" lvl="0" marL="228600" marR="0" rtl="0" algn="l">
              <a:spcBef>
                <a:spcPts val="0"/>
              </a:spcBef>
              <a:spcAft>
                <a:spcPts val="0"/>
              </a:spcAft>
              <a:buClr>
                <a:srgbClr val="000000"/>
              </a:buClr>
              <a:buSzPts val="1200"/>
              <a:buFont typeface="Calibri"/>
              <a:buAutoNum type="arabicPeriod"/>
            </a:pPr>
            <a:r>
              <a:rPr lang="en-US">
                <a:solidFill>
                  <a:srgbClr val="000000"/>
                </a:solidFill>
                <a:latin typeface="Calibri"/>
                <a:ea typeface="Calibri"/>
                <a:cs typeface="Calibri"/>
                <a:sym typeface="Calibri"/>
              </a:rPr>
              <a:t>Amazon S3 requests a data key from AWS KMS to use to encrypt the file.</a:t>
            </a:r>
            <a:endParaRPr/>
          </a:p>
          <a:p>
            <a:pPr indent="-228600" lvl="0" marL="228600" marR="0" rtl="0" algn="l">
              <a:spcBef>
                <a:spcPts val="0"/>
              </a:spcBef>
              <a:spcAft>
                <a:spcPts val="0"/>
              </a:spcAft>
              <a:buClr>
                <a:srgbClr val="000000"/>
              </a:buClr>
              <a:buSzPts val="1200"/>
              <a:buFont typeface="Calibri"/>
              <a:buAutoNum type="arabicPeriod"/>
            </a:pPr>
            <a:r>
              <a:rPr lang="en-US">
                <a:solidFill>
                  <a:srgbClr val="000000"/>
                </a:solidFill>
                <a:latin typeface="Calibri"/>
                <a:ea typeface="Calibri"/>
                <a:cs typeface="Calibri"/>
                <a:sym typeface="Calibri"/>
              </a:rPr>
              <a:t>AWS KMS generates a plaintext data key and encrypts the data key by using the customer managed key. D</a:t>
            </a:r>
            <a:r>
              <a:rPr b="0" i="0" lang="en-US">
                <a:solidFill>
                  <a:schemeClr val="dk1"/>
                </a:solidFill>
                <a:latin typeface="Calibri"/>
                <a:ea typeface="Calibri"/>
                <a:cs typeface="Calibri"/>
                <a:sym typeface="Calibri"/>
              </a:rPr>
              <a:t>ata keys are used to encrypt data locally in the AWS service or your application. </a:t>
            </a:r>
            <a:endParaRPr>
              <a:solidFill>
                <a:srgbClr val="000000"/>
              </a:solidFill>
              <a:latin typeface="Calibri"/>
              <a:ea typeface="Calibri"/>
              <a:cs typeface="Calibri"/>
              <a:sym typeface="Calibri"/>
            </a:endParaRPr>
          </a:p>
          <a:p>
            <a:pPr indent="-228600" lvl="0" marL="228600" marR="0" rtl="0" algn="l">
              <a:spcBef>
                <a:spcPts val="0"/>
              </a:spcBef>
              <a:spcAft>
                <a:spcPts val="0"/>
              </a:spcAft>
              <a:buClr>
                <a:srgbClr val="000000"/>
              </a:buClr>
              <a:buSzPts val="1200"/>
              <a:buFont typeface="Calibri"/>
              <a:buAutoNum type="arabicPeriod"/>
            </a:pPr>
            <a:r>
              <a:rPr lang="en-US">
                <a:solidFill>
                  <a:srgbClr val="000000"/>
                </a:solidFill>
                <a:latin typeface="Calibri"/>
                <a:ea typeface="Calibri"/>
                <a:cs typeface="Calibri"/>
                <a:sym typeface="Calibri"/>
              </a:rPr>
              <a:t>AWS KMS sends both copies of the data key to Amazon S3.</a:t>
            </a:r>
            <a:endParaRPr/>
          </a:p>
          <a:p>
            <a:pPr indent="-228600" lvl="0" marL="228600" marR="0" rtl="0" algn="l">
              <a:spcBef>
                <a:spcPts val="0"/>
              </a:spcBef>
              <a:spcAft>
                <a:spcPts val="0"/>
              </a:spcAft>
              <a:buClr>
                <a:srgbClr val="000000"/>
              </a:buClr>
              <a:buSzPts val="1200"/>
              <a:buFont typeface="Calibri"/>
              <a:buAutoNum type="arabicPeriod"/>
            </a:pPr>
            <a:r>
              <a:rPr lang="en-US">
                <a:solidFill>
                  <a:srgbClr val="000000"/>
                </a:solidFill>
                <a:latin typeface="Calibri"/>
                <a:ea typeface="Calibri"/>
                <a:cs typeface="Calibri"/>
                <a:sym typeface="Calibri"/>
              </a:rPr>
              <a:t>Amazon S3 encrypts the object by using the plaintext data key, stores the object, and then deletes the plaintext data key. The encrypted key is kept in the object metadata.</a:t>
            </a:r>
            <a:endParaRPr b="0" i="0">
              <a:solidFill>
                <a:srgbClr val="000000"/>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p6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4" name="Google Shape;2564;p69: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|Review each step of the AWS KMS decryption example with Amazon S3.</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0" i="0" lang="en-US">
                <a:solidFill>
                  <a:srgbClr val="000000"/>
                </a:solidFill>
                <a:latin typeface="Calibri"/>
                <a:ea typeface="Calibri"/>
                <a:cs typeface="Calibri"/>
                <a:sym typeface="Calibri"/>
              </a:rPr>
              <a:t>Now, this diagram explains what happens in the same scenario (SSE-KMS) when the user requests to open an encrypted object that is stored in Amazon S3.</a:t>
            </a:r>
            <a:endParaRPr/>
          </a:p>
          <a:p>
            <a:pPr indent="-228600" lvl="0" marL="228600" marR="0" rtl="0" algn="l">
              <a:spcBef>
                <a:spcPts val="0"/>
              </a:spcBef>
              <a:spcAft>
                <a:spcPts val="0"/>
              </a:spcAft>
              <a:buClr>
                <a:srgbClr val="000000"/>
              </a:buClr>
              <a:buSzPts val="1200"/>
              <a:buFont typeface="Calibri"/>
              <a:buAutoNum type="arabicPeriod"/>
            </a:pPr>
            <a:r>
              <a:rPr b="0" i="0" lang="en-US">
                <a:solidFill>
                  <a:srgbClr val="000000"/>
                </a:solidFill>
                <a:latin typeface="Calibri"/>
                <a:ea typeface="Calibri"/>
                <a:cs typeface="Calibri"/>
                <a:sym typeface="Calibri"/>
              </a:rPr>
              <a:t>You request to open the object.</a:t>
            </a:r>
            <a:endParaRPr/>
          </a:p>
          <a:p>
            <a:pPr indent="-228600" lvl="0" marL="228600" marR="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Amazon S3 sends the encrypted data key to AWS KMS in a decrypt request.</a:t>
            </a:r>
            <a:endParaRPr/>
          </a:p>
          <a:p>
            <a:pPr indent="-228600" lvl="0" marL="228600" marR="0" rtl="0" algn="l">
              <a:spcBef>
                <a:spcPts val="0"/>
              </a:spcBef>
              <a:spcAft>
                <a:spcPts val="0"/>
              </a:spcAft>
              <a:buClr>
                <a:srgbClr val="000000"/>
              </a:buClr>
              <a:buSzPts val="1200"/>
              <a:buFont typeface="Calibri"/>
              <a:buAutoNum type="arabicPeriod"/>
            </a:pPr>
            <a:r>
              <a:rPr lang="en-US">
                <a:solidFill>
                  <a:srgbClr val="000000"/>
                </a:solidFill>
                <a:latin typeface="Calibri"/>
                <a:ea typeface="Calibri"/>
                <a:cs typeface="Calibri"/>
                <a:sym typeface="Calibri"/>
              </a:rPr>
              <a:t>AWS KMS </a:t>
            </a:r>
            <a:r>
              <a:rPr i="0" lang="en-US">
                <a:solidFill>
                  <a:srgbClr val="000000"/>
                </a:solidFill>
                <a:latin typeface="Calibri"/>
                <a:ea typeface="Calibri"/>
                <a:cs typeface="Calibri"/>
                <a:sym typeface="Calibri"/>
              </a:rPr>
              <a:t>decrypts the data key by using the customer managed key (which never leaves the AWS KMS service).</a:t>
            </a:r>
            <a:endParaRPr/>
          </a:p>
          <a:p>
            <a:pPr indent="-228600" lvl="0" marL="228600" marR="0" rtl="0" algn="l">
              <a:spcBef>
                <a:spcPts val="0"/>
              </a:spcBef>
              <a:spcAft>
                <a:spcPts val="0"/>
              </a:spcAft>
              <a:buClr>
                <a:srgbClr val="000000"/>
              </a:buClr>
              <a:buSzPts val="1200"/>
              <a:buFont typeface="Calibri"/>
              <a:buAutoNum type="arabicPeriod"/>
            </a:pPr>
            <a:r>
              <a:rPr i="0" lang="en-US">
                <a:solidFill>
                  <a:srgbClr val="000000"/>
                </a:solidFill>
                <a:latin typeface="Calibri"/>
                <a:ea typeface="Calibri"/>
                <a:cs typeface="Calibri"/>
                <a:sym typeface="Calibri"/>
              </a:rPr>
              <a:t>AWS KMS  sends the plaintext data key back to Amazon S3.</a:t>
            </a:r>
            <a:endParaRPr/>
          </a:p>
          <a:p>
            <a:pPr indent="-228600" lvl="0" marL="228600" marR="0" rtl="0" algn="l">
              <a:spcBef>
                <a:spcPts val="0"/>
              </a:spcBef>
              <a:spcAft>
                <a:spcPts val="0"/>
              </a:spcAft>
              <a:buClr>
                <a:srgbClr val="000000"/>
              </a:buClr>
              <a:buSzPts val="1200"/>
              <a:buFont typeface="Calibri"/>
              <a:buAutoNum type="arabicPeriod"/>
            </a:pPr>
            <a:r>
              <a:rPr b="0" i="0" lang="en-US">
                <a:solidFill>
                  <a:srgbClr val="000000"/>
                </a:solidFill>
                <a:latin typeface="Calibri"/>
                <a:ea typeface="Calibri"/>
                <a:cs typeface="Calibri"/>
                <a:sym typeface="Calibri"/>
              </a:rPr>
              <a:t>Finally, Amazon S3 decrypts the ciphertext of the data object, allows you to open the object, and deletes the plaintext copy of the data key.</a:t>
            </a:r>
            <a:endParaRPr>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1" name="Google Shape;1201;p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p7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4" name="Google Shape;2594;p7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|Review each step of AWS KMS example with Amazon EBS.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000000"/>
                </a:solidFill>
                <a:latin typeface="Calibri"/>
                <a:ea typeface="Calibri"/>
                <a:cs typeface="Calibri"/>
                <a:sym typeface="Calibri"/>
              </a:rPr>
              <a:t>Amazon EBS encryption is a straight-forward encryption solution for EBS resources that are associated with your EC2 instances. With Amazon EBS encryption, you aren't required to build, maintain, and secure your own key management infrastructure.</a:t>
            </a:r>
            <a:endParaRPr/>
          </a:p>
          <a:p>
            <a:pPr indent="0" lvl="0" marL="0" rtl="0" algn="l">
              <a:spcBef>
                <a:spcPts val="0"/>
              </a:spcBef>
              <a:spcAft>
                <a:spcPts val="0"/>
              </a:spcAft>
              <a:buNone/>
            </a:pPr>
            <a:r>
              <a:t/>
            </a:r>
            <a:endParaRPr b="0" i="0">
              <a:solidFill>
                <a:srgbClr val="000000"/>
              </a:solidFill>
              <a:latin typeface="Calibri"/>
              <a:ea typeface="Calibri"/>
              <a:cs typeface="Calibri"/>
              <a:sym typeface="Calibri"/>
            </a:endParaRPr>
          </a:p>
          <a:p>
            <a:pPr indent="0" lvl="0" marL="0" rtl="0" algn="l">
              <a:spcBef>
                <a:spcPts val="0"/>
              </a:spcBef>
              <a:spcAft>
                <a:spcPts val="0"/>
              </a:spcAft>
              <a:buNone/>
            </a:pPr>
            <a:r>
              <a:rPr b="0" i="0" lang="en-US">
                <a:solidFill>
                  <a:srgbClr val="000000"/>
                </a:solidFill>
                <a:latin typeface="Calibri"/>
                <a:ea typeface="Calibri"/>
                <a:cs typeface="Calibri"/>
                <a:sym typeface="Calibri"/>
              </a:rPr>
              <a:t>Amazon EBS encryption uses KMS keys when creating encrypted volumes and snapshots.</a:t>
            </a:r>
            <a:r>
              <a:rPr lang="en-US">
                <a:solidFill>
                  <a:srgbClr val="000000"/>
                </a:solidFill>
                <a:latin typeface="Calibri"/>
                <a:ea typeface="Calibri"/>
                <a:cs typeface="Calibri"/>
                <a:sym typeface="Calibri"/>
              </a:rPr>
              <a:t> Each volume is encrypted using AES-256-XTS. This requires two 256-bit keys, which you can think of as one 512-bit key. The data key is encrypted under a KMS key in your account. For Amazon EBS to encrypt a volume for you, it must have access to a customer managed key in the account. You do this by providing a grant for Amazon EBS to the customer managed key to create data keys and to encrypt and decrypt these data keys.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The following are the basic steps to encrypt and decrypt EBS volume data:</a:t>
            </a:r>
            <a:endParaRPr/>
          </a:p>
          <a:p>
            <a:pPr indent="-228600" lvl="0" marL="228600" rtl="0" algn="l">
              <a:spcBef>
                <a:spcPts val="0"/>
              </a:spcBef>
              <a:spcAft>
                <a:spcPts val="0"/>
              </a:spcAft>
              <a:buClr>
                <a:srgbClr val="000000"/>
              </a:buClr>
              <a:buSzPts val="1200"/>
              <a:buFont typeface="Calibri"/>
              <a:buAutoNum type="arabicPeriod"/>
            </a:pPr>
            <a:r>
              <a:rPr lang="en-US">
                <a:solidFill>
                  <a:srgbClr val="000000"/>
                </a:solidFill>
                <a:latin typeface="Calibri"/>
                <a:ea typeface="Calibri"/>
                <a:cs typeface="Calibri"/>
                <a:sym typeface="Calibri"/>
              </a:rPr>
              <a:t>Amazon EBS obtains an encrypted data key under a customer managed key through AWS KMS and stores the encrypted key with the encrypted data.</a:t>
            </a:r>
            <a:endParaRPr/>
          </a:p>
          <a:p>
            <a:pPr indent="-228600" lvl="0" marL="228600" rtl="0" algn="l">
              <a:spcBef>
                <a:spcPts val="0"/>
              </a:spcBef>
              <a:spcAft>
                <a:spcPts val="0"/>
              </a:spcAft>
              <a:buClr>
                <a:srgbClr val="000000"/>
              </a:buClr>
              <a:buSzPts val="1200"/>
              <a:buFont typeface="Calibri"/>
              <a:buAutoNum type="arabicPeriod"/>
            </a:pPr>
            <a:r>
              <a:rPr lang="en-US">
                <a:solidFill>
                  <a:srgbClr val="000000"/>
                </a:solidFill>
                <a:latin typeface="Calibri"/>
                <a:ea typeface="Calibri"/>
                <a:cs typeface="Calibri"/>
                <a:sym typeface="Calibri"/>
              </a:rPr>
              <a:t>The servers that host EC2 instances retrieve the encrypted data key from storage</a:t>
            </a:r>
            <a:r>
              <a:rPr b="0" i="0" lang="en-US">
                <a:solidFill>
                  <a:srgbClr val="000000"/>
                </a:solidFill>
                <a:latin typeface="Calibri"/>
                <a:ea typeface="Calibri"/>
                <a:cs typeface="Calibri"/>
                <a:sym typeface="Calibri"/>
              </a:rPr>
              <a:t>.</a:t>
            </a:r>
            <a:endParaRPr>
              <a:solidFill>
                <a:srgbClr val="000000"/>
              </a:solidFill>
              <a:latin typeface="Calibri"/>
              <a:ea typeface="Calibri"/>
              <a:cs typeface="Calibri"/>
              <a:sym typeface="Calibri"/>
            </a:endParaRPr>
          </a:p>
          <a:p>
            <a:pPr indent="-228600" lvl="0" marL="228600" rtl="0" algn="l">
              <a:spcBef>
                <a:spcPts val="0"/>
              </a:spcBef>
              <a:spcAft>
                <a:spcPts val="0"/>
              </a:spcAft>
              <a:buClr>
                <a:srgbClr val="000000"/>
              </a:buClr>
              <a:buSzPts val="1200"/>
              <a:buFont typeface="Calibri"/>
              <a:buAutoNum type="arabicPeriod"/>
            </a:pPr>
            <a:r>
              <a:rPr lang="en-US">
                <a:solidFill>
                  <a:srgbClr val="000000"/>
                </a:solidFill>
                <a:latin typeface="Calibri"/>
                <a:ea typeface="Calibri"/>
                <a:cs typeface="Calibri"/>
                <a:sym typeface="Calibri"/>
              </a:rPr>
              <a:t>A call is made to AWS KMS over TLS to decrypt the encrypted data key. AWS KMS identifies the KMS key, makes an internal request to an HSM in the fleet to decrypt the data key, and returns the key to the customer over the TLS session.</a:t>
            </a:r>
            <a:endParaRPr/>
          </a:p>
          <a:p>
            <a:pPr indent="-228600" lvl="0" marL="228600" rtl="0" algn="l">
              <a:spcBef>
                <a:spcPts val="0"/>
              </a:spcBef>
              <a:spcAft>
                <a:spcPts val="0"/>
              </a:spcAft>
              <a:buClr>
                <a:srgbClr val="000000"/>
              </a:buClr>
              <a:buSzPts val="1200"/>
              <a:buFont typeface="Calibri"/>
              <a:buAutoNum type="arabicPeriod"/>
            </a:pPr>
            <a:r>
              <a:rPr lang="en-US">
                <a:solidFill>
                  <a:srgbClr val="000000"/>
                </a:solidFill>
                <a:latin typeface="Calibri"/>
                <a:ea typeface="Calibri"/>
                <a:cs typeface="Calibri"/>
                <a:sym typeface="Calibri"/>
              </a:rPr>
              <a:t>The decrypted data key is stored in memory and used to encrypt and decrypt all data going to and from the attached EBS volume. Amazon EBS retains the encrypted data key for later use in case the data key in memory is no longer available.</a:t>
            </a:r>
            <a:endParaRPr/>
          </a:p>
          <a:p>
            <a:pPr indent="-152400" lvl="0" marL="228600" rtl="0" algn="l">
              <a:spcBef>
                <a:spcPts val="0"/>
              </a:spcBef>
              <a:spcAft>
                <a:spcPts val="0"/>
              </a:spcAft>
              <a:buClr>
                <a:schemeClr val="dk1"/>
              </a:buClr>
              <a:buSzPts val="1200"/>
              <a:buFont typeface="Calibri"/>
              <a:buNone/>
            </a:pPr>
            <a:r>
              <a:t/>
            </a:r>
            <a:endParaRPr>
              <a:solidFill>
                <a:srgbClr val="000000"/>
              </a:solidFill>
              <a:latin typeface="Calibri"/>
              <a:ea typeface="Calibri"/>
              <a:cs typeface="Calibri"/>
              <a:sym typeface="Calibri"/>
            </a:endParaRPr>
          </a:p>
          <a:p>
            <a:pPr indent="0" lvl="0" marL="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The Advanced Encryption Standard (AES) is an algorithm established by the US National Institute of Standards and Technology (NIST) that uses symmetric encryption.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p7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9" name="Google Shape;2629;p7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lang="en-US">
                <a:solidFill>
                  <a:srgbClr val="000000"/>
                </a:solidFill>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Arial"/>
              <a:buNone/>
            </a:pPr>
            <a:r>
              <a:rPr lang="en-US">
                <a:solidFill>
                  <a:srgbClr val="000000"/>
                </a:solidFill>
                <a:latin typeface="Calibri"/>
                <a:ea typeface="Calibri"/>
                <a:cs typeface="Calibri"/>
                <a:sym typeface="Calibri"/>
              </a:rPr>
              <a:t>Here are a few key points to summarize this section.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p7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7" name="Google Shape;2637;p7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 will now complete a lab. The next slide summarizes what you will do in the lab, and you will find the detailed instructions in the lab environment.</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p7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3" name="Google Shape;2643;p7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|&lt;Add directions to find the lab guide information.&gt;</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p7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1" name="Google Shape;2651;p7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br>
              <a:rPr lang="en-US">
                <a:latin typeface="Calibri"/>
                <a:ea typeface="Calibri"/>
                <a:cs typeface="Calibri"/>
                <a:sym typeface="Calibri"/>
              </a:rPr>
            </a:b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|Lead the class in a conversation about the key takeaways from the lab. Use the details from the previous section to help you debrief the lab with the students after they have completed it. Debriefing the lab is strongly encouraged. It helps the students make connections between their hands-on experience and the concepts that you discussed in the lecture before this lab.</a:t>
            </a:r>
            <a:endParaRPr/>
          </a:p>
          <a:p>
            <a:pPr indent="0" lvl="0" marL="0" rtl="0" algn="l">
              <a:spcBef>
                <a:spcPts val="0"/>
              </a:spcBef>
              <a:spcAft>
                <a:spcPts val="0"/>
              </a:spcAft>
              <a:buNone/>
            </a:pPr>
            <a:r>
              <a:rPr lang="en-US">
                <a:latin typeface="Calibri"/>
                <a:ea typeface="Calibri"/>
                <a:cs typeface="Calibri"/>
                <a:sym typeface="Calibri"/>
              </a:rPr>
              <a:t>|During the debrief, you can ask the students the questions shown on this slide. The following are the answers: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|What is the significance of using a symmetric key when encrypting and decrypting an object?</a:t>
            </a:r>
            <a:endParaRPr/>
          </a:p>
          <a:p>
            <a:pPr indent="0" lvl="0" marL="0" rtl="0" algn="l">
              <a:spcBef>
                <a:spcPts val="0"/>
              </a:spcBef>
              <a:spcAft>
                <a:spcPts val="0"/>
              </a:spcAft>
              <a:buNone/>
            </a:pPr>
            <a:r>
              <a:rPr lang="en-US">
                <a:latin typeface="Calibri"/>
                <a:ea typeface="Calibri"/>
                <a:cs typeface="Calibri"/>
                <a:sym typeface="Calibri"/>
              </a:rPr>
              <a:t>|With a symmetric key, you use the same key to encrypt and decrypt an object.</a:t>
            </a:r>
            <a:endParaRPr/>
          </a:p>
          <a:p>
            <a:pPr indent="0" lvl="0" marL="0" rtl="0" algn="l">
              <a:spcBef>
                <a:spcPts val="0"/>
              </a:spcBef>
              <a:spcAft>
                <a:spcPts val="0"/>
              </a:spcAft>
              <a:buNone/>
            </a:pPr>
            <a:r>
              <a:rPr lang="en-US">
                <a:latin typeface="Calibri"/>
                <a:ea typeface="Calibri"/>
                <a:cs typeface="Calibri"/>
                <a:sym typeface="Calibri"/>
              </a:rPr>
              <a:t>|</a:t>
            </a:r>
            <a:r>
              <a:rPr lang="en-US">
                <a:solidFill>
                  <a:schemeClr val="dk1"/>
                </a:solidFill>
                <a:latin typeface="Calibri"/>
                <a:ea typeface="Calibri"/>
                <a:cs typeface="Calibri"/>
                <a:sym typeface="Calibri"/>
              </a:rPr>
              <a:t>Which types of AWS KMS activity did you audit with AWS CloudTrail?</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audited the generation of a key (GenerateDataKey event) and the decryption of an S3 object (Decrypt event) in the AWS CloudTrail Event History log.</a:t>
            </a:r>
            <a:endParaRPr/>
          </a:p>
          <a:p>
            <a:pPr indent="0" lvl="0" marL="0" rtl="0" algn="l">
              <a:spcBef>
                <a:spcPts val="0"/>
              </a:spcBef>
              <a:spcAft>
                <a:spcPts val="0"/>
              </a:spcAft>
              <a:buNone/>
            </a:pPr>
            <a:r>
              <a:rPr lang="en-US">
                <a:latin typeface="Calibri"/>
                <a:ea typeface="Calibri"/>
                <a:cs typeface="Calibri"/>
                <a:sym typeface="Calibri"/>
              </a:rPr>
              <a:t>|Which type of intermediary artifact did you need to create when encrypting the root EBS volume of the EC2 instance?</a:t>
            </a:r>
            <a:endParaRPr/>
          </a:p>
          <a:p>
            <a:pPr indent="0" lvl="0" marL="0" rtl="0" algn="l">
              <a:spcBef>
                <a:spcPts val="0"/>
              </a:spcBef>
              <a:spcAft>
                <a:spcPts val="0"/>
              </a:spcAft>
              <a:buNone/>
            </a:pPr>
            <a:r>
              <a:rPr lang="en-US">
                <a:latin typeface="Calibri"/>
                <a:ea typeface="Calibri"/>
                <a:cs typeface="Calibri"/>
                <a:sym typeface="Calibri"/>
              </a:rPr>
              <a:t>|You had to create a </a:t>
            </a:r>
            <a:r>
              <a:rPr b="0" i="0" lang="en-US">
                <a:latin typeface="Calibri"/>
                <a:ea typeface="Calibri"/>
                <a:cs typeface="Calibri"/>
                <a:sym typeface="Calibri"/>
              </a:rPr>
              <a:t>snapshot</a:t>
            </a:r>
            <a:r>
              <a:rPr lang="en-US">
                <a:latin typeface="Calibri"/>
                <a:ea typeface="Calibri"/>
                <a:cs typeface="Calibri"/>
                <a:sym typeface="Calibri"/>
              </a:rPr>
              <a:t> of the unencrypted root volume, which you then used to create the encrypted volume.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1" lang="en-US">
                <a:latin typeface="Calibri"/>
                <a:ea typeface="Calibri"/>
                <a:cs typeface="Calibri"/>
                <a:sym typeface="Calibri"/>
              </a:rPr>
              <a:t>Suggested responses for question 1:</a:t>
            </a:r>
            <a:r>
              <a:rPr lang="en-US">
                <a:latin typeface="Calibri"/>
                <a:ea typeface="Calibri"/>
                <a:cs typeface="Calibri"/>
                <a:sym typeface="Calibri"/>
              </a:rPr>
              <a:t> In this lab, you created an AWS KMS key. What are the differences between a key administrator and a key user? Key administrators are users or roles that manage access to the encryption key.</a:t>
            </a:r>
            <a:endParaRPr/>
          </a:p>
          <a:p>
            <a:pPr indent="0" lvl="0" marL="0" rtl="0" algn="l">
              <a:spcBef>
                <a:spcPts val="0"/>
              </a:spcBef>
              <a:spcAft>
                <a:spcPts val="0"/>
              </a:spcAft>
              <a:buNone/>
            </a:pPr>
            <a:r>
              <a:rPr lang="en-US">
                <a:latin typeface="Calibri"/>
                <a:ea typeface="Calibri"/>
                <a:cs typeface="Calibri"/>
                <a:sym typeface="Calibri"/>
              </a:rPr>
              <a:t>|Key users are users or roles that can use the key to encrypt and decrypt data. </a:t>
            </a:r>
            <a:br>
              <a:rPr lang="en-US">
                <a:latin typeface="Calibri"/>
                <a:ea typeface="Calibri"/>
                <a:cs typeface="Calibri"/>
                <a:sym typeface="Calibri"/>
              </a:rPr>
            </a:br>
            <a:r>
              <a:rPr lang="en-US">
                <a:latin typeface="Calibri"/>
                <a:ea typeface="Calibri"/>
                <a:cs typeface="Calibri"/>
                <a:sym typeface="Calibri"/>
              </a:rPr>
              <a:t>|Key administrators have permissions to manage the AWS KMS key but do not have default permissions to use the AWS KMS key to encrypt and decrypt data. However, the key administrator can list themselves as a key user. In that case, they |can use the key to encrypt and decrypt data. A key user cannot give other users permissions to use the key unless the key user also happens to be a key administrator.</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Why was it necessary to detach the encrypted EBS volume from the instance to see how disabling the AWS KMS key would affect the volume?</a:t>
            </a:r>
            <a:br>
              <a:rPr lang="en-US">
                <a:latin typeface="Calibri"/>
                <a:ea typeface="Calibri"/>
                <a:cs typeface="Calibri"/>
                <a:sym typeface="Calibri"/>
              </a:rPr>
            </a:br>
            <a:r>
              <a:rPr lang="en-US">
                <a:latin typeface="Calibri"/>
                <a:ea typeface="Calibri"/>
                <a:cs typeface="Calibri"/>
                <a:sym typeface="Calibri"/>
              </a:rPr>
              <a:t>|The encrypted data key is stored in memory and used to encrypt and decrypt all data going to and from the attached EBS volume. Amazon EBS retains the encrypted data key for later use in case the data key in memory is no longer available.</a:t>
            </a:r>
            <a:br>
              <a:rPr lang="en-US">
                <a:latin typeface="Calibri"/>
                <a:ea typeface="Calibri"/>
                <a:cs typeface="Calibri"/>
                <a:sym typeface="Calibri"/>
              </a:rPr>
            </a:b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p7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8" name="Google Shape;2658;p7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highlights additional examples of security services designed to improve your ability to follow security best practices and secure all layers of your applications. </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p7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5" name="Google Shape;2665;p7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AWS has a set of services specifically designed to help you address security across your cloud infrastructure. This slide shows the categories of services and lists examples, some of which you learned about in this course. See </a:t>
            </a:r>
            <a:r>
              <a:rPr b="1" i="0" lang="en-US">
                <a:latin typeface="Calibri"/>
                <a:ea typeface="Calibri"/>
                <a:cs typeface="Calibri"/>
                <a:sym typeface="Calibri"/>
              </a:rPr>
              <a:t>Security, Identity, and Compliance on AWS </a:t>
            </a:r>
            <a:r>
              <a:rPr b="0" i="0" lang="en-US">
                <a:latin typeface="Calibri"/>
                <a:ea typeface="Calibri"/>
                <a:cs typeface="Calibri"/>
                <a:sym typeface="Calibri"/>
              </a:rPr>
              <a:t>in your course resources </a:t>
            </a:r>
            <a:r>
              <a:rPr lang="en-US">
                <a:latin typeface="Calibri"/>
                <a:ea typeface="Calibri"/>
                <a:cs typeface="Calibri"/>
                <a:sym typeface="Calibri"/>
              </a:rPr>
              <a:t>for a more detailed description of each category and for links that take you deeper into each category and individual service.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Earlier sections of this module looked at many of the identity and access management services that support protecting access, and the previous section talked about services that support protecting data at rest. The following slides describe a few additional services as examples of the types of features that are available when architecting your application's security.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p7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3" name="Google Shape;2673;p7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 key part of the AWS Well-Architected Security pillar is applying security at all layers and implementing a defense in depth approach. Limiting access is one important layer that you learned about in this module. Additional layers of security include keeping out unwanted traffic, adding additional data protection mechanisms (for example, to protect sensitive and personally identifiable data), and automating your ability to detect and respond to vulnerabilities and security events. AWS security services reduce the burden of writing code to handle these levels of security.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next few slides look at these services in a bit more detail.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p7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3" name="Google Shape;2693;p7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solidFill>
                <a:srgbClr val="000000"/>
              </a:solidFill>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AWS WAF is a web application firewall that lets you monitor the HTTP and HTTPS requests that are forwarded to your protected web application resources.</a:t>
            </a:r>
            <a:endParaRPr i="0">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Shield provides protection against distributed denial of service (DDoS) attacks for AWS resources, at the network and transport layers (layer 3 and 4), and the application layer (layer 7).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See the link provided on the course recourses page for more information on </a:t>
            </a:r>
            <a:r>
              <a:rPr b="0" lang="en-US">
                <a:latin typeface="Calibri"/>
                <a:ea typeface="Calibri"/>
                <a:cs typeface="Calibri"/>
                <a:sym typeface="Calibri"/>
              </a:rPr>
              <a:t>A</a:t>
            </a:r>
            <a:r>
              <a:rPr b="0" i="0" lang="en-US">
                <a:solidFill>
                  <a:schemeClr val="dk1"/>
                </a:solidFill>
                <a:latin typeface="Calibri"/>
                <a:ea typeface="Calibri"/>
                <a:cs typeface="Calibri"/>
                <a:sym typeface="Calibri"/>
              </a:rPr>
              <a:t>WS WAF, AWS Shield, and AWS Firewall Manager.</a:t>
            </a:r>
            <a:endParaRPr b="1">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p7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6" name="Google Shape;2706;p7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solidFill>
                <a:srgbClr val="000000"/>
              </a:solidFill>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Amazon Macie is a</a:t>
            </a:r>
            <a:r>
              <a:rPr i="0" lang="en-US">
                <a:latin typeface="Calibri"/>
                <a:ea typeface="Calibri"/>
                <a:cs typeface="Calibri"/>
                <a:sym typeface="Calibri"/>
              </a:rPr>
              <a:t> data protection service that uses machine learning.</a:t>
            </a:r>
            <a:endParaRPr>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Amazon Macie is a security service that uses machine learning to automatically discover, classify, and protect sensitive data in AWS. Macie recognizes personally identifiable information (PII) such as passport numbers, medical ID numbers, and tax ID numbers. Macie also recognizes financial information, encryption keys, and credentials. </a:t>
            </a:r>
            <a:r>
              <a:rPr b="0" i="0" lang="en-US">
                <a:solidFill>
                  <a:srgbClr val="000000"/>
                </a:solidFill>
                <a:latin typeface="Calibri"/>
                <a:ea typeface="Calibri"/>
                <a:cs typeface="Calibri"/>
                <a:sym typeface="Calibri"/>
              </a:rPr>
              <a:t>Macie also allows you to add custom-defined data types using regular expressions to enable Macie to discover proprietary or unique sensitive data for your business.</a:t>
            </a:r>
            <a:endParaRPr>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Currently, Macie protects data stored in Amazon Simple Storage Service (Amazon S3) only and </a:t>
            </a:r>
            <a:r>
              <a:rPr b="0" i="0" lang="en-US">
                <a:solidFill>
                  <a:srgbClr val="000000"/>
                </a:solidFill>
                <a:latin typeface="Calibri"/>
                <a:ea typeface="Calibri"/>
                <a:cs typeface="Calibri"/>
                <a:sym typeface="Calibri"/>
              </a:rPr>
              <a:t>is available in most AWS Regions. </a:t>
            </a:r>
            <a:r>
              <a:rPr lang="en-US">
                <a:solidFill>
                  <a:srgbClr val="000000"/>
                </a:solidFill>
                <a:latin typeface="Calibri"/>
                <a:ea typeface="Calibri"/>
                <a:cs typeface="Calibri"/>
                <a:sym typeface="Calibri"/>
              </a:rPr>
              <a:t>Macie has dashboards and alerts that give visibility into data access by analyzing Amazon S3 resource-based policies and access control lists (ACLs) during sensitive data recovery. The service continuously monitors data and generates detailed alerts when it detects risk of unauthorized access or inadvertent data leaks.</a:t>
            </a:r>
            <a:endParaRPr/>
          </a:p>
          <a:p>
            <a:pPr indent="0" lvl="0" marL="0" marR="0" rtl="0" algn="l">
              <a:spcBef>
                <a:spcPts val="0"/>
              </a:spcBef>
              <a:spcAft>
                <a:spcPts val="0"/>
              </a:spcAft>
              <a:buClr>
                <a:schemeClr val="dk1"/>
              </a:buClr>
              <a:buSzPts val="1200"/>
              <a:buFont typeface="Calibri"/>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With Macie, </a:t>
            </a:r>
            <a:r>
              <a:rPr b="0" i="0" lang="en-US">
                <a:solidFill>
                  <a:srgbClr val="000000"/>
                </a:solidFill>
                <a:latin typeface="Calibri"/>
                <a:ea typeface="Calibri"/>
                <a:cs typeface="Calibri"/>
                <a:sym typeface="Calibri"/>
              </a:rPr>
              <a:t>you have full control of the service through the Macie API set, and you can centrally manage Macie for multiple accounts. Macie integrates with AWS Organizations, which means that you can manage as many as 5,000 Macie accounts for a single AWS organization. You can also continue to use native Macie features for managing multiple accounts, which enables you to manage as many as 1,000 member accounts with a single Macie administrator account.</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See the link provided on the course recourses page for more information on Amazon Macie.</a:t>
            </a:r>
            <a:endParaRPr b="1">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8" name="Google Shape;1208;p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i="0" lang="en-US">
                <a:solidFill>
                  <a:schemeClr val="dk1"/>
                </a:solidFill>
                <a:latin typeface="Calibri"/>
                <a:ea typeface="Calibri"/>
                <a:cs typeface="Calibri"/>
                <a:sym typeface="Calibri"/>
              </a:rPr>
              <a:t>This example shows the challenges of adding the same policy to multiple users. Ask the students whether there’s an easier way to manage multiple permissions and users. The next slide explains the solution, IAM groups.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1" lang="en-US" u="none">
                <a:solidFill>
                  <a:srgbClr val="000000"/>
                </a:solidFill>
                <a:latin typeface="Calibri"/>
                <a:ea typeface="Calibri"/>
                <a:cs typeface="Calibri"/>
                <a:sym typeface="Calibri"/>
              </a:rPr>
              <a:t>Image description:</a:t>
            </a:r>
            <a:r>
              <a:rPr b="0" lang="en-US" u="none">
                <a:solidFill>
                  <a:srgbClr val="000000"/>
                </a:solidFill>
                <a:latin typeface="Calibri"/>
                <a:ea typeface="Calibri"/>
                <a:cs typeface="Calibri"/>
                <a:sym typeface="Calibri"/>
              </a:rPr>
              <a:t> The diagram shows three users, </a:t>
            </a:r>
            <a:r>
              <a:rPr lang="en-US">
                <a:solidFill>
                  <a:schemeClr val="dk1"/>
                </a:solidFill>
                <a:latin typeface="Calibri"/>
                <a:ea typeface="Calibri"/>
                <a:cs typeface="Calibri"/>
                <a:sym typeface="Calibri"/>
              </a:rPr>
              <a:t>John, Mary, and Pat, each with their own IAM policy attachment. These policies give each user individually the permission to access </a:t>
            </a:r>
            <a:r>
              <a:rPr b="0" i="0" lang="en-US">
                <a:solidFill>
                  <a:schemeClr val="dk1"/>
                </a:solidFill>
                <a:latin typeface="Calibri"/>
                <a:ea typeface="Calibri"/>
                <a:cs typeface="Calibri"/>
                <a:sym typeface="Calibri"/>
              </a:rPr>
              <a:t>Amazon EC2</a:t>
            </a:r>
            <a:r>
              <a:rPr lang="en-US">
                <a:solidFill>
                  <a:schemeClr val="dk1"/>
                </a:solidFill>
                <a:latin typeface="Calibri"/>
                <a:ea typeface="Calibri"/>
                <a:cs typeface="Calibri"/>
                <a:sym typeface="Calibri"/>
              </a:rPr>
              <a:t>. </a:t>
            </a:r>
            <a:r>
              <a:rPr b="1" lang="en-US" u="none">
                <a:solidFill>
                  <a:srgbClr val="000000"/>
                </a:solidFill>
                <a:latin typeface="Calibri"/>
                <a:ea typeface="Calibri"/>
                <a:cs typeface="Calibri"/>
                <a:sym typeface="Calibri"/>
              </a:rPr>
              <a:t>End description.</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Assigning permissions directly to users is difficult to manage. In this example, there are three users that have policies attached to them to access </a:t>
            </a:r>
            <a:r>
              <a:rPr b="0" i="0" lang="en-US">
                <a:solidFill>
                  <a:schemeClr val="dk1"/>
                </a:solidFill>
                <a:latin typeface="Calibri"/>
                <a:ea typeface="Calibri"/>
                <a:cs typeface="Calibri"/>
                <a:sym typeface="Calibri"/>
              </a:rPr>
              <a:t>Amazon Elastic Compute Cloud (Amazon EC2)</a:t>
            </a:r>
            <a:r>
              <a:rPr b="0" lang="en-US">
                <a:latin typeface="Calibri"/>
                <a:ea typeface="Calibri"/>
                <a:cs typeface="Calibri"/>
                <a:sym typeface="Calibri"/>
              </a:rPr>
              <a:t>. To implement a change, an administrator needs to make modifications to each individual user policy. Imagine you have 100 developers in the group; this becomes difficult to manage.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p8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9" name="Google Shape;2719;p8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|Slide number 5 </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solidFill>
                <a:srgbClr val="000000"/>
              </a:solidFill>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0" i="0" lang="en-US">
                <a:solidFill>
                  <a:srgbClr val="000000"/>
                </a:solidFill>
                <a:latin typeface="Calibri"/>
                <a:ea typeface="Calibri"/>
                <a:cs typeface="Calibri"/>
                <a:sym typeface="Calibri"/>
              </a:rPr>
              <a:t>One of the more popular detection services is Amazon Inspector.</a:t>
            </a:r>
            <a:endParaRPr/>
          </a:p>
          <a:p>
            <a:pPr indent="0" lvl="0" marL="0" marR="0" rtl="0" algn="l">
              <a:spcBef>
                <a:spcPts val="0"/>
              </a:spcBef>
              <a:spcAft>
                <a:spcPts val="0"/>
              </a:spcAft>
              <a:buClr>
                <a:schemeClr val="dk1"/>
              </a:buClr>
              <a:buSzPts val="1200"/>
              <a:buFont typeface="Calibri"/>
              <a:buNone/>
            </a:pPr>
            <a:r>
              <a:t/>
            </a:r>
            <a:endParaRPr b="0" i="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0" i="0" lang="en-US">
                <a:solidFill>
                  <a:srgbClr val="000000"/>
                </a:solidFill>
                <a:latin typeface="Calibri"/>
                <a:ea typeface="Calibri"/>
                <a:cs typeface="Calibri"/>
                <a:sym typeface="Calibri"/>
              </a:rPr>
              <a:t>Amazon Inspector is a vulnerability management service that continuously scans your AWS workloads for vulnerabilities. Amazon Inspector automatically discovers and scans Amazon Elastic Compute Cloud (Amazon EC2) instances and container images that reside in Amazon Elastic Container Registry (Amazon ECR) for software vulnerabilities and unintended network exposure.</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b="0" i="0" lang="en-US" u="none" strike="noStrike">
                <a:solidFill>
                  <a:srgbClr val="000000"/>
                </a:solidFill>
                <a:latin typeface="Calibri"/>
                <a:ea typeface="Calibri"/>
                <a:cs typeface="Calibri"/>
                <a:sym typeface="Calibri"/>
              </a:rPr>
              <a:t>When Amazon Inspector discovers a software vulnerability or network issue, the service creates a finding. A finding describes the vulnerability, identifies the affected resource, rates the severity of the vulnerability, and provides remediation guidance.</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See the link provided on the course recourses page for more information on </a:t>
            </a:r>
            <a:r>
              <a:rPr b="0" i="0" lang="en-US" u="none" strike="noStrike">
                <a:solidFill>
                  <a:srgbClr val="000000"/>
                </a:solidFill>
                <a:latin typeface="Calibri"/>
                <a:ea typeface="Calibri"/>
                <a:cs typeface="Calibri"/>
                <a:sym typeface="Calibri"/>
              </a:rPr>
              <a:t>Amazon Inspector.</a:t>
            </a:r>
            <a:r>
              <a:rPr lang="en-US">
                <a:solidFill>
                  <a:srgbClr val="000000"/>
                </a:solidFill>
                <a:latin typeface="Calibri"/>
                <a:ea typeface="Calibri"/>
                <a:cs typeface="Calibri"/>
                <a:sym typeface="Calibri"/>
              </a:rPr>
              <a:t>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p8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2" name="Google Shape;2732;p8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solidFill>
                <a:srgbClr val="000000"/>
              </a:solidFill>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Amazon Detective falls under the i</a:t>
            </a:r>
            <a:r>
              <a:rPr lang="en-US">
                <a:latin typeface="Calibri"/>
                <a:ea typeface="Calibri"/>
                <a:cs typeface="Calibri"/>
                <a:sym typeface="Calibri"/>
              </a:rPr>
              <a:t>ncidence response category. </a:t>
            </a:r>
            <a:endParaRPr i="0">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Detective helps you analyze, investigate, and quickly identify the root cause of security findings or suspicious activities. Detective automatically collects log data from your AWS resources. It then uses machine learning, statistical analysis, and graph theory to generate visualizations that help you to conduct faster and more efficient security investigations. The Detective prebuilt data aggregations, summaries, and context help you to quickly analyze and determine the nature and extent of possible security issues.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With Detective, you can access up to a year of historical event data. This data is available through a set of visualizations that show changes in the type and volume of activity over a selected time window. Detective links these changes to GuardDuty findings.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See the link provided on the course recourses page for more information on Detective.</a:t>
            </a:r>
            <a:endParaRPr b="0" i="0">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p8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Google Shape;2745;p8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i="0" lang="en-US">
                <a:solidFill>
                  <a:schemeClr val="dk1"/>
                </a:solidFill>
                <a:latin typeface="Calibri"/>
                <a:ea typeface="Calibri"/>
                <a:cs typeface="Calibri"/>
                <a:sym typeface="Calibri"/>
              </a:rPr>
              <a:t>Use AWS Security Hub to automate security best practice checks, aggregate security alerts into a single place and format, and understand your overall security posture across all of your AWS accounts.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t>
            </a:r>
            <a:endParaRPr>
              <a:solidFill>
                <a:srgbClr val="000000"/>
              </a:solidFill>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AWS Security Hub is a great place to start when discussing AWS services for security, identity, and compliance.</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Security Hub is a service that helps you monitor your cloud security posture through the use of automated, continuous security best practice checks against your AWS resources. Security Hub aggregates security alerts from various AWS services and third-party partner products and presents them in a standardized format, making it easier for you to act on the alerts. You can also use Security Hub to create automated response, remediation, and enrichment workflows by taking advantage of Security Hub integration with EventBridge. Security Hub provides a security score for each enabled standard and a total score for all accounts associated with your administrator account. This information can help you monitor your overall security posture.</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See the link provided on the course resources page f</a:t>
            </a:r>
            <a:r>
              <a:rPr lang="en-US">
                <a:solidFill>
                  <a:srgbClr val="000000"/>
                </a:solidFill>
                <a:latin typeface="Calibri"/>
                <a:ea typeface="Calibri"/>
                <a:cs typeface="Calibri"/>
                <a:sym typeface="Calibri"/>
              </a:rPr>
              <a:t>or more information on Security Hub.</a:t>
            </a:r>
            <a:endParaRPr b="1">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p8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8" name="Google Shape;2758;p8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solidFill>
                <a:srgbClr val="000000"/>
              </a:solidFill>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Trusted Advisor is not specific to security, but it provides security recommendations as part of its data. AWS Trusted Advisor is a service that </a:t>
            </a:r>
            <a:r>
              <a:rPr lang="en-US">
                <a:solidFill>
                  <a:srgbClr val="000000"/>
                </a:solidFill>
                <a:latin typeface="Calibri"/>
                <a:ea typeface="Calibri"/>
                <a:cs typeface="Calibri"/>
                <a:sym typeface="Calibri"/>
              </a:rPr>
              <a:t>provides recommendations that help you follow AWS best practices.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These best practices were learned from serving hundreds of thousands of AWS customers. Trusted Advisor evaluates your account by using checks based on five categories of AWS best practices. The checks identify ways to optimize your AWS infrastructure, improve security and performance, reduce costs, and monitor service quotas. </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Assume you're the administrator of your organization's AWS account. You're looking for ways to optimize your account resources and improve your overall security posture, but the time it would take to do so manually would be prohibitive. Trusted Advisor can automate this process for you, providing you with recommendations for actions you can take to improve these areas. You can then follow the recommendations to optimize your resources and security posture.</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Trusted Advisor is available in all AWS Support plans. AWS Basic Support and AWS Developer Support customers can access core security checks and all checks for service quotas. AWS Business Support and AWS Enterprise Support customers can access all checks, including cost optimization, security, fault tolerance, performance, and service quotas.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See the link provided on the course recourses page for more information on Trusted Advisor.</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p8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7" name="Google Shape;2767;p84: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These key takeaways summarize this section.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p8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5" name="Google Shape;2775;p8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summarizes what you have learned and brings the module to a close.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p8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2" name="Google Shape;2782;p8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p8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9" name="Google Shape;2789;p8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your online course to access the knowledge check for this module.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p8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7" name="Google Shape;2797;p8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key words section is animated to be revealed on click.</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p8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6" name="Google Shape;2806;p8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the key words that you identified on the previous slide, and review each of the possible responses to determine which one best addresses the question.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0" name="Google Shape;1250;p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|Communicate that the solution is to create AWS Identity and Access Management (IAM) groups. IAM groups is a collec</a:t>
            </a:r>
            <a:r>
              <a:rPr b="0" i="0" lang="en-US">
                <a:solidFill>
                  <a:schemeClr val="dk1"/>
                </a:solidFill>
                <a:latin typeface="Calibri"/>
                <a:ea typeface="Calibri"/>
                <a:cs typeface="Calibri"/>
                <a:sym typeface="Calibri"/>
              </a:rPr>
              <a:t>tion of IAM users. User groups let you specify permissions for multiple users, which can make it easier to manage the permissions for those users. John, Mary, and Pat now become members of the IAM developer group, and you manage one policy for the group.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0" lang="en-US" u="none">
                <a:solidFill>
                  <a:srgbClr val="000000"/>
                </a:solidFill>
                <a:latin typeface="Calibri"/>
                <a:ea typeface="Calibri"/>
                <a:cs typeface="Calibri"/>
                <a:sym typeface="Calibri"/>
              </a:rPr>
              <a:t>In the example on the slide, an AWS Identity and Access Management (IAM) group is created to group all users that are developers. A single IAM policy is attached to the group to grant all the permissions that a developer requires. When John, Mary, and Pat are added to the group, they automatically inherit the permissions for the group. When a new permission needs to be granted to all developers, for example to access </a:t>
            </a:r>
            <a:r>
              <a:rPr b="0" i="0" lang="en-US">
                <a:solidFill>
                  <a:schemeClr val="dk1"/>
                </a:solidFill>
                <a:latin typeface="Calibri"/>
                <a:ea typeface="Calibri"/>
                <a:cs typeface="Calibri"/>
                <a:sym typeface="Calibri"/>
              </a:rPr>
              <a:t>Amazon Simple Storage Service (Amazon S3)</a:t>
            </a:r>
            <a:r>
              <a:rPr b="0" lang="en-US" u="none">
                <a:solidFill>
                  <a:srgbClr val="000000"/>
                </a:solidFill>
                <a:latin typeface="Calibri"/>
                <a:ea typeface="Calibri"/>
                <a:cs typeface="Calibri"/>
                <a:sym typeface="Calibri"/>
              </a:rPr>
              <a:t>, only one change is required: either add the new permission to the existing policy, or create a new policy with the new permission and attach the policy to the group. </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 IAM group is a collection of IAM users. Groups are a convenience that makes it easier to manage permissions for a collection of users, instead of managing permissions for each individual user.</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characteristics of an IAM group include the following:</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You can add users to a group or remove them from a group.</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 user can belong to multiple groups.</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Groups cannot belong to other groups.</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Groups can be granted permissions by using access control policies.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Groups do not have security credentials and cannot access web services directly. They exist solely to make it easier to manage user permissions.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p9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6" name="Google Shape;2826;p9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Choice A is not correct. SCPs cannot be attached to a role.</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Choice B </a:t>
            </a:r>
            <a:r>
              <a:rPr lang="en-US">
                <a:solidFill>
                  <a:srgbClr val="232F3E"/>
                </a:solidFill>
                <a:latin typeface="Calibri"/>
                <a:ea typeface="Calibri"/>
                <a:cs typeface="Calibri"/>
                <a:sym typeface="Calibri"/>
              </a:rPr>
              <a:t>is incorrect.</a:t>
            </a:r>
            <a:r>
              <a:rPr lang="en-US">
                <a:latin typeface="Calibri"/>
                <a:ea typeface="Calibri"/>
                <a:cs typeface="Calibri"/>
                <a:sym typeface="Calibri"/>
              </a:rPr>
              <a:t> An IAM policy cannot be attached to an organizational unit.</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Choice E is incorrect. SCPs cannot be created in a member account and cannot be attached to a role.</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Choice C is correct. The SCP limits the list of services available to testers to Amazon EC2 and Amazon RDS.</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Choice D is correct. The IAM policy grants the specific permissions for each of the two services.</a:t>
            </a:r>
            <a:endParaRPr>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8" name="Shape 2838"/>
        <p:cNvGrpSpPr/>
        <p:nvPr/>
      </p:nvGrpSpPr>
      <p:grpSpPr>
        <a:xfrm>
          <a:off x="0" y="0"/>
          <a:ext cx="0" cy="0"/>
          <a:chOff x="0" y="0"/>
          <a:chExt cx="0" cy="0"/>
        </a:xfrm>
      </p:grpSpPr>
      <p:sp>
        <p:nvSpPr>
          <p:cNvPr id="2839" name="Google Shape;2839;p9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0" name="Google Shape;2840;p9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That concludes this module. The Content Resources page of your course includes links to additional resources that are related to this module.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5" name="Google Shape;15;p2"/>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60" name="Shape 60"/>
        <p:cNvGrpSpPr/>
        <p:nvPr/>
      </p:nvGrpSpPr>
      <p:grpSpPr>
        <a:xfrm>
          <a:off x="0" y="0"/>
          <a:ext cx="0" cy="0"/>
          <a:chOff x="0" y="0"/>
          <a:chExt cx="0" cy="0"/>
        </a:xfrm>
      </p:grpSpPr>
      <p:grpSp>
        <p:nvGrpSpPr>
          <p:cNvPr id="61" name="Google Shape;61;p11"/>
          <p:cNvGrpSpPr/>
          <p:nvPr/>
        </p:nvGrpSpPr>
        <p:grpSpPr>
          <a:xfrm>
            <a:off x="365759" y="1028377"/>
            <a:ext cx="11484864" cy="5509260"/>
            <a:chOff x="365759" y="1028377"/>
            <a:chExt cx="11484864" cy="5509260"/>
          </a:xfrm>
        </p:grpSpPr>
        <p:pic>
          <p:nvPicPr>
            <p:cNvPr id="62" name="Google Shape;62;p1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63" name="Google Shape;63;p11"/>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64" name="Google Shape;64;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1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531884" y="2182807"/>
            <a:ext cx="2286000" cy="2286000"/>
          </a:xfrm>
          <a:prstGeom prst="rect">
            <a:avLst/>
          </a:prstGeom>
          <a:noFill/>
          <a:ln>
            <a:noFill/>
          </a:ln>
        </p:spPr>
      </p:sp>
      <p:sp>
        <p:nvSpPr>
          <p:cNvPr id="67" name="Google Shape;67;p11"/>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1"/>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947" name="Shape 947"/>
        <p:cNvGrpSpPr/>
        <p:nvPr/>
      </p:nvGrpSpPr>
      <p:grpSpPr>
        <a:xfrm>
          <a:off x="0" y="0"/>
          <a:ext cx="0" cy="0"/>
          <a:chOff x="0" y="0"/>
          <a:chExt cx="0" cy="0"/>
        </a:xfrm>
      </p:grpSpPr>
      <p:pic>
        <p:nvPicPr>
          <p:cNvPr id="948" name="Google Shape;948;p10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49" name="Google Shape;949;p10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50" name="Google Shape;950;p10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1" name="Google Shape;951;p102"/>
          <p:cNvSpPr/>
          <p:nvPr>
            <p:ph idx="2" type="pic"/>
          </p:nvPr>
        </p:nvSpPr>
        <p:spPr>
          <a:xfrm>
            <a:off x="960120" y="1272940"/>
            <a:ext cx="1645920" cy="1648911"/>
          </a:xfrm>
          <a:prstGeom prst="rect">
            <a:avLst/>
          </a:prstGeom>
          <a:noFill/>
          <a:ln>
            <a:noFill/>
          </a:ln>
        </p:spPr>
      </p:sp>
      <p:sp>
        <p:nvSpPr>
          <p:cNvPr id="952" name="Google Shape;952;p102"/>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3" name="Google Shape;953;p102"/>
          <p:cNvSpPr/>
          <p:nvPr>
            <p:ph idx="3" type="pic"/>
          </p:nvPr>
        </p:nvSpPr>
        <p:spPr>
          <a:xfrm>
            <a:off x="3837432" y="1272940"/>
            <a:ext cx="1645920" cy="1648911"/>
          </a:xfrm>
          <a:prstGeom prst="rect">
            <a:avLst/>
          </a:prstGeom>
          <a:noFill/>
          <a:ln>
            <a:noFill/>
          </a:ln>
        </p:spPr>
      </p:sp>
      <p:sp>
        <p:nvSpPr>
          <p:cNvPr id="954" name="Google Shape;954;p102"/>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5" name="Google Shape;955;p102"/>
          <p:cNvSpPr/>
          <p:nvPr>
            <p:ph idx="5" type="pic"/>
          </p:nvPr>
        </p:nvSpPr>
        <p:spPr>
          <a:xfrm>
            <a:off x="6714744" y="1272940"/>
            <a:ext cx="1645920" cy="1648911"/>
          </a:xfrm>
          <a:prstGeom prst="rect">
            <a:avLst/>
          </a:prstGeom>
          <a:noFill/>
          <a:ln>
            <a:noFill/>
          </a:ln>
        </p:spPr>
      </p:sp>
      <p:sp>
        <p:nvSpPr>
          <p:cNvPr id="956" name="Google Shape;956;p102"/>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7" name="Google Shape;957;p102"/>
          <p:cNvSpPr/>
          <p:nvPr>
            <p:ph idx="7" type="pic"/>
          </p:nvPr>
        </p:nvSpPr>
        <p:spPr>
          <a:xfrm>
            <a:off x="9592056" y="1272940"/>
            <a:ext cx="1645920" cy="1648911"/>
          </a:xfrm>
          <a:prstGeom prst="rect">
            <a:avLst/>
          </a:prstGeom>
          <a:noFill/>
          <a:ln>
            <a:noFill/>
          </a:ln>
        </p:spPr>
      </p:sp>
      <p:sp>
        <p:nvSpPr>
          <p:cNvPr id="958" name="Google Shape;958;p102"/>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9" name="Google Shape;959;p102"/>
          <p:cNvSpPr/>
          <p:nvPr>
            <p:ph idx="9" type="pic"/>
          </p:nvPr>
        </p:nvSpPr>
        <p:spPr>
          <a:xfrm>
            <a:off x="960120" y="3814574"/>
            <a:ext cx="1645920" cy="1648911"/>
          </a:xfrm>
          <a:prstGeom prst="rect">
            <a:avLst/>
          </a:prstGeom>
          <a:noFill/>
          <a:ln>
            <a:noFill/>
          </a:ln>
        </p:spPr>
      </p:sp>
      <p:sp>
        <p:nvSpPr>
          <p:cNvPr id="960" name="Google Shape;960;p102"/>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1" name="Google Shape;961;p102"/>
          <p:cNvSpPr/>
          <p:nvPr>
            <p:ph idx="14" type="pic"/>
          </p:nvPr>
        </p:nvSpPr>
        <p:spPr>
          <a:xfrm>
            <a:off x="3837432" y="3814574"/>
            <a:ext cx="1645920" cy="1648911"/>
          </a:xfrm>
          <a:prstGeom prst="rect">
            <a:avLst/>
          </a:prstGeom>
          <a:noFill/>
          <a:ln>
            <a:noFill/>
          </a:ln>
        </p:spPr>
      </p:sp>
      <p:sp>
        <p:nvSpPr>
          <p:cNvPr id="962" name="Google Shape;962;p102"/>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3" name="Google Shape;963;p102"/>
          <p:cNvSpPr/>
          <p:nvPr>
            <p:ph idx="16" type="pic"/>
          </p:nvPr>
        </p:nvSpPr>
        <p:spPr>
          <a:xfrm>
            <a:off x="6714744" y="3814574"/>
            <a:ext cx="1645920" cy="1648911"/>
          </a:xfrm>
          <a:prstGeom prst="rect">
            <a:avLst/>
          </a:prstGeom>
          <a:noFill/>
          <a:ln>
            <a:noFill/>
          </a:ln>
        </p:spPr>
      </p:sp>
      <p:sp>
        <p:nvSpPr>
          <p:cNvPr id="964" name="Google Shape;964;p102"/>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5" name="Google Shape;965;p102"/>
          <p:cNvSpPr/>
          <p:nvPr>
            <p:ph idx="18" type="pic"/>
          </p:nvPr>
        </p:nvSpPr>
        <p:spPr>
          <a:xfrm>
            <a:off x="9592056" y="3814574"/>
            <a:ext cx="1645920" cy="1648911"/>
          </a:xfrm>
          <a:prstGeom prst="rect">
            <a:avLst/>
          </a:prstGeom>
          <a:noFill/>
          <a:ln>
            <a:noFill/>
          </a:ln>
        </p:spPr>
      </p:sp>
      <p:sp>
        <p:nvSpPr>
          <p:cNvPr id="966" name="Google Shape;966;p102"/>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967" name="Shape 967"/>
        <p:cNvGrpSpPr/>
        <p:nvPr/>
      </p:nvGrpSpPr>
      <p:grpSpPr>
        <a:xfrm>
          <a:off x="0" y="0"/>
          <a:ext cx="0" cy="0"/>
          <a:chOff x="0" y="0"/>
          <a:chExt cx="0" cy="0"/>
        </a:xfrm>
      </p:grpSpPr>
      <p:pic>
        <p:nvPicPr>
          <p:cNvPr id="968" name="Google Shape;968;p10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69" name="Google Shape;969;p1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70" name="Google Shape;970;p10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1" name="Google Shape;971;p103"/>
          <p:cNvSpPr/>
          <p:nvPr>
            <p:ph idx="2" type="pic"/>
          </p:nvPr>
        </p:nvSpPr>
        <p:spPr>
          <a:xfrm>
            <a:off x="960120" y="1112520"/>
            <a:ext cx="1645920" cy="1648911"/>
          </a:xfrm>
          <a:prstGeom prst="rect">
            <a:avLst/>
          </a:prstGeom>
          <a:noFill/>
          <a:ln>
            <a:noFill/>
          </a:ln>
        </p:spPr>
      </p:sp>
      <p:sp>
        <p:nvSpPr>
          <p:cNvPr id="972" name="Google Shape;972;p103"/>
          <p:cNvSpPr txBox="1"/>
          <p:nvPr>
            <p:ph idx="1" type="body"/>
          </p:nvPr>
        </p:nvSpPr>
        <p:spPr>
          <a:xfrm>
            <a:off x="388620"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3" name="Google Shape;973;p103"/>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4" name="Google Shape;974;p103"/>
          <p:cNvSpPr/>
          <p:nvPr>
            <p:ph idx="4" type="pic"/>
          </p:nvPr>
        </p:nvSpPr>
        <p:spPr>
          <a:xfrm>
            <a:off x="3837432" y="1112520"/>
            <a:ext cx="1645920" cy="1648911"/>
          </a:xfrm>
          <a:prstGeom prst="rect">
            <a:avLst/>
          </a:prstGeom>
          <a:noFill/>
          <a:ln>
            <a:noFill/>
          </a:ln>
        </p:spPr>
      </p:sp>
      <p:sp>
        <p:nvSpPr>
          <p:cNvPr id="975" name="Google Shape;975;p103"/>
          <p:cNvSpPr txBox="1"/>
          <p:nvPr>
            <p:ph idx="5" type="body"/>
          </p:nvPr>
        </p:nvSpPr>
        <p:spPr>
          <a:xfrm>
            <a:off x="3265932"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6" name="Google Shape;976;p103"/>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7" name="Google Shape;977;p103"/>
          <p:cNvSpPr/>
          <p:nvPr>
            <p:ph idx="7" type="pic"/>
          </p:nvPr>
        </p:nvSpPr>
        <p:spPr>
          <a:xfrm>
            <a:off x="6714744" y="1112520"/>
            <a:ext cx="1645920" cy="1648911"/>
          </a:xfrm>
          <a:prstGeom prst="rect">
            <a:avLst/>
          </a:prstGeom>
          <a:noFill/>
          <a:ln>
            <a:noFill/>
          </a:ln>
        </p:spPr>
      </p:sp>
      <p:sp>
        <p:nvSpPr>
          <p:cNvPr id="978" name="Google Shape;978;p103"/>
          <p:cNvSpPr txBox="1"/>
          <p:nvPr>
            <p:ph idx="8" type="body"/>
          </p:nvPr>
        </p:nvSpPr>
        <p:spPr>
          <a:xfrm>
            <a:off x="6143244"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9" name="Google Shape;979;p103"/>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0" name="Google Shape;980;p103"/>
          <p:cNvSpPr/>
          <p:nvPr>
            <p:ph idx="13" type="pic"/>
          </p:nvPr>
        </p:nvSpPr>
        <p:spPr>
          <a:xfrm>
            <a:off x="9592056" y="1112520"/>
            <a:ext cx="1645920" cy="1648911"/>
          </a:xfrm>
          <a:prstGeom prst="rect">
            <a:avLst/>
          </a:prstGeom>
          <a:noFill/>
          <a:ln>
            <a:noFill/>
          </a:ln>
        </p:spPr>
      </p:sp>
      <p:sp>
        <p:nvSpPr>
          <p:cNvPr id="981" name="Google Shape;981;p103"/>
          <p:cNvSpPr txBox="1"/>
          <p:nvPr>
            <p:ph idx="14" type="body"/>
          </p:nvPr>
        </p:nvSpPr>
        <p:spPr>
          <a:xfrm>
            <a:off x="9020556"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2" name="Google Shape;982;p103"/>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3" name="Google Shape;983;p103"/>
          <p:cNvSpPr/>
          <p:nvPr>
            <p:ph idx="16" type="pic"/>
          </p:nvPr>
        </p:nvSpPr>
        <p:spPr>
          <a:xfrm>
            <a:off x="960120" y="3814574"/>
            <a:ext cx="1645920" cy="1648911"/>
          </a:xfrm>
          <a:prstGeom prst="rect">
            <a:avLst/>
          </a:prstGeom>
          <a:noFill/>
          <a:ln>
            <a:noFill/>
          </a:ln>
        </p:spPr>
      </p:sp>
      <p:sp>
        <p:nvSpPr>
          <p:cNvPr id="984" name="Google Shape;984;p103"/>
          <p:cNvSpPr txBox="1"/>
          <p:nvPr>
            <p:ph idx="17" type="body"/>
          </p:nvPr>
        </p:nvSpPr>
        <p:spPr>
          <a:xfrm>
            <a:off x="388620"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5" name="Google Shape;985;p103"/>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6" name="Google Shape;986;p103"/>
          <p:cNvSpPr/>
          <p:nvPr>
            <p:ph idx="19" type="pic"/>
          </p:nvPr>
        </p:nvSpPr>
        <p:spPr>
          <a:xfrm>
            <a:off x="3837432" y="3814574"/>
            <a:ext cx="1645920" cy="1648911"/>
          </a:xfrm>
          <a:prstGeom prst="rect">
            <a:avLst/>
          </a:prstGeom>
          <a:noFill/>
          <a:ln>
            <a:noFill/>
          </a:ln>
        </p:spPr>
      </p:sp>
      <p:sp>
        <p:nvSpPr>
          <p:cNvPr id="987" name="Google Shape;987;p103"/>
          <p:cNvSpPr txBox="1"/>
          <p:nvPr>
            <p:ph idx="20" type="body"/>
          </p:nvPr>
        </p:nvSpPr>
        <p:spPr>
          <a:xfrm>
            <a:off x="3265932"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8" name="Google Shape;988;p103"/>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9" name="Google Shape;989;p103"/>
          <p:cNvSpPr/>
          <p:nvPr>
            <p:ph idx="22" type="pic"/>
          </p:nvPr>
        </p:nvSpPr>
        <p:spPr>
          <a:xfrm>
            <a:off x="6714744" y="3814574"/>
            <a:ext cx="1645920" cy="1648911"/>
          </a:xfrm>
          <a:prstGeom prst="rect">
            <a:avLst/>
          </a:prstGeom>
          <a:noFill/>
          <a:ln>
            <a:noFill/>
          </a:ln>
        </p:spPr>
      </p:sp>
      <p:sp>
        <p:nvSpPr>
          <p:cNvPr id="990" name="Google Shape;990;p103"/>
          <p:cNvSpPr txBox="1"/>
          <p:nvPr>
            <p:ph idx="23" type="body"/>
          </p:nvPr>
        </p:nvSpPr>
        <p:spPr>
          <a:xfrm>
            <a:off x="6143244"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1" name="Google Shape;991;p103"/>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2" name="Google Shape;992;p103"/>
          <p:cNvSpPr/>
          <p:nvPr>
            <p:ph idx="25" type="pic"/>
          </p:nvPr>
        </p:nvSpPr>
        <p:spPr>
          <a:xfrm>
            <a:off x="9592056" y="3814574"/>
            <a:ext cx="1645920" cy="1648911"/>
          </a:xfrm>
          <a:prstGeom prst="rect">
            <a:avLst/>
          </a:prstGeom>
          <a:noFill/>
          <a:ln>
            <a:noFill/>
          </a:ln>
        </p:spPr>
      </p:sp>
      <p:sp>
        <p:nvSpPr>
          <p:cNvPr id="993" name="Google Shape;993;p103"/>
          <p:cNvSpPr txBox="1"/>
          <p:nvPr>
            <p:ph idx="26" type="body"/>
          </p:nvPr>
        </p:nvSpPr>
        <p:spPr>
          <a:xfrm>
            <a:off x="9020556"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4" name="Google Shape;994;p103"/>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995" name="Shape 995"/>
        <p:cNvGrpSpPr/>
        <p:nvPr/>
      </p:nvGrpSpPr>
      <p:grpSpPr>
        <a:xfrm>
          <a:off x="0" y="0"/>
          <a:ext cx="0" cy="0"/>
          <a:chOff x="0" y="0"/>
          <a:chExt cx="0" cy="0"/>
        </a:xfrm>
      </p:grpSpPr>
      <p:sp>
        <p:nvSpPr>
          <p:cNvPr id="996" name="Google Shape;996;p1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997" name="Google Shape;997;p10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98" name="Google Shape;998;p10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999" name="Shape 999"/>
        <p:cNvGrpSpPr/>
        <p:nvPr/>
      </p:nvGrpSpPr>
      <p:grpSpPr>
        <a:xfrm>
          <a:off x="0" y="0"/>
          <a:ext cx="0" cy="0"/>
          <a:chOff x="0" y="0"/>
          <a:chExt cx="0" cy="0"/>
        </a:xfrm>
      </p:grpSpPr>
      <p:sp>
        <p:nvSpPr>
          <p:cNvPr id="1000" name="Google Shape;1000;p1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01" name="Google Shape;1001;p10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1002" name="Shape 1002"/>
        <p:cNvGrpSpPr/>
        <p:nvPr/>
      </p:nvGrpSpPr>
      <p:grpSpPr>
        <a:xfrm>
          <a:off x="0" y="0"/>
          <a:ext cx="0" cy="0"/>
          <a:chOff x="0" y="0"/>
          <a:chExt cx="0" cy="0"/>
        </a:xfrm>
      </p:grpSpPr>
      <p:sp>
        <p:nvSpPr>
          <p:cNvPr id="1003" name="Google Shape;1003;p1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1004" name="Google Shape;1004;p106"/>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1005" name="Google Shape;1005;p106"/>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1006" name="Shape 1006"/>
        <p:cNvGrpSpPr/>
        <p:nvPr/>
      </p:nvGrpSpPr>
      <p:grpSpPr>
        <a:xfrm>
          <a:off x="0" y="0"/>
          <a:ext cx="0" cy="0"/>
          <a:chOff x="0" y="0"/>
          <a:chExt cx="0" cy="0"/>
        </a:xfrm>
      </p:grpSpPr>
      <p:sp>
        <p:nvSpPr>
          <p:cNvPr id="1007" name="Google Shape;1007;p1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08" name="Google Shape;1008;p107"/>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9" name="Google Shape;1009;p107"/>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1010" name="Shape 1010"/>
        <p:cNvGrpSpPr/>
        <p:nvPr/>
      </p:nvGrpSpPr>
      <p:grpSpPr>
        <a:xfrm>
          <a:off x="0" y="0"/>
          <a:ext cx="0" cy="0"/>
          <a:chOff x="0" y="0"/>
          <a:chExt cx="0" cy="0"/>
        </a:xfrm>
      </p:grpSpPr>
      <p:sp>
        <p:nvSpPr>
          <p:cNvPr id="1011" name="Google Shape;1011;p1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12" name="Google Shape;1012;p108"/>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3" name="Google Shape;1013;p108"/>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4" name="Google Shape;1014;p108"/>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5" name="Google Shape;1015;p108"/>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6" name="Google Shape;1016;p108"/>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7" name="Google Shape;1017;p108"/>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8" name="Google Shape;1018;p108"/>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9" name="Google Shape;1019;p108"/>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0" name="Google Shape;1020;p108"/>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1" name="Google Shape;1021;p108"/>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2" name="Google Shape;1022;p108"/>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3" name="Google Shape;1023;p108"/>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4" name="Google Shape;1024;p108"/>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5" name="Google Shape;1025;p108"/>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6" name="Google Shape;1026;p108"/>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7" name="Google Shape;1027;p108"/>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28" name="Google Shape;1028;p10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1029" name="Shape 1029"/>
        <p:cNvGrpSpPr/>
        <p:nvPr/>
      </p:nvGrpSpPr>
      <p:grpSpPr>
        <a:xfrm>
          <a:off x="0" y="0"/>
          <a:ext cx="0" cy="0"/>
          <a:chOff x="0" y="0"/>
          <a:chExt cx="0" cy="0"/>
        </a:xfrm>
      </p:grpSpPr>
      <p:sp>
        <p:nvSpPr>
          <p:cNvPr id="1030" name="Google Shape;1030;p1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31" name="Google Shape;1031;p109"/>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2" name="Google Shape;1032;p109"/>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3" name="Google Shape;1033;p109"/>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4" name="Google Shape;1034;p109"/>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5" name="Google Shape;1035;p109"/>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6" name="Google Shape;1036;p109"/>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7" name="Google Shape;1037;p109"/>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8" name="Google Shape;1038;p109"/>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9" name="Google Shape;1039;p109"/>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0" name="Google Shape;1040;p109"/>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1" name="Google Shape;1041;p109"/>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2" name="Google Shape;1042;p109"/>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09"/>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09"/>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5" name="Google Shape;1045;p109"/>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6" name="Google Shape;1046;p109"/>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1047" name="Shape 1047"/>
        <p:cNvGrpSpPr/>
        <p:nvPr/>
      </p:nvGrpSpPr>
      <p:grpSpPr>
        <a:xfrm>
          <a:off x="0" y="0"/>
          <a:ext cx="0" cy="0"/>
          <a:chOff x="0" y="0"/>
          <a:chExt cx="0" cy="0"/>
        </a:xfrm>
      </p:grpSpPr>
      <p:sp>
        <p:nvSpPr>
          <p:cNvPr id="1048" name="Google Shape;1048;p1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49" name="Google Shape;1049;p11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0" name="Google Shape;1050;p110"/>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10"/>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2" name="Google Shape;1052;p110"/>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53" name="Google Shape;1053;p11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1054" name="Shape 1054"/>
        <p:cNvGrpSpPr/>
        <p:nvPr/>
      </p:nvGrpSpPr>
      <p:grpSpPr>
        <a:xfrm>
          <a:off x="0" y="0"/>
          <a:ext cx="0" cy="0"/>
          <a:chOff x="0" y="0"/>
          <a:chExt cx="0" cy="0"/>
        </a:xfrm>
      </p:grpSpPr>
      <p:sp>
        <p:nvSpPr>
          <p:cNvPr id="1055" name="Google Shape;1055;p1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56" name="Google Shape;1056;p11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7" name="Google Shape;1057;p111"/>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8" name="Google Shape;1058;p111"/>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9" name="Google Shape;1059;p111"/>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69" name="Shape 69"/>
        <p:cNvGrpSpPr/>
        <p:nvPr/>
      </p:nvGrpSpPr>
      <p:grpSpPr>
        <a:xfrm>
          <a:off x="0" y="0"/>
          <a:ext cx="0" cy="0"/>
          <a:chOff x="0" y="0"/>
          <a:chExt cx="0" cy="0"/>
        </a:xfrm>
      </p:grpSpPr>
      <p:sp>
        <p:nvSpPr>
          <p:cNvPr id="70" name="Google Shape;70;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1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1060" name="Shape 1060"/>
        <p:cNvGrpSpPr/>
        <p:nvPr/>
      </p:nvGrpSpPr>
      <p:grpSpPr>
        <a:xfrm>
          <a:off x="0" y="0"/>
          <a:ext cx="0" cy="0"/>
          <a:chOff x="0" y="0"/>
          <a:chExt cx="0" cy="0"/>
        </a:xfrm>
      </p:grpSpPr>
      <p:sp>
        <p:nvSpPr>
          <p:cNvPr id="1061" name="Google Shape;1061;p1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62" name="Google Shape;1062;p112"/>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3" name="Google Shape;1063;p112"/>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4" name="Google Shape;1064;p112"/>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5" name="Google Shape;1065;p112"/>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6" name="Google Shape;1066;p112"/>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7" name="Google Shape;1067;p112"/>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8" name="Google Shape;1068;p112"/>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9" name="Google Shape;1069;p112"/>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0" name="Google Shape;1070;p112"/>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71" name="Google Shape;1071;p112"/>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1072" name="Shape 1072"/>
        <p:cNvGrpSpPr/>
        <p:nvPr/>
      </p:nvGrpSpPr>
      <p:grpSpPr>
        <a:xfrm>
          <a:off x="0" y="0"/>
          <a:ext cx="0" cy="0"/>
          <a:chOff x="0" y="0"/>
          <a:chExt cx="0" cy="0"/>
        </a:xfrm>
      </p:grpSpPr>
      <p:sp>
        <p:nvSpPr>
          <p:cNvPr id="1073" name="Google Shape;1073;p1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74" name="Google Shape;1074;p113"/>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5" name="Google Shape;1075;p11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6" name="Google Shape;1076;p113"/>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7" name="Google Shape;1077;p11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113"/>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9" name="Google Shape;1079;p11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0" name="Google Shape;1080;p113"/>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1" name="Google Shape;1081;p11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2" name="Google Shape;1082;p113"/>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1083" name="Shape 1083"/>
        <p:cNvGrpSpPr/>
        <p:nvPr/>
      </p:nvGrpSpPr>
      <p:grpSpPr>
        <a:xfrm>
          <a:off x="0" y="0"/>
          <a:ext cx="0" cy="0"/>
          <a:chOff x="0" y="0"/>
          <a:chExt cx="0" cy="0"/>
        </a:xfrm>
      </p:grpSpPr>
      <p:sp>
        <p:nvSpPr>
          <p:cNvPr id="1084" name="Google Shape;1084;p1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85" name="Google Shape;1085;p114"/>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6" name="Google Shape;1086;p114"/>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7" name="Google Shape;1087;p114"/>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8" name="Google Shape;1088;p114"/>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9" name="Google Shape;1089;p114"/>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114"/>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114"/>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114"/>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3" name="Google Shape;1093;p114"/>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4" name="Google Shape;1094;p114"/>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5" name="Google Shape;1095;p114"/>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6" name="Google Shape;1096;p114"/>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7" name="Google Shape;1097;p114"/>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14"/>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14"/>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0" name="Google Shape;1100;p114"/>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01" name="Google Shape;1101;p114"/>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1102" name="Shape 1102"/>
        <p:cNvGrpSpPr/>
        <p:nvPr/>
      </p:nvGrpSpPr>
      <p:grpSpPr>
        <a:xfrm>
          <a:off x="0" y="0"/>
          <a:ext cx="0" cy="0"/>
          <a:chOff x="0" y="0"/>
          <a:chExt cx="0" cy="0"/>
        </a:xfrm>
      </p:grpSpPr>
      <p:sp>
        <p:nvSpPr>
          <p:cNvPr id="1103" name="Google Shape;1103;p1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04" name="Google Shape;1104;p115"/>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5" name="Google Shape;1105;p115"/>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6" name="Google Shape;1106;p115"/>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7" name="Google Shape;1107;p115"/>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8" name="Google Shape;1108;p115"/>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9" name="Google Shape;1109;p115"/>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0" name="Google Shape;1110;p115"/>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1" name="Google Shape;1111;p115"/>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2" name="Google Shape;1112;p115"/>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3" name="Google Shape;1113;p115"/>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4" name="Google Shape;1114;p115"/>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5" name="Google Shape;1115;p115"/>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6" name="Google Shape;1116;p115"/>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7" name="Google Shape;1117;p115"/>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8" name="Google Shape;1118;p115"/>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9" name="Google Shape;1119;p115"/>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1120" name="Shape 1120"/>
        <p:cNvGrpSpPr/>
        <p:nvPr/>
      </p:nvGrpSpPr>
      <p:grpSpPr>
        <a:xfrm>
          <a:off x="0" y="0"/>
          <a:ext cx="0" cy="0"/>
          <a:chOff x="0" y="0"/>
          <a:chExt cx="0" cy="0"/>
        </a:xfrm>
      </p:grpSpPr>
      <p:sp>
        <p:nvSpPr>
          <p:cNvPr id="1121" name="Google Shape;1121;p1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22" name="Google Shape;1122;p116"/>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3" name="Google Shape;1123;p116"/>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4" name="Google Shape;1124;p116"/>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5" name="Google Shape;1125;p116"/>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26" name="Google Shape;1126;p116"/>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1127" name="Shape 1127"/>
        <p:cNvGrpSpPr/>
        <p:nvPr/>
      </p:nvGrpSpPr>
      <p:grpSpPr>
        <a:xfrm>
          <a:off x="0" y="0"/>
          <a:ext cx="0" cy="0"/>
          <a:chOff x="0" y="0"/>
          <a:chExt cx="0" cy="0"/>
        </a:xfrm>
      </p:grpSpPr>
      <p:sp>
        <p:nvSpPr>
          <p:cNvPr id="1128" name="Google Shape;1128;p1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29" name="Google Shape;1129;p117"/>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0" name="Google Shape;1130;p117"/>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1" name="Google Shape;1131;p117"/>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2" name="Google Shape;1132;p117"/>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1133" name="Shape 1133"/>
        <p:cNvGrpSpPr/>
        <p:nvPr/>
      </p:nvGrpSpPr>
      <p:grpSpPr>
        <a:xfrm>
          <a:off x="0" y="0"/>
          <a:ext cx="0" cy="0"/>
          <a:chOff x="0" y="0"/>
          <a:chExt cx="0" cy="0"/>
        </a:xfrm>
      </p:grpSpPr>
      <p:sp>
        <p:nvSpPr>
          <p:cNvPr id="1134" name="Google Shape;1134;p1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35" name="Google Shape;1135;p11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36" name="Google Shape;1136;p11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37" name="Google Shape;1137;p118"/>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1138" name="Shape 1138"/>
        <p:cNvGrpSpPr/>
        <p:nvPr/>
      </p:nvGrpSpPr>
      <p:grpSpPr>
        <a:xfrm>
          <a:off x="0" y="0"/>
          <a:ext cx="0" cy="0"/>
          <a:chOff x="0" y="0"/>
          <a:chExt cx="0" cy="0"/>
        </a:xfrm>
      </p:grpSpPr>
      <p:sp>
        <p:nvSpPr>
          <p:cNvPr id="1139" name="Google Shape;1139;p1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40" name="Google Shape;1140;p119"/>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41" name="Google Shape;1141;p119"/>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1142" name="Google Shape;1142;p119"/>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1143" name="Shape 1143"/>
        <p:cNvGrpSpPr/>
        <p:nvPr/>
      </p:nvGrpSpPr>
      <p:grpSpPr>
        <a:xfrm>
          <a:off x="0" y="0"/>
          <a:ext cx="0" cy="0"/>
          <a:chOff x="0" y="0"/>
          <a:chExt cx="0" cy="0"/>
        </a:xfrm>
      </p:grpSpPr>
      <p:sp>
        <p:nvSpPr>
          <p:cNvPr id="1144" name="Google Shape;1144;p120"/>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1145" name="Shape 1145"/>
        <p:cNvGrpSpPr/>
        <p:nvPr/>
      </p:nvGrpSpPr>
      <p:grpSpPr>
        <a:xfrm>
          <a:off x="0" y="0"/>
          <a:ext cx="0" cy="0"/>
          <a:chOff x="0" y="0"/>
          <a:chExt cx="0" cy="0"/>
        </a:xfrm>
      </p:grpSpPr>
      <p:sp>
        <p:nvSpPr>
          <p:cNvPr id="1146" name="Google Shape;1146;p1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47" name="Google Shape;1147;p12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8" name="Google Shape;1148;p12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49" name="Google Shape;1149;p121"/>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72" name="Shape 72"/>
        <p:cNvGrpSpPr/>
        <p:nvPr/>
      </p:nvGrpSpPr>
      <p:grpSpPr>
        <a:xfrm>
          <a:off x="0" y="0"/>
          <a:ext cx="0" cy="0"/>
          <a:chOff x="0" y="0"/>
          <a:chExt cx="0" cy="0"/>
        </a:xfrm>
      </p:grpSpPr>
      <p:sp>
        <p:nvSpPr>
          <p:cNvPr id="73" name="Google Shape;73;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13"/>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3"/>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150" name="Shape 1150"/>
        <p:cNvGrpSpPr/>
        <p:nvPr/>
      </p:nvGrpSpPr>
      <p:grpSpPr>
        <a:xfrm>
          <a:off x="0" y="0"/>
          <a:ext cx="0" cy="0"/>
          <a:chOff x="0" y="0"/>
          <a:chExt cx="0" cy="0"/>
        </a:xfrm>
      </p:grpSpPr>
      <p:sp>
        <p:nvSpPr>
          <p:cNvPr id="1151" name="Google Shape;1151;p1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52" name="Google Shape;1152;p122"/>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3" name="Google Shape;1153;p122"/>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14"/>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4"/>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0" name="Google Shape;80;p14"/>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15"/>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5"/>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85" name="Google Shape;85;p1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16"/>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6"/>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90" name="Google Shape;90;p16"/>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7"/>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7"/>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6" name="Google Shape;96;p17"/>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8"/>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8"/>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1" name="Google Shape;101;p1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02" name="Shape 102"/>
        <p:cNvGrpSpPr/>
        <p:nvPr/>
      </p:nvGrpSpPr>
      <p:grpSpPr>
        <a:xfrm>
          <a:off x="0" y="0"/>
          <a:ext cx="0" cy="0"/>
          <a:chOff x="0" y="0"/>
          <a:chExt cx="0" cy="0"/>
        </a:xfrm>
      </p:grpSpPr>
      <p:sp>
        <p:nvSpPr>
          <p:cNvPr id="103" name="Google Shape;103;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4" name="Google Shape;104;p1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5" name="Google Shape;105;p1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06" name="Google Shape;106;p19"/>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07" name="Shape 107"/>
        <p:cNvGrpSpPr/>
        <p:nvPr/>
      </p:nvGrpSpPr>
      <p:grpSpPr>
        <a:xfrm>
          <a:off x="0" y="0"/>
          <a:ext cx="0" cy="0"/>
          <a:chOff x="0" y="0"/>
          <a:chExt cx="0" cy="0"/>
        </a:xfrm>
      </p:grpSpPr>
      <p:sp>
        <p:nvSpPr>
          <p:cNvPr id="108" name="Google Shape;108;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2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0" name="Google Shape;110;p2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1" name="Google Shape;111;p20"/>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20"/>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0" name="Google Shape;20;p3"/>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113" name="Shape 113"/>
        <p:cNvGrpSpPr/>
        <p:nvPr/>
      </p:nvGrpSpPr>
      <p:grpSpPr>
        <a:xfrm>
          <a:off x="0" y="0"/>
          <a:ext cx="0" cy="0"/>
          <a:chOff x="0" y="0"/>
          <a:chExt cx="0" cy="0"/>
        </a:xfrm>
      </p:grpSpPr>
      <p:sp>
        <p:nvSpPr>
          <p:cNvPr id="114" name="Google Shape;114;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21"/>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6" name="Google Shape;116;p21"/>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17" name="Google Shape;117;p21"/>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1"/>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21"/>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120" name="Shape 120"/>
        <p:cNvGrpSpPr/>
        <p:nvPr/>
      </p:nvGrpSpPr>
      <p:grpSpPr>
        <a:xfrm>
          <a:off x="0" y="0"/>
          <a:ext cx="0" cy="0"/>
          <a:chOff x="0" y="0"/>
          <a:chExt cx="0" cy="0"/>
        </a:xfrm>
      </p:grpSpPr>
      <p:grpSp>
        <p:nvGrpSpPr>
          <p:cNvPr id="121" name="Google Shape;121;p22"/>
          <p:cNvGrpSpPr/>
          <p:nvPr/>
        </p:nvGrpSpPr>
        <p:grpSpPr>
          <a:xfrm>
            <a:off x="365759" y="1028377"/>
            <a:ext cx="11484864" cy="5509260"/>
            <a:chOff x="365759" y="1028377"/>
            <a:chExt cx="11484864" cy="5509260"/>
          </a:xfrm>
        </p:grpSpPr>
        <p:pic>
          <p:nvPicPr>
            <p:cNvPr id="122" name="Google Shape;122;p2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23" name="Google Shape;123;p22"/>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124" name="Google Shape;124;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2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2"/>
          <p:cNvSpPr/>
          <p:nvPr>
            <p:ph idx="2" type="pic"/>
          </p:nvPr>
        </p:nvSpPr>
        <p:spPr>
          <a:xfrm>
            <a:off x="531884" y="2182807"/>
            <a:ext cx="2286000" cy="2286000"/>
          </a:xfrm>
          <a:prstGeom prst="rect">
            <a:avLst/>
          </a:prstGeom>
          <a:noFill/>
          <a:ln>
            <a:noFill/>
          </a:ln>
        </p:spPr>
      </p:sp>
      <p:sp>
        <p:nvSpPr>
          <p:cNvPr id="127" name="Google Shape;127;p22"/>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22"/>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22"/>
          <p:cNvSpPr/>
          <p:nvPr>
            <p:ph idx="4" type="pic"/>
          </p:nvPr>
        </p:nvSpPr>
        <p:spPr>
          <a:xfrm>
            <a:off x="3483864" y="2798064"/>
            <a:ext cx="2011680" cy="2011680"/>
          </a:xfrm>
          <a:prstGeom prst="rect">
            <a:avLst/>
          </a:prstGeom>
          <a:noFill/>
          <a:ln>
            <a:noFill/>
          </a:ln>
        </p:spPr>
      </p:sp>
      <p:sp>
        <p:nvSpPr>
          <p:cNvPr id="130" name="Google Shape;130;p22"/>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2"/>
          <p:cNvSpPr/>
          <p:nvPr>
            <p:ph idx="6" type="pic"/>
          </p:nvPr>
        </p:nvSpPr>
        <p:spPr>
          <a:xfrm>
            <a:off x="6473952" y="2798064"/>
            <a:ext cx="2011680" cy="2011680"/>
          </a:xfrm>
          <a:prstGeom prst="rect">
            <a:avLst/>
          </a:prstGeom>
          <a:noFill/>
          <a:ln>
            <a:noFill/>
          </a:ln>
        </p:spPr>
      </p:sp>
      <p:sp>
        <p:nvSpPr>
          <p:cNvPr id="132" name="Google Shape;132;p22"/>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2"/>
          <p:cNvSpPr/>
          <p:nvPr>
            <p:ph idx="8" type="pic"/>
          </p:nvPr>
        </p:nvSpPr>
        <p:spPr>
          <a:xfrm>
            <a:off x="9454896" y="2798064"/>
            <a:ext cx="2011680" cy="2011680"/>
          </a:xfrm>
          <a:prstGeom prst="rect">
            <a:avLst/>
          </a:prstGeom>
          <a:noFill/>
          <a:ln>
            <a:noFill/>
          </a:ln>
        </p:spPr>
      </p:sp>
      <p:sp>
        <p:nvSpPr>
          <p:cNvPr id="134" name="Google Shape;134;p22"/>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35" name="Shape 135"/>
        <p:cNvGrpSpPr/>
        <p:nvPr/>
      </p:nvGrpSpPr>
      <p:grpSpPr>
        <a:xfrm>
          <a:off x="0" y="0"/>
          <a:ext cx="0" cy="0"/>
          <a:chOff x="0" y="0"/>
          <a:chExt cx="0" cy="0"/>
        </a:xfrm>
      </p:grpSpPr>
      <p:sp>
        <p:nvSpPr>
          <p:cNvPr id="136" name="Google Shape;136;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2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8" name="Google Shape;138;p2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9" name="Google Shape;139;p23"/>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3"/>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141" name="Shape 141"/>
        <p:cNvGrpSpPr/>
        <p:nvPr/>
      </p:nvGrpSpPr>
      <p:grpSpPr>
        <a:xfrm>
          <a:off x="0" y="0"/>
          <a:ext cx="0" cy="0"/>
          <a:chOff x="0" y="0"/>
          <a:chExt cx="0" cy="0"/>
        </a:xfrm>
      </p:grpSpPr>
      <p:pic>
        <p:nvPicPr>
          <p:cNvPr id="142" name="Google Shape;142;p24"/>
          <p:cNvPicPr preferRelativeResize="0"/>
          <p:nvPr/>
        </p:nvPicPr>
        <p:blipFill rotWithShape="1">
          <a:blip r:embed="rId2">
            <a:alphaModFix/>
          </a:blip>
          <a:srcRect b="0" l="0" r="0" t="0"/>
          <a:stretch/>
        </p:blipFill>
        <p:spPr>
          <a:xfrm>
            <a:off x="365761" y="1059966"/>
            <a:ext cx="5663184" cy="459972"/>
          </a:xfrm>
          <a:prstGeom prst="rect">
            <a:avLst/>
          </a:prstGeom>
          <a:noFill/>
          <a:ln>
            <a:noFill/>
          </a:ln>
        </p:spPr>
      </p:pic>
      <p:sp>
        <p:nvSpPr>
          <p:cNvPr id="143" name="Google Shape;143;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2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4"/>
          <p:cNvSpPr txBox="1"/>
          <p:nvPr>
            <p:ph idx="1" type="body"/>
          </p:nvPr>
        </p:nvSpPr>
        <p:spPr>
          <a:xfrm>
            <a:off x="365761" y="1051560"/>
            <a:ext cx="5669279"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4"/>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4"/>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148" name="Shape 148"/>
        <p:cNvGrpSpPr/>
        <p:nvPr/>
      </p:nvGrpSpPr>
      <p:grpSpPr>
        <a:xfrm>
          <a:off x="0" y="0"/>
          <a:ext cx="0" cy="0"/>
          <a:chOff x="0" y="0"/>
          <a:chExt cx="0" cy="0"/>
        </a:xfrm>
      </p:grpSpPr>
      <p:grpSp>
        <p:nvGrpSpPr>
          <p:cNvPr id="149" name="Google Shape;149;p25"/>
          <p:cNvGrpSpPr/>
          <p:nvPr/>
        </p:nvGrpSpPr>
        <p:grpSpPr>
          <a:xfrm>
            <a:off x="365759" y="1028377"/>
            <a:ext cx="11484864" cy="2850096"/>
            <a:chOff x="365759" y="1028377"/>
            <a:chExt cx="11484864" cy="2850096"/>
          </a:xfrm>
        </p:grpSpPr>
        <p:pic>
          <p:nvPicPr>
            <p:cNvPr id="150" name="Google Shape;150;p25"/>
            <p:cNvPicPr preferRelativeResize="0"/>
            <p:nvPr/>
          </p:nvPicPr>
          <p:blipFill rotWithShape="1">
            <a:blip r:embed="rId2">
              <a:alphaModFix/>
            </a:blip>
            <a:srcRect b="0" l="0" r="0" t="0"/>
            <a:stretch/>
          </p:blipFill>
          <p:spPr>
            <a:xfrm>
              <a:off x="365760" y="3438144"/>
              <a:ext cx="11460480" cy="440329"/>
            </a:xfrm>
            <a:prstGeom prst="rect">
              <a:avLst/>
            </a:prstGeom>
            <a:noFill/>
            <a:ln>
              <a:noFill/>
            </a:ln>
          </p:spPr>
        </p:pic>
        <p:pic>
          <p:nvPicPr>
            <p:cNvPr id="151" name="Google Shape;151;p25"/>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152" name="Google Shape;152;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25"/>
          <p:cNvSpPr/>
          <p:nvPr>
            <p:ph idx="2" type="pic"/>
          </p:nvPr>
        </p:nvSpPr>
        <p:spPr>
          <a:xfrm>
            <a:off x="2057400" y="1097280"/>
            <a:ext cx="2286000" cy="2286000"/>
          </a:xfrm>
          <a:prstGeom prst="rect">
            <a:avLst/>
          </a:prstGeom>
          <a:noFill/>
          <a:ln>
            <a:noFill/>
          </a:ln>
        </p:spPr>
      </p:sp>
      <p:sp>
        <p:nvSpPr>
          <p:cNvPr id="155" name="Google Shape;155;p25"/>
          <p:cNvSpPr txBox="1"/>
          <p:nvPr>
            <p:ph idx="1" type="body"/>
          </p:nvPr>
        </p:nvSpPr>
        <p:spPr>
          <a:xfrm>
            <a:off x="365760" y="3438144"/>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5"/>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25"/>
          <p:cNvSpPr/>
          <p:nvPr>
            <p:ph idx="4" type="pic"/>
          </p:nvPr>
        </p:nvSpPr>
        <p:spPr>
          <a:xfrm>
            <a:off x="7891272" y="1097280"/>
            <a:ext cx="2286000" cy="2286000"/>
          </a:xfrm>
          <a:prstGeom prst="rect">
            <a:avLst/>
          </a:prstGeom>
          <a:noFill/>
          <a:ln>
            <a:noFill/>
          </a:ln>
        </p:spPr>
      </p:sp>
      <p:sp>
        <p:nvSpPr>
          <p:cNvPr id="158" name="Google Shape;158;p25"/>
          <p:cNvSpPr txBox="1"/>
          <p:nvPr>
            <p:ph idx="5" type="body"/>
          </p:nvPr>
        </p:nvSpPr>
        <p:spPr>
          <a:xfrm>
            <a:off x="6163056" y="3438144"/>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25"/>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160" name="Shape 160"/>
        <p:cNvGrpSpPr/>
        <p:nvPr/>
      </p:nvGrpSpPr>
      <p:grpSpPr>
        <a:xfrm>
          <a:off x="0" y="0"/>
          <a:ext cx="0" cy="0"/>
          <a:chOff x="0" y="0"/>
          <a:chExt cx="0" cy="0"/>
        </a:xfrm>
      </p:grpSpPr>
      <p:sp>
        <p:nvSpPr>
          <p:cNvPr id="161" name="Google Shape;161;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3" name="Google Shape;163;p2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64" name="Google Shape;164;p26"/>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26"/>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26"/>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167" name="Shape 167"/>
        <p:cNvGrpSpPr/>
        <p:nvPr/>
      </p:nvGrpSpPr>
      <p:grpSpPr>
        <a:xfrm>
          <a:off x="0" y="0"/>
          <a:ext cx="0" cy="0"/>
          <a:chOff x="0" y="0"/>
          <a:chExt cx="0" cy="0"/>
        </a:xfrm>
      </p:grpSpPr>
      <p:pic>
        <p:nvPicPr>
          <p:cNvPr id="168" name="Google Shape;168;p27"/>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69" name="Google Shape;169;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27"/>
          <p:cNvSpPr txBox="1"/>
          <p:nvPr>
            <p:ph idx="1" type="body"/>
          </p:nvPr>
        </p:nvSpPr>
        <p:spPr>
          <a:xfrm>
            <a:off x="365760"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27"/>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27"/>
          <p:cNvSpPr txBox="1"/>
          <p:nvPr>
            <p:ph idx="3" type="body"/>
          </p:nvPr>
        </p:nvSpPr>
        <p:spPr>
          <a:xfrm>
            <a:off x="4224528"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27"/>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7"/>
          <p:cNvSpPr txBox="1"/>
          <p:nvPr>
            <p:ph idx="5" type="body"/>
          </p:nvPr>
        </p:nvSpPr>
        <p:spPr>
          <a:xfrm>
            <a:off x="8083296"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27"/>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177" name="Shape 177"/>
        <p:cNvGrpSpPr/>
        <p:nvPr/>
      </p:nvGrpSpPr>
      <p:grpSpPr>
        <a:xfrm>
          <a:off x="0" y="0"/>
          <a:ext cx="0" cy="0"/>
          <a:chOff x="0" y="0"/>
          <a:chExt cx="0" cy="0"/>
        </a:xfrm>
      </p:grpSpPr>
      <p:grpSp>
        <p:nvGrpSpPr>
          <p:cNvPr id="178" name="Google Shape;178;p28"/>
          <p:cNvGrpSpPr/>
          <p:nvPr/>
        </p:nvGrpSpPr>
        <p:grpSpPr>
          <a:xfrm>
            <a:off x="353568" y="1028377"/>
            <a:ext cx="11497055" cy="4075392"/>
            <a:chOff x="353568" y="1028377"/>
            <a:chExt cx="11497055" cy="4075392"/>
          </a:xfrm>
        </p:grpSpPr>
        <p:pic>
          <p:nvPicPr>
            <p:cNvPr id="179" name="Google Shape;179;p28"/>
            <p:cNvPicPr preferRelativeResize="0"/>
            <p:nvPr/>
          </p:nvPicPr>
          <p:blipFill rotWithShape="1">
            <a:blip r:embed="rId2">
              <a:alphaModFix/>
            </a:blip>
            <a:srcRect b="0" l="0" r="0" t="0"/>
            <a:stretch/>
          </p:blipFill>
          <p:spPr>
            <a:xfrm>
              <a:off x="353568" y="4663440"/>
              <a:ext cx="11460480" cy="440329"/>
            </a:xfrm>
            <a:prstGeom prst="rect">
              <a:avLst/>
            </a:prstGeom>
            <a:noFill/>
            <a:ln>
              <a:noFill/>
            </a:ln>
          </p:spPr>
        </p:pic>
        <p:pic>
          <p:nvPicPr>
            <p:cNvPr id="180" name="Google Shape;180;p28"/>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181" name="Google Shape;181;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2" name="Google Shape;182;p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28"/>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8"/>
          <p:cNvSpPr txBox="1"/>
          <p:nvPr>
            <p:ph idx="2" type="body"/>
          </p:nvPr>
        </p:nvSpPr>
        <p:spPr>
          <a:xfrm>
            <a:off x="365760"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5" name="Google Shape;185;p28"/>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28"/>
          <p:cNvSpPr txBox="1"/>
          <p:nvPr>
            <p:ph idx="4" type="body"/>
          </p:nvPr>
        </p:nvSpPr>
        <p:spPr>
          <a:xfrm>
            <a:off x="4224528"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7" name="Google Shape;187;p28"/>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8"/>
          <p:cNvSpPr txBox="1"/>
          <p:nvPr>
            <p:ph idx="6" type="body"/>
          </p:nvPr>
        </p:nvSpPr>
        <p:spPr>
          <a:xfrm>
            <a:off x="8083296"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189" name="Shape 189"/>
        <p:cNvGrpSpPr/>
        <p:nvPr/>
      </p:nvGrpSpPr>
      <p:grpSpPr>
        <a:xfrm>
          <a:off x="0" y="0"/>
          <a:ext cx="0" cy="0"/>
          <a:chOff x="0" y="0"/>
          <a:chExt cx="0" cy="0"/>
        </a:xfrm>
      </p:grpSpPr>
      <p:sp>
        <p:nvSpPr>
          <p:cNvPr id="190" name="Google Shape;190;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2" name="Google Shape;192;p2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93" name="Google Shape;193;p29"/>
          <p:cNvSpPr/>
          <p:nvPr>
            <p:ph idx="2" type="pic"/>
          </p:nvPr>
        </p:nvSpPr>
        <p:spPr>
          <a:xfrm>
            <a:off x="1097280" y="2286000"/>
            <a:ext cx="2286000" cy="2286000"/>
          </a:xfrm>
          <a:prstGeom prst="rect">
            <a:avLst/>
          </a:prstGeom>
          <a:noFill/>
          <a:ln>
            <a:noFill/>
          </a:ln>
        </p:spPr>
      </p:sp>
      <p:sp>
        <p:nvSpPr>
          <p:cNvPr id="194" name="Google Shape;194;p29"/>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5" name="Google Shape;195;p29"/>
          <p:cNvSpPr/>
          <p:nvPr>
            <p:ph idx="3" type="pic"/>
          </p:nvPr>
        </p:nvSpPr>
        <p:spPr>
          <a:xfrm>
            <a:off x="4956048" y="2286000"/>
            <a:ext cx="2286000" cy="2286000"/>
          </a:xfrm>
          <a:prstGeom prst="rect">
            <a:avLst/>
          </a:prstGeom>
          <a:noFill/>
          <a:ln>
            <a:noFill/>
          </a:ln>
        </p:spPr>
      </p:sp>
      <p:sp>
        <p:nvSpPr>
          <p:cNvPr id="196" name="Google Shape;196;p29"/>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7" name="Google Shape;197;p29"/>
          <p:cNvSpPr/>
          <p:nvPr>
            <p:ph idx="5" type="pic"/>
          </p:nvPr>
        </p:nvSpPr>
        <p:spPr>
          <a:xfrm>
            <a:off x="8814816" y="2286000"/>
            <a:ext cx="2286000" cy="2286000"/>
          </a:xfrm>
          <a:prstGeom prst="rect">
            <a:avLst/>
          </a:prstGeom>
          <a:noFill/>
          <a:ln>
            <a:noFill/>
          </a:ln>
        </p:spPr>
      </p:sp>
      <p:sp>
        <p:nvSpPr>
          <p:cNvPr id="198" name="Google Shape;198;p29"/>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199" name="Shape 199"/>
        <p:cNvGrpSpPr/>
        <p:nvPr/>
      </p:nvGrpSpPr>
      <p:grpSpPr>
        <a:xfrm>
          <a:off x="0" y="0"/>
          <a:ext cx="0" cy="0"/>
          <a:chOff x="0" y="0"/>
          <a:chExt cx="0" cy="0"/>
        </a:xfrm>
      </p:grpSpPr>
      <p:sp>
        <p:nvSpPr>
          <p:cNvPr id="200" name="Google Shape;200;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1" name="Google Shape;201;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2" name="Google Shape;202;p3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03" name="Google Shape;203;p30"/>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30"/>
          <p:cNvSpPr/>
          <p:nvPr>
            <p:ph idx="2" type="pic"/>
          </p:nvPr>
        </p:nvSpPr>
        <p:spPr>
          <a:xfrm>
            <a:off x="1097280" y="2286000"/>
            <a:ext cx="2286000" cy="2286000"/>
          </a:xfrm>
          <a:prstGeom prst="rect">
            <a:avLst/>
          </a:prstGeom>
          <a:noFill/>
          <a:ln>
            <a:noFill/>
          </a:ln>
        </p:spPr>
      </p:sp>
      <p:sp>
        <p:nvSpPr>
          <p:cNvPr id="205" name="Google Shape;205;p30"/>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6" name="Google Shape;206;p30"/>
          <p:cNvSpPr/>
          <p:nvPr>
            <p:ph idx="4" type="pic"/>
          </p:nvPr>
        </p:nvSpPr>
        <p:spPr>
          <a:xfrm>
            <a:off x="4956048" y="2286000"/>
            <a:ext cx="2286000" cy="2286000"/>
          </a:xfrm>
          <a:prstGeom prst="rect">
            <a:avLst/>
          </a:prstGeom>
          <a:noFill/>
          <a:ln>
            <a:noFill/>
          </a:ln>
        </p:spPr>
      </p:sp>
      <p:sp>
        <p:nvSpPr>
          <p:cNvPr id="207" name="Google Shape;207;p30"/>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8" name="Google Shape;208;p30"/>
          <p:cNvSpPr/>
          <p:nvPr>
            <p:ph idx="6" type="pic"/>
          </p:nvPr>
        </p:nvSpPr>
        <p:spPr>
          <a:xfrm>
            <a:off x="8814816" y="2286000"/>
            <a:ext cx="2286000" cy="2286000"/>
          </a:xfrm>
          <a:prstGeom prst="rect">
            <a:avLst/>
          </a:prstGeom>
          <a:noFill/>
          <a:ln>
            <a:noFill/>
          </a:ln>
        </p:spPr>
      </p:sp>
      <p:sp>
        <p:nvSpPr>
          <p:cNvPr id="209" name="Google Shape;209;p30"/>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4"/>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10" name="Shape 210"/>
        <p:cNvGrpSpPr/>
        <p:nvPr/>
      </p:nvGrpSpPr>
      <p:grpSpPr>
        <a:xfrm>
          <a:off x="0" y="0"/>
          <a:ext cx="0" cy="0"/>
          <a:chOff x="0" y="0"/>
          <a:chExt cx="0" cy="0"/>
        </a:xfrm>
      </p:grpSpPr>
      <p:sp>
        <p:nvSpPr>
          <p:cNvPr id="211" name="Google Shape;211;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3" name="Google Shape;213;p3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14" name="Google Shape;214;p31"/>
          <p:cNvSpPr/>
          <p:nvPr>
            <p:ph idx="2" type="pic"/>
          </p:nvPr>
        </p:nvSpPr>
        <p:spPr>
          <a:xfrm>
            <a:off x="1097280" y="1097280"/>
            <a:ext cx="2286000" cy="2286000"/>
          </a:xfrm>
          <a:prstGeom prst="rect">
            <a:avLst/>
          </a:prstGeom>
          <a:noFill/>
          <a:ln>
            <a:noFill/>
          </a:ln>
        </p:spPr>
      </p:sp>
      <p:sp>
        <p:nvSpPr>
          <p:cNvPr id="215" name="Google Shape;215;p31"/>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31"/>
          <p:cNvSpPr/>
          <p:nvPr>
            <p:ph idx="3" type="pic"/>
          </p:nvPr>
        </p:nvSpPr>
        <p:spPr>
          <a:xfrm>
            <a:off x="4956048" y="1097280"/>
            <a:ext cx="2286000" cy="2286000"/>
          </a:xfrm>
          <a:prstGeom prst="rect">
            <a:avLst/>
          </a:prstGeom>
          <a:noFill/>
          <a:ln>
            <a:noFill/>
          </a:ln>
        </p:spPr>
      </p:sp>
      <p:sp>
        <p:nvSpPr>
          <p:cNvPr id="217" name="Google Shape;217;p31"/>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31"/>
          <p:cNvSpPr/>
          <p:nvPr>
            <p:ph idx="5" type="pic"/>
          </p:nvPr>
        </p:nvSpPr>
        <p:spPr>
          <a:xfrm>
            <a:off x="8814816" y="1097280"/>
            <a:ext cx="2286000" cy="2286000"/>
          </a:xfrm>
          <a:prstGeom prst="rect">
            <a:avLst/>
          </a:prstGeom>
          <a:noFill/>
          <a:ln>
            <a:noFill/>
          </a:ln>
        </p:spPr>
      </p:sp>
      <p:sp>
        <p:nvSpPr>
          <p:cNvPr id="219" name="Google Shape;219;p31"/>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220" name="Shape 220"/>
        <p:cNvGrpSpPr/>
        <p:nvPr/>
      </p:nvGrpSpPr>
      <p:grpSpPr>
        <a:xfrm>
          <a:off x="0" y="0"/>
          <a:ext cx="0" cy="0"/>
          <a:chOff x="0" y="0"/>
          <a:chExt cx="0" cy="0"/>
        </a:xfrm>
      </p:grpSpPr>
      <p:grpSp>
        <p:nvGrpSpPr>
          <p:cNvPr id="221" name="Google Shape;221;p32"/>
          <p:cNvGrpSpPr/>
          <p:nvPr/>
        </p:nvGrpSpPr>
        <p:grpSpPr>
          <a:xfrm>
            <a:off x="365759" y="1028377"/>
            <a:ext cx="11484864" cy="2840952"/>
            <a:chOff x="365759" y="1028377"/>
            <a:chExt cx="11484864" cy="2840952"/>
          </a:xfrm>
        </p:grpSpPr>
        <p:pic>
          <p:nvPicPr>
            <p:cNvPr id="222" name="Google Shape;222;p32"/>
            <p:cNvPicPr preferRelativeResize="0"/>
            <p:nvPr/>
          </p:nvPicPr>
          <p:blipFill rotWithShape="1">
            <a:blip r:embed="rId2">
              <a:alphaModFix/>
            </a:blip>
            <a:srcRect b="0" l="0" r="0" t="0"/>
            <a:stretch/>
          </p:blipFill>
          <p:spPr>
            <a:xfrm>
              <a:off x="365760" y="3429000"/>
              <a:ext cx="11460480" cy="440329"/>
            </a:xfrm>
            <a:prstGeom prst="rect">
              <a:avLst/>
            </a:prstGeom>
            <a:noFill/>
            <a:ln>
              <a:noFill/>
            </a:ln>
          </p:spPr>
        </p:pic>
        <p:pic>
          <p:nvPicPr>
            <p:cNvPr id="223" name="Google Shape;223;p32"/>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224" name="Google Shape;224;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32"/>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2"/>
          <p:cNvSpPr/>
          <p:nvPr>
            <p:ph idx="2" type="pic"/>
          </p:nvPr>
        </p:nvSpPr>
        <p:spPr>
          <a:xfrm>
            <a:off x="1097280" y="1097280"/>
            <a:ext cx="2286000" cy="2286000"/>
          </a:xfrm>
          <a:prstGeom prst="rect">
            <a:avLst/>
          </a:prstGeom>
          <a:noFill/>
          <a:ln>
            <a:noFill/>
          </a:ln>
        </p:spPr>
      </p:sp>
      <p:sp>
        <p:nvSpPr>
          <p:cNvPr id="227" name="Google Shape;227;p32"/>
          <p:cNvSpPr txBox="1"/>
          <p:nvPr>
            <p:ph idx="1" type="body"/>
          </p:nvPr>
        </p:nvSpPr>
        <p:spPr>
          <a:xfrm>
            <a:off x="365760"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8" name="Google Shape;228;p32"/>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32"/>
          <p:cNvSpPr/>
          <p:nvPr>
            <p:ph idx="4" type="pic"/>
          </p:nvPr>
        </p:nvSpPr>
        <p:spPr>
          <a:xfrm>
            <a:off x="4956048" y="1097280"/>
            <a:ext cx="2286000" cy="2286000"/>
          </a:xfrm>
          <a:prstGeom prst="rect">
            <a:avLst/>
          </a:prstGeom>
          <a:noFill/>
          <a:ln>
            <a:noFill/>
          </a:ln>
        </p:spPr>
      </p:sp>
      <p:sp>
        <p:nvSpPr>
          <p:cNvPr id="230" name="Google Shape;230;p32"/>
          <p:cNvSpPr txBox="1"/>
          <p:nvPr>
            <p:ph idx="5" type="body"/>
          </p:nvPr>
        </p:nvSpPr>
        <p:spPr>
          <a:xfrm>
            <a:off x="4224528"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1" name="Google Shape;231;p32"/>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32"/>
          <p:cNvSpPr/>
          <p:nvPr>
            <p:ph idx="7" type="pic"/>
          </p:nvPr>
        </p:nvSpPr>
        <p:spPr>
          <a:xfrm>
            <a:off x="8814816" y="1097280"/>
            <a:ext cx="2286000" cy="2286000"/>
          </a:xfrm>
          <a:prstGeom prst="rect">
            <a:avLst/>
          </a:prstGeom>
          <a:noFill/>
          <a:ln>
            <a:noFill/>
          </a:ln>
        </p:spPr>
      </p:sp>
      <p:sp>
        <p:nvSpPr>
          <p:cNvPr id="233" name="Google Shape;233;p32"/>
          <p:cNvSpPr txBox="1"/>
          <p:nvPr>
            <p:ph idx="8" type="body"/>
          </p:nvPr>
        </p:nvSpPr>
        <p:spPr>
          <a:xfrm>
            <a:off x="8101583"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4" name="Google Shape;234;p32"/>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235" name="Shape 235"/>
        <p:cNvGrpSpPr/>
        <p:nvPr/>
      </p:nvGrpSpPr>
      <p:grpSpPr>
        <a:xfrm>
          <a:off x="0" y="0"/>
          <a:ext cx="0" cy="0"/>
          <a:chOff x="0" y="0"/>
          <a:chExt cx="0" cy="0"/>
        </a:xfrm>
      </p:grpSpPr>
      <p:sp>
        <p:nvSpPr>
          <p:cNvPr id="236" name="Google Shape;236;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7" name="Google Shape;237;p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8" name="Google Shape;238;p3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39" name="Google Shape;239;p33"/>
          <p:cNvSpPr/>
          <p:nvPr>
            <p:ph idx="2" type="pic"/>
          </p:nvPr>
        </p:nvSpPr>
        <p:spPr>
          <a:xfrm>
            <a:off x="365760" y="1238846"/>
            <a:ext cx="1554480" cy="1554480"/>
          </a:xfrm>
          <a:prstGeom prst="rect">
            <a:avLst/>
          </a:prstGeom>
          <a:noFill/>
          <a:ln>
            <a:noFill/>
          </a:ln>
        </p:spPr>
      </p:sp>
      <p:sp>
        <p:nvSpPr>
          <p:cNvPr id="240" name="Google Shape;240;p33"/>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33"/>
          <p:cNvSpPr/>
          <p:nvPr>
            <p:ph idx="3" type="pic"/>
          </p:nvPr>
        </p:nvSpPr>
        <p:spPr>
          <a:xfrm>
            <a:off x="365760" y="3008944"/>
            <a:ext cx="1554480" cy="1554480"/>
          </a:xfrm>
          <a:prstGeom prst="rect">
            <a:avLst/>
          </a:prstGeom>
          <a:noFill/>
          <a:ln>
            <a:noFill/>
          </a:ln>
        </p:spPr>
      </p:sp>
      <p:sp>
        <p:nvSpPr>
          <p:cNvPr id="242" name="Google Shape;242;p33"/>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33"/>
          <p:cNvSpPr/>
          <p:nvPr>
            <p:ph idx="5" type="pic"/>
          </p:nvPr>
        </p:nvSpPr>
        <p:spPr>
          <a:xfrm>
            <a:off x="365760" y="4776114"/>
            <a:ext cx="1554480" cy="1554480"/>
          </a:xfrm>
          <a:prstGeom prst="rect">
            <a:avLst/>
          </a:prstGeom>
          <a:noFill/>
          <a:ln>
            <a:noFill/>
          </a:ln>
        </p:spPr>
      </p:sp>
      <p:sp>
        <p:nvSpPr>
          <p:cNvPr id="244" name="Google Shape;244;p33"/>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245" name="Shape 245"/>
        <p:cNvGrpSpPr/>
        <p:nvPr/>
      </p:nvGrpSpPr>
      <p:grpSpPr>
        <a:xfrm>
          <a:off x="0" y="0"/>
          <a:ext cx="0" cy="0"/>
          <a:chOff x="0" y="0"/>
          <a:chExt cx="0" cy="0"/>
        </a:xfrm>
      </p:grpSpPr>
      <p:sp>
        <p:nvSpPr>
          <p:cNvPr id="246" name="Google Shape;246;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7" name="Google Shape;247;p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8" name="Google Shape;248;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49" name="Google Shape;249;p34"/>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34"/>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34"/>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34"/>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34"/>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34"/>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34"/>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34"/>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34"/>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34"/>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4"/>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34"/>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261" name="Shape 261"/>
        <p:cNvGrpSpPr/>
        <p:nvPr/>
      </p:nvGrpSpPr>
      <p:grpSpPr>
        <a:xfrm>
          <a:off x="0" y="0"/>
          <a:ext cx="0" cy="0"/>
          <a:chOff x="0" y="0"/>
          <a:chExt cx="0" cy="0"/>
        </a:xfrm>
      </p:grpSpPr>
      <p:sp>
        <p:nvSpPr>
          <p:cNvPr id="262" name="Google Shape;262;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63" name="Google Shape;263;p3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4" name="Google Shape;264;p3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65" name="Google Shape;265;p35"/>
          <p:cNvSpPr/>
          <p:nvPr>
            <p:ph idx="2" type="pic"/>
          </p:nvPr>
        </p:nvSpPr>
        <p:spPr>
          <a:xfrm>
            <a:off x="365760" y="1238846"/>
            <a:ext cx="1554480" cy="1554480"/>
          </a:xfrm>
          <a:prstGeom prst="rect">
            <a:avLst/>
          </a:prstGeom>
          <a:noFill/>
          <a:ln>
            <a:noFill/>
          </a:ln>
        </p:spPr>
      </p:sp>
      <p:sp>
        <p:nvSpPr>
          <p:cNvPr id="266" name="Google Shape;266;p35"/>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35"/>
          <p:cNvSpPr/>
          <p:nvPr>
            <p:ph idx="3" type="pic"/>
          </p:nvPr>
        </p:nvSpPr>
        <p:spPr>
          <a:xfrm>
            <a:off x="365760" y="3008944"/>
            <a:ext cx="1554480" cy="1554480"/>
          </a:xfrm>
          <a:prstGeom prst="rect">
            <a:avLst/>
          </a:prstGeom>
          <a:noFill/>
          <a:ln>
            <a:noFill/>
          </a:ln>
        </p:spPr>
      </p:sp>
      <p:sp>
        <p:nvSpPr>
          <p:cNvPr id="268" name="Google Shape;268;p35"/>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35"/>
          <p:cNvSpPr/>
          <p:nvPr>
            <p:ph idx="5" type="pic"/>
          </p:nvPr>
        </p:nvSpPr>
        <p:spPr>
          <a:xfrm>
            <a:off x="365760" y="4776114"/>
            <a:ext cx="1554480" cy="1554480"/>
          </a:xfrm>
          <a:prstGeom prst="rect">
            <a:avLst/>
          </a:prstGeom>
          <a:noFill/>
          <a:ln>
            <a:noFill/>
          </a:ln>
        </p:spPr>
      </p:sp>
      <p:sp>
        <p:nvSpPr>
          <p:cNvPr id="270" name="Google Shape;270;p35"/>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35"/>
          <p:cNvSpPr/>
          <p:nvPr>
            <p:ph idx="7" type="pic"/>
          </p:nvPr>
        </p:nvSpPr>
        <p:spPr>
          <a:xfrm>
            <a:off x="6205152" y="1238846"/>
            <a:ext cx="1554480" cy="1554480"/>
          </a:xfrm>
          <a:prstGeom prst="rect">
            <a:avLst/>
          </a:prstGeom>
          <a:noFill/>
          <a:ln>
            <a:noFill/>
          </a:ln>
        </p:spPr>
      </p:sp>
      <p:sp>
        <p:nvSpPr>
          <p:cNvPr id="272" name="Google Shape;272;p35"/>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35"/>
          <p:cNvSpPr/>
          <p:nvPr>
            <p:ph idx="9" type="pic"/>
          </p:nvPr>
        </p:nvSpPr>
        <p:spPr>
          <a:xfrm>
            <a:off x="6205152" y="3008944"/>
            <a:ext cx="1554480" cy="1554480"/>
          </a:xfrm>
          <a:prstGeom prst="rect">
            <a:avLst/>
          </a:prstGeom>
          <a:noFill/>
          <a:ln>
            <a:noFill/>
          </a:ln>
        </p:spPr>
      </p:sp>
      <p:sp>
        <p:nvSpPr>
          <p:cNvPr id="274" name="Google Shape;274;p35"/>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35"/>
          <p:cNvSpPr/>
          <p:nvPr>
            <p:ph idx="14" type="pic"/>
          </p:nvPr>
        </p:nvSpPr>
        <p:spPr>
          <a:xfrm>
            <a:off x="6205152" y="4776114"/>
            <a:ext cx="1554480" cy="1554480"/>
          </a:xfrm>
          <a:prstGeom prst="rect">
            <a:avLst/>
          </a:prstGeom>
          <a:noFill/>
          <a:ln>
            <a:noFill/>
          </a:ln>
        </p:spPr>
      </p:sp>
      <p:sp>
        <p:nvSpPr>
          <p:cNvPr id="276" name="Google Shape;276;p35"/>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277" name="Shape 277"/>
        <p:cNvGrpSpPr/>
        <p:nvPr/>
      </p:nvGrpSpPr>
      <p:grpSpPr>
        <a:xfrm>
          <a:off x="0" y="0"/>
          <a:ext cx="0" cy="0"/>
          <a:chOff x="0" y="0"/>
          <a:chExt cx="0" cy="0"/>
        </a:xfrm>
      </p:grpSpPr>
      <p:sp>
        <p:nvSpPr>
          <p:cNvPr id="278" name="Google Shape;278;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79" name="Google Shape;279;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0" name="Google Shape;280;p3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81" name="Google Shape;281;p36"/>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36"/>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36"/>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36"/>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285" name="Shape 285"/>
        <p:cNvGrpSpPr/>
        <p:nvPr/>
      </p:nvGrpSpPr>
      <p:grpSpPr>
        <a:xfrm>
          <a:off x="0" y="0"/>
          <a:ext cx="0" cy="0"/>
          <a:chOff x="0" y="0"/>
          <a:chExt cx="0" cy="0"/>
        </a:xfrm>
      </p:grpSpPr>
      <p:pic>
        <p:nvPicPr>
          <p:cNvPr id="286" name="Google Shape;286;p37"/>
          <p:cNvPicPr preferRelativeResize="0"/>
          <p:nvPr/>
        </p:nvPicPr>
        <p:blipFill rotWithShape="1">
          <a:blip r:embed="rId2">
            <a:alphaModFix/>
          </a:blip>
          <a:srcRect b="0" l="0" r="0" t="0"/>
          <a:stretch/>
        </p:blipFill>
        <p:spPr>
          <a:xfrm>
            <a:off x="365760" y="1051560"/>
            <a:ext cx="11484864" cy="457200"/>
          </a:xfrm>
          <a:prstGeom prst="rect">
            <a:avLst/>
          </a:prstGeom>
          <a:noFill/>
          <a:ln>
            <a:noFill/>
          </a:ln>
        </p:spPr>
      </p:pic>
      <p:sp>
        <p:nvSpPr>
          <p:cNvPr id="287" name="Google Shape;287;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37"/>
          <p:cNvSpPr txBox="1"/>
          <p:nvPr>
            <p:ph idx="1" type="body"/>
          </p:nvPr>
        </p:nvSpPr>
        <p:spPr>
          <a:xfrm>
            <a:off x="365760"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0" name="Google Shape;290;p37"/>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37"/>
          <p:cNvSpPr txBox="1"/>
          <p:nvPr>
            <p:ph idx="3" type="body"/>
          </p:nvPr>
        </p:nvSpPr>
        <p:spPr>
          <a:xfrm>
            <a:off x="3264408"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2" name="Google Shape;292;p37"/>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37"/>
          <p:cNvSpPr txBox="1"/>
          <p:nvPr>
            <p:ph idx="5" type="body"/>
          </p:nvPr>
        </p:nvSpPr>
        <p:spPr>
          <a:xfrm>
            <a:off x="6163056"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4" name="Google Shape;294;p37"/>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37"/>
          <p:cNvSpPr txBox="1"/>
          <p:nvPr>
            <p:ph idx="7" type="body"/>
          </p:nvPr>
        </p:nvSpPr>
        <p:spPr>
          <a:xfrm>
            <a:off x="9061704"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6" name="Google Shape;296;p37"/>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297" name="Shape 297"/>
        <p:cNvGrpSpPr/>
        <p:nvPr/>
      </p:nvGrpSpPr>
      <p:grpSpPr>
        <a:xfrm>
          <a:off x="0" y="0"/>
          <a:ext cx="0" cy="0"/>
          <a:chOff x="0" y="0"/>
          <a:chExt cx="0" cy="0"/>
        </a:xfrm>
      </p:grpSpPr>
      <p:sp>
        <p:nvSpPr>
          <p:cNvPr id="298" name="Google Shape;298;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99" name="Google Shape;299;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0" name="Google Shape;300;p38"/>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301" name="Google Shape;301;p38"/>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2" name="Google Shape;302;p38"/>
          <p:cNvSpPr/>
          <p:nvPr>
            <p:ph idx="2" type="pic"/>
          </p:nvPr>
        </p:nvSpPr>
        <p:spPr>
          <a:xfrm>
            <a:off x="638603" y="2269331"/>
            <a:ext cx="2286000" cy="2286000"/>
          </a:xfrm>
          <a:prstGeom prst="rect">
            <a:avLst/>
          </a:prstGeom>
          <a:noFill/>
          <a:ln>
            <a:noFill/>
          </a:ln>
        </p:spPr>
      </p:sp>
      <p:sp>
        <p:nvSpPr>
          <p:cNvPr id="303" name="Google Shape;303;p38"/>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38"/>
          <p:cNvSpPr/>
          <p:nvPr>
            <p:ph idx="4" type="pic"/>
          </p:nvPr>
        </p:nvSpPr>
        <p:spPr>
          <a:xfrm>
            <a:off x="3537251" y="2269331"/>
            <a:ext cx="2286000" cy="2286000"/>
          </a:xfrm>
          <a:prstGeom prst="rect">
            <a:avLst/>
          </a:prstGeom>
          <a:noFill/>
          <a:ln>
            <a:noFill/>
          </a:ln>
        </p:spPr>
      </p:sp>
      <p:sp>
        <p:nvSpPr>
          <p:cNvPr id="305" name="Google Shape;305;p38"/>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38"/>
          <p:cNvSpPr/>
          <p:nvPr>
            <p:ph idx="6" type="pic"/>
          </p:nvPr>
        </p:nvSpPr>
        <p:spPr>
          <a:xfrm>
            <a:off x="6435899" y="2269331"/>
            <a:ext cx="2286000" cy="2286000"/>
          </a:xfrm>
          <a:prstGeom prst="rect">
            <a:avLst/>
          </a:prstGeom>
          <a:noFill/>
          <a:ln>
            <a:noFill/>
          </a:ln>
        </p:spPr>
      </p:sp>
      <p:sp>
        <p:nvSpPr>
          <p:cNvPr id="307" name="Google Shape;307;p38"/>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38"/>
          <p:cNvSpPr/>
          <p:nvPr>
            <p:ph idx="8" type="pic"/>
          </p:nvPr>
        </p:nvSpPr>
        <p:spPr>
          <a:xfrm>
            <a:off x="9334547" y="2269331"/>
            <a:ext cx="2286000" cy="2286000"/>
          </a:xfrm>
          <a:prstGeom prst="rect">
            <a:avLst/>
          </a:prstGeom>
          <a:noFill/>
          <a:ln>
            <a:noFill/>
          </a:ln>
        </p:spPr>
      </p:sp>
      <p:sp>
        <p:nvSpPr>
          <p:cNvPr id="309" name="Google Shape;309;p38"/>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310" name="Shape 310"/>
        <p:cNvGrpSpPr/>
        <p:nvPr/>
      </p:nvGrpSpPr>
      <p:grpSpPr>
        <a:xfrm>
          <a:off x="0" y="0"/>
          <a:ext cx="0" cy="0"/>
          <a:chOff x="0" y="0"/>
          <a:chExt cx="0" cy="0"/>
        </a:xfrm>
      </p:grpSpPr>
      <p:grpSp>
        <p:nvGrpSpPr>
          <p:cNvPr id="311" name="Google Shape;311;p39"/>
          <p:cNvGrpSpPr/>
          <p:nvPr/>
        </p:nvGrpSpPr>
        <p:grpSpPr>
          <a:xfrm>
            <a:off x="365759" y="1028377"/>
            <a:ext cx="11484865" cy="2877528"/>
            <a:chOff x="365759" y="1028377"/>
            <a:chExt cx="11484865" cy="2877528"/>
          </a:xfrm>
        </p:grpSpPr>
        <p:pic>
          <p:nvPicPr>
            <p:cNvPr id="312" name="Google Shape;312;p39"/>
            <p:cNvPicPr preferRelativeResize="0"/>
            <p:nvPr/>
          </p:nvPicPr>
          <p:blipFill rotWithShape="1">
            <a:blip r:embed="rId2">
              <a:alphaModFix/>
            </a:blip>
            <a:srcRect b="0" l="0" r="0" t="0"/>
            <a:stretch/>
          </p:blipFill>
          <p:spPr>
            <a:xfrm>
              <a:off x="365760" y="3448705"/>
              <a:ext cx="11484864" cy="457200"/>
            </a:xfrm>
            <a:prstGeom prst="rect">
              <a:avLst/>
            </a:prstGeom>
            <a:noFill/>
            <a:ln>
              <a:noFill/>
            </a:ln>
          </p:spPr>
        </p:pic>
        <p:pic>
          <p:nvPicPr>
            <p:cNvPr id="313" name="Google Shape;313;p39"/>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314" name="Google Shape;314;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39"/>
          <p:cNvSpPr/>
          <p:nvPr>
            <p:ph idx="2" type="pic"/>
          </p:nvPr>
        </p:nvSpPr>
        <p:spPr>
          <a:xfrm>
            <a:off x="617220" y="1097280"/>
            <a:ext cx="2286000" cy="2286000"/>
          </a:xfrm>
          <a:prstGeom prst="rect">
            <a:avLst/>
          </a:prstGeom>
          <a:noFill/>
          <a:ln>
            <a:noFill/>
          </a:ln>
        </p:spPr>
      </p:sp>
      <p:sp>
        <p:nvSpPr>
          <p:cNvPr id="317" name="Google Shape;317;p39"/>
          <p:cNvSpPr txBox="1"/>
          <p:nvPr>
            <p:ph idx="1" type="body"/>
          </p:nvPr>
        </p:nvSpPr>
        <p:spPr>
          <a:xfrm>
            <a:off x="365760"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8" name="Google Shape;318;p39"/>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39"/>
          <p:cNvSpPr/>
          <p:nvPr>
            <p:ph idx="4" type="pic"/>
          </p:nvPr>
        </p:nvSpPr>
        <p:spPr>
          <a:xfrm>
            <a:off x="3512820" y="1097280"/>
            <a:ext cx="2286000" cy="2286000"/>
          </a:xfrm>
          <a:prstGeom prst="rect">
            <a:avLst/>
          </a:prstGeom>
          <a:noFill/>
          <a:ln>
            <a:noFill/>
          </a:ln>
        </p:spPr>
      </p:sp>
      <p:sp>
        <p:nvSpPr>
          <p:cNvPr id="320" name="Google Shape;320;p39"/>
          <p:cNvSpPr txBox="1"/>
          <p:nvPr>
            <p:ph idx="5" type="body"/>
          </p:nvPr>
        </p:nvSpPr>
        <p:spPr>
          <a:xfrm>
            <a:off x="3261360"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 name="Google Shape;321;p39"/>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39"/>
          <p:cNvSpPr/>
          <p:nvPr>
            <p:ph idx="7" type="pic"/>
          </p:nvPr>
        </p:nvSpPr>
        <p:spPr>
          <a:xfrm>
            <a:off x="6414516" y="1097280"/>
            <a:ext cx="2286000" cy="2286000"/>
          </a:xfrm>
          <a:prstGeom prst="rect">
            <a:avLst/>
          </a:prstGeom>
          <a:noFill/>
          <a:ln>
            <a:noFill/>
          </a:ln>
        </p:spPr>
      </p:sp>
      <p:sp>
        <p:nvSpPr>
          <p:cNvPr id="323" name="Google Shape;323;p39"/>
          <p:cNvSpPr txBox="1"/>
          <p:nvPr>
            <p:ph idx="8" type="body"/>
          </p:nvPr>
        </p:nvSpPr>
        <p:spPr>
          <a:xfrm>
            <a:off x="6163057"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4" name="Google Shape;324;p39"/>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39"/>
          <p:cNvSpPr/>
          <p:nvPr>
            <p:ph idx="13" type="pic"/>
          </p:nvPr>
        </p:nvSpPr>
        <p:spPr>
          <a:xfrm>
            <a:off x="9294876" y="1097280"/>
            <a:ext cx="2286000" cy="2286000"/>
          </a:xfrm>
          <a:prstGeom prst="rect">
            <a:avLst/>
          </a:prstGeom>
          <a:noFill/>
          <a:ln>
            <a:noFill/>
          </a:ln>
        </p:spPr>
      </p:sp>
      <p:sp>
        <p:nvSpPr>
          <p:cNvPr id="326" name="Google Shape;326;p39"/>
          <p:cNvSpPr txBox="1"/>
          <p:nvPr>
            <p:ph idx="14" type="subTitle"/>
          </p:nvPr>
        </p:nvSpPr>
        <p:spPr>
          <a:xfrm>
            <a:off x="9043416" y="3465576"/>
            <a:ext cx="2788920" cy="4403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327" name="Google Shape;327;p39"/>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328" name="Shape 328"/>
        <p:cNvGrpSpPr/>
        <p:nvPr/>
      </p:nvGrpSpPr>
      <p:grpSpPr>
        <a:xfrm>
          <a:off x="0" y="0"/>
          <a:ext cx="0" cy="0"/>
          <a:chOff x="0" y="0"/>
          <a:chExt cx="0" cy="0"/>
        </a:xfrm>
      </p:grpSpPr>
      <p:grpSp>
        <p:nvGrpSpPr>
          <p:cNvPr id="329" name="Google Shape;329;p40"/>
          <p:cNvGrpSpPr/>
          <p:nvPr/>
        </p:nvGrpSpPr>
        <p:grpSpPr>
          <a:xfrm>
            <a:off x="365759" y="1028377"/>
            <a:ext cx="11484865" cy="2347997"/>
            <a:chOff x="365759" y="1028377"/>
            <a:chExt cx="11484865" cy="2347997"/>
          </a:xfrm>
        </p:grpSpPr>
        <p:pic>
          <p:nvPicPr>
            <p:cNvPr id="330" name="Google Shape;330;p40"/>
            <p:cNvPicPr preferRelativeResize="0"/>
            <p:nvPr/>
          </p:nvPicPr>
          <p:blipFill rotWithShape="1">
            <a:blip r:embed="rId2">
              <a:alphaModFix/>
            </a:blip>
            <a:srcRect b="0" l="0" r="0" t="0"/>
            <a:stretch/>
          </p:blipFill>
          <p:spPr>
            <a:xfrm>
              <a:off x="365760" y="2919174"/>
              <a:ext cx="11484864" cy="457200"/>
            </a:xfrm>
            <a:prstGeom prst="rect">
              <a:avLst/>
            </a:prstGeom>
            <a:noFill/>
            <a:ln>
              <a:noFill/>
            </a:ln>
          </p:spPr>
        </p:pic>
        <p:pic>
          <p:nvPicPr>
            <p:cNvPr id="331" name="Google Shape;331;p40"/>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332" name="Google Shape;332;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33" name="Google Shape;333;p4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4" name="Google Shape;334;p40"/>
          <p:cNvSpPr/>
          <p:nvPr>
            <p:ph idx="2" type="pic"/>
          </p:nvPr>
        </p:nvSpPr>
        <p:spPr>
          <a:xfrm>
            <a:off x="845820" y="1051560"/>
            <a:ext cx="1828800" cy="1828800"/>
          </a:xfrm>
          <a:prstGeom prst="rect">
            <a:avLst/>
          </a:prstGeom>
          <a:noFill/>
          <a:ln>
            <a:noFill/>
          </a:ln>
        </p:spPr>
      </p:sp>
      <p:sp>
        <p:nvSpPr>
          <p:cNvPr id="335" name="Google Shape;335;p40"/>
          <p:cNvSpPr txBox="1"/>
          <p:nvPr>
            <p:ph idx="1" type="body"/>
          </p:nvPr>
        </p:nvSpPr>
        <p:spPr>
          <a:xfrm>
            <a:off x="365760"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6" name="Google Shape;336;p40"/>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40"/>
          <p:cNvSpPr/>
          <p:nvPr>
            <p:ph idx="4" type="pic"/>
          </p:nvPr>
        </p:nvSpPr>
        <p:spPr>
          <a:xfrm>
            <a:off x="3738372" y="1051560"/>
            <a:ext cx="1828800" cy="1828800"/>
          </a:xfrm>
          <a:prstGeom prst="rect">
            <a:avLst/>
          </a:prstGeom>
          <a:noFill/>
          <a:ln>
            <a:noFill/>
          </a:ln>
        </p:spPr>
      </p:sp>
      <p:sp>
        <p:nvSpPr>
          <p:cNvPr id="338" name="Google Shape;338;p40"/>
          <p:cNvSpPr txBox="1"/>
          <p:nvPr>
            <p:ph idx="5" type="body"/>
          </p:nvPr>
        </p:nvSpPr>
        <p:spPr>
          <a:xfrm>
            <a:off x="3258312"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40"/>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40"/>
          <p:cNvSpPr/>
          <p:nvPr>
            <p:ph idx="7" type="pic"/>
          </p:nvPr>
        </p:nvSpPr>
        <p:spPr>
          <a:xfrm>
            <a:off x="6630924" y="1051560"/>
            <a:ext cx="1828800" cy="1828800"/>
          </a:xfrm>
          <a:prstGeom prst="rect">
            <a:avLst/>
          </a:prstGeom>
          <a:noFill/>
          <a:ln>
            <a:noFill/>
          </a:ln>
        </p:spPr>
      </p:sp>
      <p:sp>
        <p:nvSpPr>
          <p:cNvPr id="341" name="Google Shape;341;p40"/>
          <p:cNvSpPr txBox="1"/>
          <p:nvPr>
            <p:ph idx="8" type="body"/>
          </p:nvPr>
        </p:nvSpPr>
        <p:spPr>
          <a:xfrm>
            <a:off x="6150864"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40"/>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p40"/>
          <p:cNvSpPr/>
          <p:nvPr>
            <p:ph idx="13" type="pic"/>
          </p:nvPr>
        </p:nvSpPr>
        <p:spPr>
          <a:xfrm>
            <a:off x="9523476" y="1051560"/>
            <a:ext cx="1828800" cy="1828800"/>
          </a:xfrm>
          <a:prstGeom prst="rect">
            <a:avLst/>
          </a:prstGeom>
          <a:noFill/>
          <a:ln>
            <a:noFill/>
          </a:ln>
        </p:spPr>
      </p:sp>
      <p:sp>
        <p:nvSpPr>
          <p:cNvPr id="344" name="Google Shape;344;p40"/>
          <p:cNvSpPr txBox="1"/>
          <p:nvPr>
            <p:ph idx="14" type="body"/>
          </p:nvPr>
        </p:nvSpPr>
        <p:spPr>
          <a:xfrm>
            <a:off x="9043416"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 name="Google Shape;345;p40"/>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26" name="Shape 26"/>
        <p:cNvGrpSpPr/>
        <p:nvPr/>
      </p:nvGrpSpPr>
      <p:grpSpPr>
        <a:xfrm>
          <a:off x="0" y="0"/>
          <a:ext cx="0" cy="0"/>
          <a:chOff x="0" y="0"/>
          <a:chExt cx="0" cy="0"/>
        </a:xfrm>
      </p:grpSpPr>
      <p:sp>
        <p:nvSpPr>
          <p:cNvPr id="27" name="Google Shape;27;p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 name="Google Shape;30;p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346" name="Shape 346"/>
        <p:cNvGrpSpPr/>
        <p:nvPr/>
      </p:nvGrpSpPr>
      <p:grpSpPr>
        <a:xfrm>
          <a:off x="0" y="0"/>
          <a:ext cx="0" cy="0"/>
          <a:chOff x="0" y="0"/>
          <a:chExt cx="0" cy="0"/>
        </a:xfrm>
      </p:grpSpPr>
      <p:grpSp>
        <p:nvGrpSpPr>
          <p:cNvPr id="347" name="Google Shape;347;p41"/>
          <p:cNvGrpSpPr/>
          <p:nvPr/>
        </p:nvGrpSpPr>
        <p:grpSpPr>
          <a:xfrm>
            <a:off x="365759" y="1028377"/>
            <a:ext cx="11484865" cy="4173818"/>
            <a:chOff x="365759" y="1028377"/>
            <a:chExt cx="11484865" cy="4173818"/>
          </a:xfrm>
        </p:grpSpPr>
        <p:pic>
          <p:nvPicPr>
            <p:cNvPr id="348" name="Google Shape;348;p4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349" name="Google Shape;349;p41"/>
            <p:cNvPicPr preferRelativeResize="0"/>
            <p:nvPr/>
          </p:nvPicPr>
          <p:blipFill rotWithShape="1">
            <a:blip r:embed="rId3">
              <a:alphaModFix/>
            </a:blip>
            <a:srcRect b="0" l="0" r="0" t="0"/>
            <a:stretch/>
          </p:blipFill>
          <p:spPr>
            <a:xfrm>
              <a:off x="365760" y="4744995"/>
              <a:ext cx="11484864" cy="457200"/>
            </a:xfrm>
            <a:prstGeom prst="rect">
              <a:avLst/>
            </a:prstGeom>
            <a:noFill/>
            <a:ln>
              <a:noFill/>
            </a:ln>
          </p:spPr>
        </p:pic>
      </p:grpSp>
      <p:sp>
        <p:nvSpPr>
          <p:cNvPr id="350" name="Google Shape;350;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51" name="Google Shape;351;p4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2" name="Google Shape;352;p41"/>
          <p:cNvSpPr/>
          <p:nvPr>
            <p:ph idx="2" type="pic"/>
          </p:nvPr>
        </p:nvSpPr>
        <p:spPr>
          <a:xfrm>
            <a:off x="365760" y="1835333"/>
            <a:ext cx="2788920" cy="2834640"/>
          </a:xfrm>
          <a:prstGeom prst="rect">
            <a:avLst/>
          </a:prstGeom>
          <a:noFill/>
          <a:ln>
            <a:noFill/>
          </a:ln>
        </p:spPr>
      </p:sp>
      <p:sp>
        <p:nvSpPr>
          <p:cNvPr id="353" name="Google Shape;353;p41"/>
          <p:cNvSpPr txBox="1"/>
          <p:nvPr>
            <p:ph idx="1" type="body"/>
          </p:nvPr>
        </p:nvSpPr>
        <p:spPr>
          <a:xfrm>
            <a:off x="365760"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4" name="Google Shape;354;p41"/>
          <p:cNvSpPr/>
          <p:nvPr>
            <p:ph idx="3" type="pic"/>
          </p:nvPr>
        </p:nvSpPr>
        <p:spPr>
          <a:xfrm>
            <a:off x="3258312" y="1835333"/>
            <a:ext cx="2788920" cy="2834640"/>
          </a:xfrm>
          <a:prstGeom prst="rect">
            <a:avLst/>
          </a:prstGeom>
          <a:noFill/>
          <a:ln>
            <a:noFill/>
          </a:ln>
        </p:spPr>
      </p:sp>
      <p:sp>
        <p:nvSpPr>
          <p:cNvPr id="355" name="Google Shape;355;p41"/>
          <p:cNvSpPr txBox="1"/>
          <p:nvPr>
            <p:ph idx="4" type="body"/>
          </p:nvPr>
        </p:nvSpPr>
        <p:spPr>
          <a:xfrm>
            <a:off x="3258312"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6" name="Google Shape;356;p41"/>
          <p:cNvSpPr/>
          <p:nvPr>
            <p:ph idx="5" type="pic"/>
          </p:nvPr>
        </p:nvSpPr>
        <p:spPr>
          <a:xfrm>
            <a:off x="6150864" y="1835333"/>
            <a:ext cx="2788920" cy="2834640"/>
          </a:xfrm>
          <a:prstGeom prst="rect">
            <a:avLst/>
          </a:prstGeom>
          <a:noFill/>
          <a:ln>
            <a:noFill/>
          </a:ln>
        </p:spPr>
      </p:sp>
      <p:sp>
        <p:nvSpPr>
          <p:cNvPr id="357" name="Google Shape;357;p41"/>
          <p:cNvSpPr txBox="1"/>
          <p:nvPr>
            <p:ph idx="6" type="body"/>
          </p:nvPr>
        </p:nvSpPr>
        <p:spPr>
          <a:xfrm>
            <a:off x="6150864"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8" name="Google Shape;358;p41"/>
          <p:cNvSpPr/>
          <p:nvPr>
            <p:ph idx="7" type="pic"/>
          </p:nvPr>
        </p:nvSpPr>
        <p:spPr>
          <a:xfrm>
            <a:off x="9043416" y="1835333"/>
            <a:ext cx="2788920" cy="2834640"/>
          </a:xfrm>
          <a:prstGeom prst="rect">
            <a:avLst/>
          </a:prstGeom>
          <a:noFill/>
          <a:ln>
            <a:noFill/>
          </a:ln>
        </p:spPr>
      </p:sp>
      <p:sp>
        <p:nvSpPr>
          <p:cNvPr id="359" name="Google Shape;359;p41"/>
          <p:cNvSpPr txBox="1"/>
          <p:nvPr>
            <p:ph idx="8" type="body"/>
          </p:nvPr>
        </p:nvSpPr>
        <p:spPr>
          <a:xfrm>
            <a:off x="9043416"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60" name="Shape 360"/>
        <p:cNvGrpSpPr/>
        <p:nvPr/>
      </p:nvGrpSpPr>
      <p:grpSpPr>
        <a:xfrm>
          <a:off x="0" y="0"/>
          <a:ext cx="0" cy="0"/>
          <a:chOff x="0" y="0"/>
          <a:chExt cx="0" cy="0"/>
        </a:xfrm>
      </p:grpSpPr>
      <p:pic>
        <p:nvPicPr>
          <p:cNvPr id="361" name="Google Shape;361;p4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62" name="Google Shape;362;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4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4" name="Google Shape;364;p42"/>
          <p:cNvSpPr/>
          <p:nvPr>
            <p:ph idx="2" type="pic"/>
          </p:nvPr>
        </p:nvSpPr>
        <p:spPr>
          <a:xfrm>
            <a:off x="1516380" y="1211176"/>
            <a:ext cx="1828800" cy="1828800"/>
          </a:xfrm>
          <a:prstGeom prst="rect">
            <a:avLst/>
          </a:prstGeom>
          <a:noFill/>
          <a:ln>
            <a:noFill/>
          </a:ln>
        </p:spPr>
      </p:sp>
      <p:sp>
        <p:nvSpPr>
          <p:cNvPr id="365" name="Google Shape;365;p42"/>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42"/>
          <p:cNvSpPr/>
          <p:nvPr>
            <p:ph idx="3" type="pic"/>
          </p:nvPr>
        </p:nvSpPr>
        <p:spPr>
          <a:xfrm>
            <a:off x="5181600" y="1211176"/>
            <a:ext cx="1828800" cy="1828800"/>
          </a:xfrm>
          <a:prstGeom prst="rect">
            <a:avLst/>
          </a:prstGeom>
          <a:noFill/>
          <a:ln>
            <a:noFill/>
          </a:ln>
        </p:spPr>
      </p:sp>
      <p:sp>
        <p:nvSpPr>
          <p:cNvPr id="367" name="Google Shape;367;p42"/>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8" name="Google Shape;368;p42"/>
          <p:cNvSpPr/>
          <p:nvPr>
            <p:ph idx="5" type="pic"/>
          </p:nvPr>
        </p:nvSpPr>
        <p:spPr>
          <a:xfrm>
            <a:off x="8852916" y="1211176"/>
            <a:ext cx="1828800" cy="1828800"/>
          </a:xfrm>
          <a:prstGeom prst="rect">
            <a:avLst/>
          </a:prstGeom>
          <a:noFill/>
          <a:ln>
            <a:noFill/>
          </a:ln>
        </p:spPr>
      </p:sp>
      <p:sp>
        <p:nvSpPr>
          <p:cNvPr id="369" name="Google Shape;369;p42"/>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42"/>
          <p:cNvSpPr/>
          <p:nvPr>
            <p:ph idx="7" type="pic"/>
          </p:nvPr>
        </p:nvSpPr>
        <p:spPr>
          <a:xfrm>
            <a:off x="1516380" y="3866132"/>
            <a:ext cx="1828800" cy="1828800"/>
          </a:xfrm>
          <a:prstGeom prst="rect">
            <a:avLst/>
          </a:prstGeom>
          <a:noFill/>
          <a:ln>
            <a:noFill/>
          </a:ln>
        </p:spPr>
      </p:sp>
      <p:sp>
        <p:nvSpPr>
          <p:cNvPr id="371" name="Google Shape;371;p42"/>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2" name="Google Shape;372;p42"/>
          <p:cNvSpPr/>
          <p:nvPr>
            <p:ph idx="9" type="pic"/>
          </p:nvPr>
        </p:nvSpPr>
        <p:spPr>
          <a:xfrm>
            <a:off x="5181600" y="3866132"/>
            <a:ext cx="1828800" cy="1828800"/>
          </a:xfrm>
          <a:prstGeom prst="rect">
            <a:avLst/>
          </a:prstGeom>
          <a:noFill/>
          <a:ln>
            <a:noFill/>
          </a:ln>
        </p:spPr>
      </p:sp>
      <p:sp>
        <p:nvSpPr>
          <p:cNvPr id="373" name="Google Shape;373;p42"/>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42"/>
          <p:cNvSpPr/>
          <p:nvPr>
            <p:ph idx="14" type="pic"/>
          </p:nvPr>
        </p:nvSpPr>
        <p:spPr>
          <a:xfrm>
            <a:off x="8852916" y="3866132"/>
            <a:ext cx="1828800" cy="1828800"/>
          </a:xfrm>
          <a:prstGeom prst="rect">
            <a:avLst/>
          </a:prstGeom>
          <a:noFill/>
          <a:ln>
            <a:noFill/>
          </a:ln>
        </p:spPr>
      </p:sp>
      <p:sp>
        <p:nvSpPr>
          <p:cNvPr id="375" name="Google Shape;375;p42"/>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376" name="Shape 376"/>
        <p:cNvGrpSpPr/>
        <p:nvPr/>
      </p:nvGrpSpPr>
      <p:grpSpPr>
        <a:xfrm>
          <a:off x="0" y="0"/>
          <a:ext cx="0" cy="0"/>
          <a:chOff x="0" y="0"/>
          <a:chExt cx="0" cy="0"/>
        </a:xfrm>
      </p:grpSpPr>
      <p:pic>
        <p:nvPicPr>
          <p:cNvPr id="377" name="Google Shape;377;p4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78" name="Google Shape;378;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79" name="Google Shape;379;p4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 name="Google Shape;380;p43"/>
          <p:cNvSpPr/>
          <p:nvPr>
            <p:ph idx="2" type="pic"/>
          </p:nvPr>
        </p:nvSpPr>
        <p:spPr>
          <a:xfrm>
            <a:off x="640080" y="1162264"/>
            <a:ext cx="2286000" cy="2286000"/>
          </a:xfrm>
          <a:prstGeom prst="rect">
            <a:avLst/>
          </a:prstGeom>
          <a:noFill/>
          <a:ln>
            <a:noFill/>
          </a:ln>
        </p:spPr>
      </p:sp>
      <p:sp>
        <p:nvSpPr>
          <p:cNvPr id="381" name="Google Shape;381;p43"/>
          <p:cNvSpPr/>
          <p:nvPr>
            <p:ph idx="3" type="pic"/>
          </p:nvPr>
        </p:nvSpPr>
        <p:spPr>
          <a:xfrm>
            <a:off x="3517392" y="1162264"/>
            <a:ext cx="2286000" cy="2286000"/>
          </a:xfrm>
          <a:prstGeom prst="rect">
            <a:avLst/>
          </a:prstGeom>
          <a:noFill/>
          <a:ln>
            <a:noFill/>
          </a:ln>
        </p:spPr>
      </p:sp>
      <p:sp>
        <p:nvSpPr>
          <p:cNvPr id="382" name="Google Shape;382;p43"/>
          <p:cNvSpPr/>
          <p:nvPr>
            <p:ph idx="4" type="pic"/>
          </p:nvPr>
        </p:nvSpPr>
        <p:spPr>
          <a:xfrm>
            <a:off x="6394704" y="1162264"/>
            <a:ext cx="2286000" cy="2286000"/>
          </a:xfrm>
          <a:prstGeom prst="rect">
            <a:avLst/>
          </a:prstGeom>
          <a:noFill/>
          <a:ln>
            <a:noFill/>
          </a:ln>
        </p:spPr>
      </p:sp>
      <p:sp>
        <p:nvSpPr>
          <p:cNvPr id="383" name="Google Shape;383;p43"/>
          <p:cNvSpPr/>
          <p:nvPr>
            <p:ph idx="5" type="pic"/>
          </p:nvPr>
        </p:nvSpPr>
        <p:spPr>
          <a:xfrm>
            <a:off x="9272016" y="1162264"/>
            <a:ext cx="2286000" cy="2286000"/>
          </a:xfrm>
          <a:prstGeom prst="rect">
            <a:avLst/>
          </a:prstGeom>
          <a:noFill/>
          <a:ln>
            <a:noFill/>
          </a:ln>
        </p:spPr>
      </p:sp>
      <p:sp>
        <p:nvSpPr>
          <p:cNvPr id="384" name="Google Shape;384;p43"/>
          <p:cNvSpPr/>
          <p:nvPr>
            <p:ph idx="6" type="pic"/>
          </p:nvPr>
        </p:nvSpPr>
        <p:spPr>
          <a:xfrm>
            <a:off x="640080" y="3873273"/>
            <a:ext cx="2286000" cy="2286000"/>
          </a:xfrm>
          <a:prstGeom prst="rect">
            <a:avLst/>
          </a:prstGeom>
          <a:noFill/>
          <a:ln>
            <a:noFill/>
          </a:ln>
        </p:spPr>
      </p:sp>
      <p:sp>
        <p:nvSpPr>
          <p:cNvPr id="385" name="Google Shape;385;p43"/>
          <p:cNvSpPr/>
          <p:nvPr>
            <p:ph idx="7" type="pic"/>
          </p:nvPr>
        </p:nvSpPr>
        <p:spPr>
          <a:xfrm>
            <a:off x="3517392" y="3873273"/>
            <a:ext cx="2286000" cy="2286000"/>
          </a:xfrm>
          <a:prstGeom prst="rect">
            <a:avLst/>
          </a:prstGeom>
          <a:noFill/>
          <a:ln>
            <a:noFill/>
          </a:ln>
        </p:spPr>
      </p:sp>
      <p:sp>
        <p:nvSpPr>
          <p:cNvPr id="386" name="Google Shape;386;p43"/>
          <p:cNvSpPr/>
          <p:nvPr>
            <p:ph idx="8" type="pic"/>
          </p:nvPr>
        </p:nvSpPr>
        <p:spPr>
          <a:xfrm>
            <a:off x="6394704" y="3873273"/>
            <a:ext cx="2286000" cy="2286000"/>
          </a:xfrm>
          <a:prstGeom prst="rect">
            <a:avLst/>
          </a:prstGeom>
          <a:noFill/>
          <a:ln>
            <a:noFill/>
          </a:ln>
        </p:spPr>
      </p:sp>
      <p:sp>
        <p:nvSpPr>
          <p:cNvPr id="387" name="Google Shape;387;p43"/>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388" name="Shape 388"/>
        <p:cNvGrpSpPr/>
        <p:nvPr/>
      </p:nvGrpSpPr>
      <p:grpSpPr>
        <a:xfrm>
          <a:off x="0" y="0"/>
          <a:ext cx="0" cy="0"/>
          <a:chOff x="0" y="0"/>
          <a:chExt cx="0" cy="0"/>
        </a:xfrm>
      </p:grpSpPr>
      <p:pic>
        <p:nvPicPr>
          <p:cNvPr id="389" name="Google Shape;389;p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90" name="Google Shape;390;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4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2" name="Google Shape;392;p44"/>
          <p:cNvSpPr/>
          <p:nvPr>
            <p:ph idx="2" type="pic"/>
          </p:nvPr>
        </p:nvSpPr>
        <p:spPr>
          <a:xfrm>
            <a:off x="960120" y="1272940"/>
            <a:ext cx="1645920" cy="1648911"/>
          </a:xfrm>
          <a:prstGeom prst="rect">
            <a:avLst/>
          </a:prstGeom>
          <a:noFill/>
          <a:ln>
            <a:noFill/>
          </a:ln>
        </p:spPr>
      </p:sp>
      <p:sp>
        <p:nvSpPr>
          <p:cNvPr id="393" name="Google Shape;393;p44"/>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4" name="Google Shape;394;p44"/>
          <p:cNvSpPr/>
          <p:nvPr>
            <p:ph idx="3" type="pic"/>
          </p:nvPr>
        </p:nvSpPr>
        <p:spPr>
          <a:xfrm>
            <a:off x="3837432" y="1272940"/>
            <a:ext cx="1645920" cy="1648911"/>
          </a:xfrm>
          <a:prstGeom prst="rect">
            <a:avLst/>
          </a:prstGeom>
          <a:noFill/>
          <a:ln>
            <a:noFill/>
          </a:ln>
        </p:spPr>
      </p:sp>
      <p:sp>
        <p:nvSpPr>
          <p:cNvPr id="395" name="Google Shape;395;p44"/>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6" name="Google Shape;396;p44"/>
          <p:cNvSpPr/>
          <p:nvPr>
            <p:ph idx="5" type="pic"/>
          </p:nvPr>
        </p:nvSpPr>
        <p:spPr>
          <a:xfrm>
            <a:off x="6714744" y="1272940"/>
            <a:ext cx="1645920" cy="1648911"/>
          </a:xfrm>
          <a:prstGeom prst="rect">
            <a:avLst/>
          </a:prstGeom>
          <a:noFill/>
          <a:ln>
            <a:noFill/>
          </a:ln>
        </p:spPr>
      </p:sp>
      <p:sp>
        <p:nvSpPr>
          <p:cNvPr id="397" name="Google Shape;397;p44"/>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44"/>
          <p:cNvSpPr/>
          <p:nvPr>
            <p:ph idx="7" type="pic"/>
          </p:nvPr>
        </p:nvSpPr>
        <p:spPr>
          <a:xfrm>
            <a:off x="9592056" y="1272940"/>
            <a:ext cx="1645920" cy="1648911"/>
          </a:xfrm>
          <a:prstGeom prst="rect">
            <a:avLst/>
          </a:prstGeom>
          <a:noFill/>
          <a:ln>
            <a:noFill/>
          </a:ln>
        </p:spPr>
      </p:sp>
      <p:sp>
        <p:nvSpPr>
          <p:cNvPr id="399" name="Google Shape;399;p44"/>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0" name="Google Shape;400;p44"/>
          <p:cNvSpPr/>
          <p:nvPr>
            <p:ph idx="9" type="pic"/>
          </p:nvPr>
        </p:nvSpPr>
        <p:spPr>
          <a:xfrm>
            <a:off x="960120" y="3814574"/>
            <a:ext cx="1645920" cy="1648911"/>
          </a:xfrm>
          <a:prstGeom prst="rect">
            <a:avLst/>
          </a:prstGeom>
          <a:noFill/>
          <a:ln>
            <a:noFill/>
          </a:ln>
        </p:spPr>
      </p:sp>
      <p:sp>
        <p:nvSpPr>
          <p:cNvPr id="401" name="Google Shape;401;p44"/>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p44"/>
          <p:cNvSpPr/>
          <p:nvPr>
            <p:ph idx="14" type="pic"/>
          </p:nvPr>
        </p:nvSpPr>
        <p:spPr>
          <a:xfrm>
            <a:off x="3837432" y="3814574"/>
            <a:ext cx="1645920" cy="1648911"/>
          </a:xfrm>
          <a:prstGeom prst="rect">
            <a:avLst/>
          </a:prstGeom>
          <a:noFill/>
          <a:ln>
            <a:noFill/>
          </a:ln>
        </p:spPr>
      </p:sp>
      <p:sp>
        <p:nvSpPr>
          <p:cNvPr id="403" name="Google Shape;403;p44"/>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4" name="Google Shape;404;p44"/>
          <p:cNvSpPr/>
          <p:nvPr>
            <p:ph idx="16" type="pic"/>
          </p:nvPr>
        </p:nvSpPr>
        <p:spPr>
          <a:xfrm>
            <a:off x="6714744" y="3814574"/>
            <a:ext cx="1645920" cy="1648911"/>
          </a:xfrm>
          <a:prstGeom prst="rect">
            <a:avLst/>
          </a:prstGeom>
          <a:noFill/>
          <a:ln>
            <a:noFill/>
          </a:ln>
        </p:spPr>
      </p:sp>
      <p:sp>
        <p:nvSpPr>
          <p:cNvPr id="405" name="Google Shape;405;p44"/>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 name="Google Shape;406;p44"/>
          <p:cNvSpPr/>
          <p:nvPr>
            <p:ph idx="18" type="pic"/>
          </p:nvPr>
        </p:nvSpPr>
        <p:spPr>
          <a:xfrm>
            <a:off x="9592056" y="3814574"/>
            <a:ext cx="1645920" cy="1648911"/>
          </a:xfrm>
          <a:prstGeom prst="rect">
            <a:avLst/>
          </a:prstGeom>
          <a:noFill/>
          <a:ln>
            <a:noFill/>
          </a:ln>
        </p:spPr>
      </p:sp>
      <p:sp>
        <p:nvSpPr>
          <p:cNvPr id="407" name="Google Shape;407;p44"/>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408" name="Shape 408"/>
        <p:cNvGrpSpPr/>
        <p:nvPr/>
      </p:nvGrpSpPr>
      <p:grpSpPr>
        <a:xfrm>
          <a:off x="0" y="0"/>
          <a:ext cx="0" cy="0"/>
          <a:chOff x="0" y="0"/>
          <a:chExt cx="0" cy="0"/>
        </a:xfrm>
      </p:grpSpPr>
      <p:grpSp>
        <p:nvGrpSpPr>
          <p:cNvPr id="409" name="Google Shape;409;p45"/>
          <p:cNvGrpSpPr/>
          <p:nvPr/>
        </p:nvGrpSpPr>
        <p:grpSpPr>
          <a:xfrm>
            <a:off x="365759" y="1028377"/>
            <a:ext cx="11484864" cy="4791549"/>
            <a:chOff x="365759" y="1028377"/>
            <a:chExt cx="11484864" cy="4791549"/>
          </a:xfrm>
        </p:grpSpPr>
        <p:pic>
          <p:nvPicPr>
            <p:cNvPr id="410" name="Google Shape;410;p45"/>
            <p:cNvPicPr preferRelativeResize="0"/>
            <p:nvPr/>
          </p:nvPicPr>
          <p:blipFill rotWithShape="1">
            <a:blip r:embed="rId2">
              <a:alphaModFix/>
            </a:blip>
            <a:srcRect b="0" l="0" r="0" t="0"/>
            <a:stretch/>
          </p:blipFill>
          <p:spPr>
            <a:xfrm>
              <a:off x="388620" y="2816120"/>
              <a:ext cx="11443716" cy="320040"/>
            </a:xfrm>
            <a:prstGeom prst="rect">
              <a:avLst/>
            </a:prstGeom>
            <a:noFill/>
            <a:ln>
              <a:noFill/>
            </a:ln>
          </p:spPr>
        </p:pic>
        <p:pic>
          <p:nvPicPr>
            <p:cNvPr id="411" name="Google Shape;411;p45"/>
            <p:cNvPicPr preferRelativeResize="0"/>
            <p:nvPr/>
          </p:nvPicPr>
          <p:blipFill rotWithShape="1">
            <a:blip r:embed="rId2">
              <a:alphaModFix/>
            </a:blip>
            <a:srcRect b="0" l="0" r="0" t="0"/>
            <a:stretch/>
          </p:blipFill>
          <p:spPr>
            <a:xfrm>
              <a:off x="388620" y="5499886"/>
              <a:ext cx="11443716" cy="320040"/>
            </a:xfrm>
            <a:prstGeom prst="rect">
              <a:avLst/>
            </a:prstGeom>
            <a:noFill/>
            <a:ln>
              <a:noFill/>
            </a:ln>
          </p:spPr>
        </p:pic>
        <p:pic>
          <p:nvPicPr>
            <p:cNvPr id="412" name="Google Shape;412;p45"/>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413" name="Google Shape;413;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14" name="Google Shape;414;p4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5" name="Google Shape;415;p45"/>
          <p:cNvSpPr/>
          <p:nvPr>
            <p:ph idx="2" type="pic"/>
          </p:nvPr>
        </p:nvSpPr>
        <p:spPr>
          <a:xfrm>
            <a:off x="960120" y="1112520"/>
            <a:ext cx="1645920" cy="1648911"/>
          </a:xfrm>
          <a:prstGeom prst="rect">
            <a:avLst/>
          </a:prstGeom>
          <a:noFill/>
          <a:ln>
            <a:noFill/>
          </a:ln>
        </p:spPr>
      </p:sp>
      <p:sp>
        <p:nvSpPr>
          <p:cNvPr id="416" name="Google Shape;416;p45"/>
          <p:cNvSpPr txBox="1"/>
          <p:nvPr>
            <p:ph idx="1" type="body"/>
          </p:nvPr>
        </p:nvSpPr>
        <p:spPr>
          <a:xfrm>
            <a:off x="388620"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45"/>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45"/>
          <p:cNvSpPr/>
          <p:nvPr>
            <p:ph idx="4" type="pic"/>
          </p:nvPr>
        </p:nvSpPr>
        <p:spPr>
          <a:xfrm>
            <a:off x="3837432" y="1112520"/>
            <a:ext cx="1645920" cy="1648911"/>
          </a:xfrm>
          <a:prstGeom prst="rect">
            <a:avLst/>
          </a:prstGeom>
          <a:noFill/>
          <a:ln>
            <a:noFill/>
          </a:ln>
        </p:spPr>
      </p:sp>
      <p:sp>
        <p:nvSpPr>
          <p:cNvPr id="419" name="Google Shape;419;p45"/>
          <p:cNvSpPr txBox="1"/>
          <p:nvPr>
            <p:ph idx="5" type="body"/>
          </p:nvPr>
        </p:nvSpPr>
        <p:spPr>
          <a:xfrm>
            <a:off x="3265932"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45"/>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45"/>
          <p:cNvSpPr/>
          <p:nvPr>
            <p:ph idx="7" type="pic"/>
          </p:nvPr>
        </p:nvSpPr>
        <p:spPr>
          <a:xfrm>
            <a:off x="6714744" y="1112520"/>
            <a:ext cx="1645920" cy="1648911"/>
          </a:xfrm>
          <a:prstGeom prst="rect">
            <a:avLst/>
          </a:prstGeom>
          <a:noFill/>
          <a:ln>
            <a:noFill/>
          </a:ln>
        </p:spPr>
      </p:sp>
      <p:sp>
        <p:nvSpPr>
          <p:cNvPr id="422" name="Google Shape;422;p45"/>
          <p:cNvSpPr txBox="1"/>
          <p:nvPr>
            <p:ph idx="8" type="body"/>
          </p:nvPr>
        </p:nvSpPr>
        <p:spPr>
          <a:xfrm>
            <a:off x="6143244"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45"/>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p45"/>
          <p:cNvSpPr/>
          <p:nvPr>
            <p:ph idx="13" type="pic"/>
          </p:nvPr>
        </p:nvSpPr>
        <p:spPr>
          <a:xfrm>
            <a:off x="9592056" y="1112520"/>
            <a:ext cx="1645920" cy="1648911"/>
          </a:xfrm>
          <a:prstGeom prst="rect">
            <a:avLst/>
          </a:prstGeom>
          <a:noFill/>
          <a:ln>
            <a:noFill/>
          </a:ln>
        </p:spPr>
      </p:sp>
      <p:sp>
        <p:nvSpPr>
          <p:cNvPr id="425" name="Google Shape;425;p45"/>
          <p:cNvSpPr txBox="1"/>
          <p:nvPr>
            <p:ph idx="14" type="body"/>
          </p:nvPr>
        </p:nvSpPr>
        <p:spPr>
          <a:xfrm>
            <a:off x="9020556"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p45"/>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 name="Google Shape;427;p45"/>
          <p:cNvSpPr/>
          <p:nvPr>
            <p:ph idx="16" type="pic"/>
          </p:nvPr>
        </p:nvSpPr>
        <p:spPr>
          <a:xfrm>
            <a:off x="960120" y="3814574"/>
            <a:ext cx="1645920" cy="1648911"/>
          </a:xfrm>
          <a:prstGeom prst="rect">
            <a:avLst/>
          </a:prstGeom>
          <a:noFill/>
          <a:ln>
            <a:noFill/>
          </a:ln>
        </p:spPr>
      </p:sp>
      <p:sp>
        <p:nvSpPr>
          <p:cNvPr id="428" name="Google Shape;428;p45"/>
          <p:cNvSpPr txBox="1"/>
          <p:nvPr>
            <p:ph idx="17" type="body"/>
          </p:nvPr>
        </p:nvSpPr>
        <p:spPr>
          <a:xfrm>
            <a:off x="388620"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p45"/>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45"/>
          <p:cNvSpPr/>
          <p:nvPr>
            <p:ph idx="19" type="pic"/>
          </p:nvPr>
        </p:nvSpPr>
        <p:spPr>
          <a:xfrm>
            <a:off x="3837432" y="3814574"/>
            <a:ext cx="1645920" cy="1648911"/>
          </a:xfrm>
          <a:prstGeom prst="rect">
            <a:avLst/>
          </a:prstGeom>
          <a:noFill/>
          <a:ln>
            <a:noFill/>
          </a:ln>
        </p:spPr>
      </p:sp>
      <p:sp>
        <p:nvSpPr>
          <p:cNvPr id="431" name="Google Shape;431;p45"/>
          <p:cNvSpPr txBox="1"/>
          <p:nvPr>
            <p:ph idx="20" type="body"/>
          </p:nvPr>
        </p:nvSpPr>
        <p:spPr>
          <a:xfrm>
            <a:off x="3265932"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2" name="Google Shape;432;p45"/>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45"/>
          <p:cNvSpPr/>
          <p:nvPr>
            <p:ph idx="22" type="pic"/>
          </p:nvPr>
        </p:nvSpPr>
        <p:spPr>
          <a:xfrm>
            <a:off x="6714744" y="3814574"/>
            <a:ext cx="1645920" cy="1648911"/>
          </a:xfrm>
          <a:prstGeom prst="rect">
            <a:avLst/>
          </a:prstGeom>
          <a:noFill/>
          <a:ln>
            <a:noFill/>
          </a:ln>
        </p:spPr>
      </p:sp>
      <p:sp>
        <p:nvSpPr>
          <p:cNvPr id="434" name="Google Shape;434;p45"/>
          <p:cNvSpPr txBox="1"/>
          <p:nvPr>
            <p:ph idx="23" type="body"/>
          </p:nvPr>
        </p:nvSpPr>
        <p:spPr>
          <a:xfrm>
            <a:off x="6143244"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45"/>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45"/>
          <p:cNvSpPr/>
          <p:nvPr>
            <p:ph idx="25" type="pic"/>
          </p:nvPr>
        </p:nvSpPr>
        <p:spPr>
          <a:xfrm>
            <a:off x="9592056" y="3814574"/>
            <a:ext cx="1645920" cy="1648911"/>
          </a:xfrm>
          <a:prstGeom prst="rect">
            <a:avLst/>
          </a:prstGeom>
          <a:noFill/>
          <a:ln>
            <a:noFill/>
          </a:ln>
        </p:spPr>
      </p:sp>
      <p:sp>
        <p:nvSpPr>
          <p:cNvPr id="437" name="Google Shape;437;p45"/>
          <p:cNvSpPr txBox="1"/>
          <p:nvPr>
            <p:ph idx="26" type="body"/>
          </p:nvPr>
        </p:nvSpPr>
        <p:spPr>
          <a:xfrm>
            <a:off x="9020556"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45"/>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39" name="Shape 439"/>
        <p:cNvGrpSpPr/>
        <p:nvPr/>
      </p:nvGrpSpPr>
      <p:grpSpPr>
        <a:xfrm>
          <a:off x="0" y="0"/>
          <a:ext cx="0" cy="0"/>
          <a:chOff x="0" y="0"/>
          <a:chExt cx="0" cy="0"/>
        </a:xfrm>
      </p:grpSpPr>
      <p:sp>
        <p:nvSpPr>
          <p:cNvPr id="440" name="Google Shape;440;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41" name="Google Shape;441;p46"/>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442" name="Google Shape;442;p46"/>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43" name="Shape 443"/>
        <p:cNvGrpSpPr/>
        <p:nvPr/>
      </p:nvGrpSpPr>
      <p:grpSpPr>
        <a:xfrm>
          <a:off x="0" y="0"/>
          <a:ext cx="0" cy="0"/>
          <a:chOff x="0" y="0"/>
          <a:chExt cx="0" cy="0"/>
        </a:xfrm>
      </p:grpSpPr>
      <p:sp>
        <p:nvSpPr>
          <p:cNvPr id="444" name="Google Shape;444;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5" name="Google Shape;445;p47"/>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6" name="Google Shape;446;p47"/>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47" name="Shape 447"/>
        <p:cNvGrpSpPr/>
        <p:nvPr/>
      </p:nvGrpSpPr>
      <p:grpSpPr>
        <a:xfrm>
          <a:off x="0" y="0"/>
          <a:ext cx="0" cy="0"/>
          <a:chOff x="0" y="0"/>
          <a:chExt cx="0" cy="0"/>
        </a:xfrm>
      </p:grpSpPr>
      <p:sp>
        <p:nvSpPr>
          <p:cNvPr id="448" name="Google Shape;448;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9" name="Google Shape;449;p48"/>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0" name="Google Shape;450;p48"/>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48"/>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48"/>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48"/>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48"/>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48"/>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48"/>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48"/>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48"/>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48"/>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8"/>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48"/>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8"/>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48"/>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48"/>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65" name="Google Shape;465;p4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66" name="Shape 466"/>
        <p:cNvGrpSpPr/>
        <p:nvPr/>
      </p:nvGrpSpPr>
      <p:grpSpPr>
        <a:xfrm>
          <a:off x="0" y="0"/>
          <a:ext cx="0" cy="0"/>
          <a:chOff x="0" y="0"/>
          <a:chExt cx="0" cy="0"/>
        </a:xfrm>
      </p:grpSpPr>
      <p:sp>
        <p:nvSpPr>
          <p:cNvPr id="467" name="Google Shape;467;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49"/>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9" name="Google Shape;469;p49"/>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49"/>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49"/>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49"/>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49"/>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4" name="Google Shape;474;p49"/>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49"/>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49"/>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49"/>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49"/>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 name="Google Shape;479;p49"/>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49"/>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49"/>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49"/>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49"/>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6" name="Google Shape;486;p5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7" name="Google Shape;487;p50"/>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50"/>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9" name="Google Shape;489;p50"/>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90" name="Google Shape;490;p5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7" name="Google Shape;37;p6"/>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91" name="Shape 491"/>
        <p:cNvGrpSpPr/>
        <p:nvPr/>
      </p:nvGrpSpPr>
      <p:grpSpPr>
        <a:xfrm>
          <a:off x="0" y="0"/>
          <a:ext cx="0" cy="0"/>
          <a:chOff x="0" y="0"/>
          <a:chExt cx="0" cy="0"/>
        </a:xfrm>
      </p:grpSpPr>
      <p:sp>
        <p:nvSpPr>
          <p:cNvPr id="492" name="Google Shape;492;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3" name="Google Shape;493;p5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4" name="Google Shape;494;p51"/>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51"/>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51"/>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497" name="Shape 497"/>
        <p:cNvGrpSpPr/>
        <p:nvPr/>
      </p:nvGrpSpPr>
      <p:grpSpPr>
        <a:xfrm>
          <a:off x="0" y="0"/>
          <a:ext cx="0" cy="0"/>
          <a:chOff x="0" y="0"/>
          <a:chExt cx="0" cy="0"/>
        </a:xfrm>
      </p:grpSpPr>
      <p:sp>
        <p:nvSpPr>
          <p:cNvPr id="498" name="Google Shape;498;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9" name="Google Shape;499;p52"/>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0" name="Google Shape;500;p52"/>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52"/>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2"/>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52"/>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 name="Google Shape;504;p52"/>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52"/>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52"/>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52"/>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08" name="Google Shape;508;p52"/>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509" name="Shape 509"/>
        <p:cNvGrpSpPr/>
        <p:nvPr/>
      </p:nvGrpSpPr>
      <p:grpSpPr>
        <a:xfrm>
          <a:off x="0" y="0"/>
          <a:ext cx="0" cy="0"/>
          <a:chOff x="0" y="0"/>
          <a:chExt cx="0" cy="0"/>
        </a:xfrm>
      </p:grpSpPr>
      <p:sp>
        <p:nvSpPr>
          <p:cNvPr id="510" name="Google Shape;510;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11" name="Google Shape;511;p53"/>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2" name="Google Shape;512;p5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53"/>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5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53"/>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 name="Google Shape;516;p5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53"/>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53"/>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20" name="Shape 520"/>
        <p:cNvGrpSpPr/>
        <p:nvPr/>
      </p:nvGrpSpPr>
      <p:grpSpPr>
        <a:xfrm>
          <a:off x="0" y="0"/>
          <a:ext cx="0" cy="0"/>
          <a:chOff x="0" y="0"/>
          <a:chExt cx="0" cy="0"/>
        </a:xfrm>
      </p:grpSpPr>
      <p:sp>
        <p:nvSpPr>
          <p:cNvPr id="521" name="Google Shape;521;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2" name="Google Shape;522;p54"/>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3" name="Google Shape;523;p54"/>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54"/>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54"/>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4"/>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7" name="Google Shape;527;p54"/>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54"/>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54"/>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4"/>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54"/>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54"/>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54"/>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4"/>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54"/>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4"/>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54"/>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38" name="Google Shape;538;p54"/>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39" name="Shape 539"/>
        <p:cNvGrpSpPr/>
        <p:nvPr/>
      </p:nvGrpSpPr>
      <p:grpSpPr>
        <a:xfrm>
          <a:off x="0" y="0"/>
          <a:ext cx="0" cy="0"/>
          <a:chOff x="0" y="0"/>
          <a:chExt cx="0" cy="0"/>
        </a:xfrm>
      </p:grpSpPr>
      <p:sp>
        <p:nvSpPr>
          <p:cNvPr id="540" name="Google Shape;540;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41" name="Google Shape;541;p55"/>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2" name="Google Shape;542;p55"/>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55"/>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4" name="Google Shape;544;p55"/>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 name="Google Shape;545;p55"/>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5"/>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7" name="Google Shape;547;p55"/>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5"/>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55"/>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0" name="Google Shape;550;p55"/>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1" name="Google Shape;551;p55"/>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55"/>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55"/>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55"/>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55"/>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6" name="Google Shape;556;p55"/>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57" name="Shape 557"/>
        <p:cNvGrpSpPr/>
        <p:nvPr/>
      </p:nvGrpSpPr>
      <p:grpSpPr>
        <a:xfrm>
          <a:off x="0" y="0"/>
          <a:ext cx="0" cy="0"/>
          <a:chOff x="0" y="0"/>
          <a:chExt cx="0" cy="0"/>
        </a:xfrm>
      </p:grpSpPr>
      <p:sp>
        <p:nvSpPr>
          <p:cNvPr id="558" name="Google Shape;558;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9" name="Google Shape;559;p56"/>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0" name="Google Shape;560;p56"/>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1" name="Google Shape;561;p56"/>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2" name="Google Shape;562;p56"/>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63" name="Google Shape;563;p56"/>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64" name="Shape 564"/>
        <p:cNvGrpSpPr/>
        <p:nvPr/>
      </p:nvGrpSpPr>
      <p:grpSpPr>
        <a:xfrm>
          <a:off x="0" y="0"/>
          <a:ext cx="0" cy="0"/>
          <a:chOff x="0" y="0"/>
          <a:chExt cx="0" cy="0"/>
        </a:xfrm>
      </p:grpSpPr>
      <p:sp>
        <p:nvSpPr>
          <p:cNvPr id="565" name="Google Shape;565;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6" name="Google Shape;566;p57"/>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7" name="Google Shape;567;p57"/>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 name="Google Shape;568;p57"/>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9" name="Google Shape;569;p57"/>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70" name="Shape 570"/>
        <p:cNvGrpSpPr/>
        <p:nvPr/>
      </p:nvGrpSpPr>
      <p:grpSpPr>
        <a:xfrm>
          <a:off x="0" y="0"/>
          <a:ext cx="0" cy="0"/>
          <a:chOff x="0" y="0"/>
          <a:chExt cx="0" cy="0"/>
        </a:xfrm>
      </p:grpSpPr>
      <p:sp>
        <p:nvSpPr>
          <p:cNvPr id="571" name="Google Shape;571;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2" name="Google Shape;572;p5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3" name="Google Shape;573;p5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74" name="Google Shape;574;p58"/>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75" name="Shape 575"/>
        <p:cNvGrpSpPr/>
        <p:nvPr/>
      </p:nvGrpSpPr>
      <p:grpSpPr>
        <a:xfrm>
          <a:off x="0" y="0"/>
          <a:ext cx="0" cy="0"/>
          <a:chOff x="0" y="0"/>
          <a:chExt cx="0" cy="0"/>
        </a:xfrm>
      </p:grpSpPr>
      <p:sp>
        <p:nvSpPr>
          <p:cNvPr id="576" name="Google Shape;576;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7" name="Google Shape;577;p59"/>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8" name="Google Shape;578;p59"/>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579" name="Google Shape;579;p59"/>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580" name="Shape 580"/>
        <p:cNvGrpSpPr/>
        <p:nvPr/>
      </p:nvGrpSpPr>
      <p:grpSpPr>
        <a:xfrm>
          <a:off x="0" y="0"/>
          <a:ext cx="0" cy="0"/>
          <a:chOff x="0" y="0"/>
          <a:chExt cx="0" cy="0"/>
        </a:xfrm>
      </p:grpSpPr>
      <p:sp>
        <p:nvSpPr>
          <p:cNvPr id="581" name="Google Shape;581;p60"/>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1" name="Google Shape;41;p7"/>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42" name="Google Shape;42;p7"/>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582" name="Shape 582"/>
        <p:cNvGrpSpPr/>
        <p:nvPr/>
      </p:nvGrpSpPr>
      <p:grpSpPr>
        <a:xfrm>
          <a:off x="0" y="0"/>
          <a:ext cx="0" cy="0"/>
          <a:chOff x="0" y="0"/>
          <a:chExt cx="0" cy="0"/>
        </a:xfrm>
      </p:grpSpPr>
      <p:pic>
        <p:nvPicPr>
          <p:cNvPr id="583" name="Google Shape;583;p61"/>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584" name="Google Shape;584;p6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5" name="Google Shape;585;p6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6" name="Google Shape;586;p61"/>
          <p:cNvSpPr txBox="1"/>
          <p:nvPr>
            <p:ph idx="1" type="body"/>
          </p:nvPr>
        </p:nvSpPr>
        <p:spPr>
          <a:xfrm>
            <a:off x="365760" y="1053311"/>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 name="Google Shape;587;p61"/>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8" name="Google Shape;588;p61"/>
          <p:cNvSpPr txBox="1"/>
          <p:nvPr>
            <p:ph idx="3" type="body"/>
          </p:nvPr>
        </p:nvSpPr>
        <p:spPr>
          <a:xfrm>
            <a:off x="6163056" y="1053311"/>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1"/>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596" name="Shape 596"/>
        <p:cNvGrpSpPr/>
        <p:nvPr/>
      </p:nvGrpSpPr>
      <p:grpSpPr>
        <a:xfrm>
          <a:off x="0" y="0"/>
          <a:ext cx="0" cy="0"/>
          <a:chOff x="0" y="0"/>
          <a:chExt cx="0" cy="0"/>
        </a:xfrm>
      </p:grpSpPr>
      <p:sp>
        <p:nvSpPr>
          <p:cNvPr id="597" name="Google Shape;597;p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98" name="Google Shape;598;p63"/>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9" name="Google Shape;599;p63"/>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0" name="Google Shape;600;p63"/>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1" name="Google Shape;601;p63"/>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602" name="Shape 602"/>
        <p:cNvGrpSpPr/>
        <p:nvPr/>
      </p:nvGrpSpPr>
      <p:grpSpPr>
        <a:xfrm>
          <a:off x="0" y="0"/>
          <a:ext cx="0" cy="0"/>
          <a:chOff x="0" y="0"/>
          <a:chExt cx="0" cy="0"/>
        </a:xfrm>
      </p:grpSpPr>
      <p:sp>
        <p:nvSpPr>
          <p:cNvPr id="603" name="Google Shape;603;p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04" name="Google Shape;604;p6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5" name="Google Shape;605;p64"/>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 name="Google Shape;606;p64"/>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7" name="Google Shape;607;p64"/>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 name="Google Shape;608;p64"/>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609" name="Shape 609"/>
        <p:cNvGrpSpPr/>
        <p:nvPr/>
      </p:nvGrpSpPr>
      <p:grpSpPr>
        <a:xfrm>
          <a:off x="0" y="0"/>
          <a:ext cx="0" cy="0"/>
          <a:chOff x="0" y="0"/>
          <a:chExt cx="0" cy="0"/>
        </a:xfrm>
      </p:grpSpPr>
      <p:sp>
        <p:nvSpPr>
          <p:cNvPr id="610" name="Google Shape;610;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11" name="Google Shape;611;p6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12" name="Google Shape;612;p6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13" name="Google Shape;613;p6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4" name="Google Shape;614;p6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615" name="Shape 615"/>
        <p:cNvGrpSpPr/>
        <p:nvPr/>
      </p:nvGrpSpPr>
      <p:grpSpPr>
        <a:xfrm>
          <a:off x="0" y="0"/>
          <a:ext cx="0" cy="0"/>
          <a:chOff x="0" y="0"/>
          <a:chExt cx="0" cy="0"/>
        </a:xfrm>
      </p:grpSpPr>
      <p:sp>
        <p:nvSpPr>
          <p:cNvPr id="616" name="Google Shape;616;p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17" name="Google Shape;617;p6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8" name="Google Shape;618;p66"/>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9" name="Google Shape;619;p66"/>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0" name="Google Shape;620;p66"/>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621" name="Shape 621"/>
        <p:cNvGrpSpPr/>
        <p:nvPr/>
      </p:nvGrpSpPr>
      <p:grpSpPr>
        <a:xfrm>
          <a:off x="0" y="0"/>
          <a:ext cx="0" cy="0"/>
          <a:chOff x="0" y="0"/>
          <a:chExt cx="0" cy="0"/>
        </a:xfrm>
      </p:grpSpPr>
      <p:sp>
        <p:nvSpPr>
          <p:cNvPr id="622" name="Google Shape;622;p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23" name="Google Shape;623;p6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24" name="Google Shape;624;p6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25" name="Google Shape;625;p67"/>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626" name="Shape 626"/>
        <p:cNvGrpSpPr/>
        <p:nvPr/>
      </p:nvGrpSpPr>
      <p:grpSpPr>
        <a:xfrm>
          <a:off x="0" y="0"/>
          <a:ext cx="0" cy="0"/>
          <a:chOff x="0" y="0"/>
          <a:chExt cx="0" cy="0"/>
        </a:xfrm>
      </p:grpSpPr>
      <p:sp>
        <p:nvSpPr>
          <p:cNvPr id="627" name="Google Shape;627;p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28" name="Google Shape;628;p6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9" name="Google Shape;629;p68"/>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0" name="Google Shape;630;p68"/>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1" name="Google Shape;631;p68"/>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2" name="Google Shape;632;p68"/>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 name="Google Shape;633;p68"/>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4" name="Google Shape;634;p68"/>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5" name="Google Shape;635;p68"/>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6" name="Google Shape;636;p68"/>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637" name="Shape 637"/>
        <p:cNvGrpSpPr/>
        <p:nvPr/>
      </p:nvGrpSpPr>
      <p:grpSpPr>
        <a:xfrm>
          <a:off x="0" y="0"/>
          <a:ext cx="0" cy="0"/>
          <a:chOff x="0" y="0"/>
          <a:chExt cx="0" cy="0"/>
        </a:xfrm>
      </p:grpSpPr>
      <p:pic>
        <p:nvPicPr>
          <p:cNvPr id="638" name="Google Shape;638;p6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39" name="Google Shape;639;p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40" name="Google Shape;640;p69"/>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1" name="Google Shape;641;p69"/>
          <p:cNvSpPr/>
          <p:nvPr>
            <p:ph idx="2" type="pic"/>
          </p:nvPr>
        </p:nvSpPr>
        <p:spPr>
          <a:xfrm>
            <a:off x="1097280" y="1097280"/>
            <a:ext cx="2286000" cy="2286000"/>
          </a:xfrm>
          <a:prstGeom prst="rect">
            <a:avLst/>
          </a:prstGeom>
          <a:noFill/>
          <a:ln>
            <a:noFill/>
          </a:ln>
        </p:spPr>
      </p:sp>
      <p:sp>
        <p:nvSpPr>
          <p:cNvPr id="642" name="Google Shape;642;p69"/>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3" name="Google Shape;643;p69"/>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4" name="Google Shape;644;p69"/>
          <p:cNvSpPr/>
          <p:nvPr>
            <p:ph idx="4" type="pic"/>
          </p:nvPr>
        </p:nvSpPr>
        <p:spPr>
          <a:xfrm>
            <a:off x="4956048" y="1097280"/>
            <a:ext cx="2286000" cy="2286000"/>
          </a:xfrm>
          <a:prstGeom prst="rect">
            <a:avLst/>
          </a:prstGeom>
          <a:noFill/>
          <a:ln>
            <a:noFill/>
          </a:ln>
        </p:spPr>
      </p:sp>
      <p:sp>
        <p:nvSpPr>
          <p:cNvPr id="645" name="Google Shape;645;p69"/>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6" name="Google Shape;646;p69"/>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7" name="Google Shape;647;p69"/>
          <p:cNvSpPr/>
          <p:nvPr>
            <p:ph idx="7" type="pic"/>
          </p:nvPr>
        </p:nvSpPr>
        <p:spPr>
          <a:xfrm>
            <a:off x="8814816" y="1097280"/>
            <a:ext cx="2286000" cy="2286000"/>
          </a:xfrm>
          <a:prstGeom prst="rect">
            <a:avLst/>
          </a:prstGeom>
          <a:noFill/>
          <a:ln>
            <a:noFill/>
          </a:ln>
        </p:spPr>
      </p:sp>
      <p:sp>
        <p:nvSpPr>
          <p:cNvPr id="648" name="Google Shape;648;p69"/>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9" name="Google Shape;649;p69"/>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650" name="Shape 650"/>
        <p:cNvGrpSpPr/>
        <p:nvPr/>
      </p:nvGrpSpPr>
      <p:grpSpPr>
        <a:xfrm>
          <a:off x="0" y="0"/>
          <a:ext cx="0" cy="0"/>
          <a:chOff x="0" y="0"/>
          <a:chExt cx="0" cy="0"/>
        </a:xfrm>
      </p:grpSpPr>
      <p:sp>
        <p:nvSpPr>
          <p:cNvPr id="651" name="Google Shape;651;p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52" name="Google Shape;652;p7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3" name="Google Shape;653;p70"/>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4" name="Google Shape;654;p70"/>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5" name="Google Shape;655;p70"/>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70"/>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7" name="Google Shape;657;p70"/>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 name="Google Shape;658;p70"/>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659" name="Shape 659"/>
        <p:cNvGrpSpPr/>
        <p:nvPr/>
      </p:nvGrpSpPr>
      <p:grpSpPr>
        <a:xfrm>
          <a:off x="0" y="0"/>
          <a:ext cx="0" cy="0"/>
          <a:chOff x="0" y="0"/>
          <a:chExt cx="0" cy="0"/>
        </a:xfrm>
      </p:grpSpPr>
      <p:sp>
        <p:nvSpPr>
          <p:cNvPr id="660" name="Google Shape;660;p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61" name="Google Shape;661;p71"/>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2" name="Google Shape;662;p71"/>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663" name="Google Shape;663;p7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45" name="Shape 45"/>
        <p:cNvGrpSpPr/>
        <p:nvPr/>
      </p:nvGrpSpPr>
      <p:grpSpPr>
        <a:xfrm>
          <a:off x="0" y="0"/>
          <a:ext cx="0" cy="0"/>
          <a:chOff x="0" y="0"/>
          <a:chExt cx="0" cy="0"/>
        </a:xfrm>
      </p:grpSpPr>
      <p:sp>
        <p:nvSpPr>
          <p:cNvPr id="46" name="Google Shape;46;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8" name="Google Shape;48;p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9" name="Google Shape;49;p8"/>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664" name="Shape 664"/>
        <p:cNvGrpSpPr/>
        <p:nvPr/>
      </p:nvGrpSpPr>
      <p:grpSpPr>
        <a:xfrm>
          <a:off x="0" y="0"/>
          <a:ext cx="0" cy="0"/>
          <a:chOff x="0" y="0"/>
          <a:chExt cx="0" cy="0"/>
        </a:xfrm>
      </p:grpSpPr>
      <p:sp>
        <p:nvSpPr>
          <p:cNvPr id="665" name="Google Shape;665;p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66" name="Google Shape;666;p72"/>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7" name="Google Shape;667;p72"/>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668" name="Google Shape;668;p72"/>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669" name="Shape 669"/>
        <p:cNvGrpSpPr/>
        <p:nvPr/>
      </p:nvGrpSpPr>
      <p:grpSpPr>
        <a:xfrm>
          <a:off x="0" y="0"/>
          <a:ext cx="0" cy="0"/>
          <a:chOff x="0" y="0"/>
          <a:chExt cx="0" cy="0"/>
        </a:xfrm>
      </p:grpSpPr>
      <p:sp>
        <p:nvSpPr>
          <p:cNvPr id="670" name="Google Shape;670;p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71" name="Google Shape;671;p73"/>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2" name="Google Shape;672;p73"/>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673" name="Google Shape;673;p73"/>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674" name="Shape 674"/>
        <p:cNvGrpSpPr/>
        <p:nvPr/>
      </p:nvGrpSpPr>
      <p:grpSpPr>
        <a:xfrm>
          <a:off x="0" y="0"/>
          <a:ext cx="0" cy="0"/>
          <a:chOff x="0" y="0"/>
          <a:chExt cx="0" cy="0"/>
        </a:xfrm>
      </p:grpSpPr>
      <p:sp>
        <p:nvSpPr>
          <p:cNvPr id="675" name="Google Shape;675;p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76" name="Google Shape;676;p74"/>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7" name="Google Shape;677;p74"/>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678" name="Google Shape;678;p74"/>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679" name="Shape 679"/>
        <p:cNvGrpSpPr/>
        <p:nvPr/>
      </p:nvGrpSpPr>
      <p:grpSpPr>
        <a:xfrm>
          <a:off x="0" y="0"/>
          <a:ext cx="0" cy="0"/>
          <a:chOff x="0" y="0"/>
          <a:chExt cx="0" cy="0"/>
        </a:xfrm>
      </p:grpSpPr>
      <p:sp>
        <p:nvSpPr>
          <p:cNvPr id="680" name="Google Shape;680;p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81" name="Google Shape;681;p75"/>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2" name="Google Shape;682;p75"/>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3" name="Google Shape;683;p75"/>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84" name="Google Shape;684;p75"/>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685" name="Shape 685"/>
        <p:cNvGrpSpPr/>
        <p:nvPr/>
      </p:nvGrpSpPr>
      <p:grpSpPr>
        <a:xfrm>
          <a:off x="0" y="0"/>
          <a:ext cx="0" cy="0"/>
          <a:chOff x="0" y="0"/>
          <a:chExt cx="0" cy="0"/>
        </a:xfrm>
      </p:grpSpPr>
      <p:sp>
        <p:nvSpPr>
          <p:cNvPr id="686" name="Google Shape;686;p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87" name="Google Shape;687;p76"/>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8" name="Google Shape;688;p76"/>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89" name="Google Shape;689;p76"/>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92" name="Google Shape;692;p7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3" name="Google Shape;693;p77"/>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 name="Google Shape;694;p77"/>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95" name="Google Shape;695;p77"/>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696" name="Shape 696"/>
        <p:cNvGrpSpPr/>
        <p:nvPr/>
      </p:nvGrpSpPr>
      <p:grpSpPr>
        <a:xfrm>
          <a:off x="0" y="0"/>
          <a:ext cx="0" cy="0"/>
          <a:chOff x="0" y="0"/>
          <a:chExt cx="0" cy="0"/>
        </a:xfrm>
      </p:grpSpPr>
      <p:sp>
        <p:nvSpPr>
          <p:cNvPr id="697" name="Google Shape;697;p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98" name="Google Shape;698;p78"/>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9" name="Google Shape;699;p78"/>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00" name="Google Shape;700;p7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701" name="Shape 701"/>
        <p:cNvGrpSpPr/>
        <p:nvPr/>
      </p:nvGrpSpPr>
      <p:grpSpPr>
        <a:xfrm>
          <a:off x="0" y="0"/>
          <a:ext cx="0" cy="0"/>
          <a:chOff x="0" y="0"/>
          <a:chExt cx="0" cy="0"/>
        </a:xfrm>
      </p:grpSpPr>
      <p:sp>
        <p:nvSpPr>
          <p:cNvPr id="702" name="Google Shape;702;p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03" name="Google Shape;703;p7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4" name="Google Shape;704;p7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05" name="Google Shape;705;p79"/>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706" name="Shape 706"/>
        <p:cNvGrpSpPr/>
        <p:nvPr/>
      </p:nvGrpSpPr>
      <p:grpSpPr>
        <a:xfrm>
          <a:off x="0" y="0"/>
          <a:ext cx="0" cy="0"/>
          <a:chOff x="0" y="0"/>
          <a:chExt cx="0" cy="0"/>
        </a:xfrm>
      </p:grpSpPr>
      <p:sp>
        <p:nvSpPr>
          <p:cNvPr id="707" name="Google Shape;707;p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8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9" name="Google Shape;709;p8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10" name="Google Shape;710;p80"/>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1" name="Google Shape;711;p80"/>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712" name="Shape 712"/>
        <p:cNvGrpSpPr/>
        <p:nvPr/>
      </p:nvGrpSpPr>
      <p:grpSpPr>
        <a:xfrm>
          <a:off x="0" y="0"/>
          <a:ext cx="0" cy="0"/>
          <a:chOff x="0" y="0"/>
          <a:chExt cx="0" cy="0"/>
        </a:xfrm>
      </p:grpSpPr>
      <p:grpSp>
        <p:nvGrpSpPr>
          <p:cNvPr id="713" name="Google Shape;713;p81"/>
          <p:cNvGrpSpPr/>
          <p:nvPr/>
        </p:nvGrpSpPr>
        <p:grpSpPr>
          <a:xfrm>
            <a:off x="365759" y="1028377"/>
            <a:ext cx="11484864" cy="5509260"/>
            <a:chOff x="365759" y="1028377"/>
            <a:chExt cx="11484864" cy="5509260"/>
          </a:xfrm>
        </p:grpSpPr>
        <p:pic>
          <p:nvPicPr>
            <p:cNvPr id="714" name="Google Shape;714;p8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715" name="Google Shape;715;p81"/>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716" name="Google Shape;716;p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17" name="Google Shape;717;p8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8" name="Google Shape;718;p81"/>
          <p:cNvSpPr/>
          <p:nvPr>
            <p:ph idx="2" type="pic"/>
          </p:nvPr>
        </p:nvSpPr>
        <p:spPr>
          <a:xfrm>
            <a:off x="531884" y="2182807"/>
            <a:ext cx="2286000" cy="2286000"/>
          </a:xfrm>
          <a:prstGeom prst="rect">
            <a:avLst/>
          </a:prstGeom>
          <a:noFill/>
          <a:ln>
            <a:noFill/>
          </a:ln>
        </p:spPr>
      </p:sp>
      <p:sp>
        <p:nvSpPr>
          <p:cNvPr id="719" name="Google Shape;719;p81"/>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0" name="Google Shape;720;p81"/>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50" name="Shape 50"/>
        <p:cNvGrpSpPr/>
        <p:nvPr/>
      </p:nvGrpSpPr>
      <p:grpSpPr>
        <a:xfrm>
          <a:off x="0" y="0"/>
          <a:ext cx="0" cy="0"/>
          <a:chOff x="0" y="0"/>
          <a:chExt cx="0" cy="0"/>
        </a:xfrm>
      </p:grpSpPr>
      <p:sp>
        <p:nvSpPr>
          <p:cNvPr id="51" name="Google Shape;51;p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3" name="Google Shape;53;p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4" name="Google Shape;54;p9"/>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9"/>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721" name="Shape 721"/>
        <p:cNvGrpSpPr/>
        <p:nvPr/>
      </p:nvGrpSpPr>
      <p:grpSpPr>
        <a:xfrm>
          <a:off x="0" y="0"/>
          <a:ext cx="0" cy="0"/>
          <a:chOff x="0" y="0"/>
          <a:chExt cx="0" cy="0"/>
        </a:xfrm>
      </p:grpSpPr>
      <p:grpSp>
        <p:nvGrpSpPr>
          <p:cNvPr id="722" name="Google Shape;722;p82"/>
          <p:cNvGrpSpPr/>
          <p:nvPr/>
        </p:nvGrpSpPr>
        <p:grpSpPr>
          <a:xfrm>
            <a:off x="365759" y="1028377"/>
            <a:ext cx="11484864" cy="5509260"/>
            <a:chOff x="365759" y="1028377"/>
            <a:chExt cx="11484864" cy="5509260"/>
          </a:xfrm>
        </p:grpSpPr>
        <p:pic>
          <p:nvPicPr>
            <p:cNvPr id="723" name="Google Shape;723;p8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724" name="Google Shape;724;p82"/>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725" name="Google Shape;725;p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26" name="Google Shape;726;p8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7" name="Google Shape;727;p82"/>
          <p:cNvSpPr/>
          <p:nvPr>
            <p:ph idx="2" type="pic"/>
          </p:nvPr>
        </p:nvSpPr>
        <p:spPr>
          <a:xfrm>
            <a:off x="531884" y="2182807"/>
            <a:ext cx="2286000" cy="2286000"/>
          </a:xfrm>
          <a:prstGeom prst="rect">
            <a:avLst/>
          </a:prstGeom>
          <a:noFill/>
          <a:ln>
            <a:noFill/>
          </a:ln>
        </p:spPr>
      </p:sp>
      <p:sp>
        <p:nvSpPr>
          <p:cNvPr id="728" name="Google Shape;728;p82"/>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9" name="Google Shape;729;p82"/>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 name="Google Shape;730;p82"/>
          <p:cNvSpPr/>
          <p:nvPr>
            <p:ph idx="4" type="pic"/>
          </p:nvPr>
        </p:nvSpPr>
        <p:spPr>
          <a:xfrm>
            <a:off x="3483864" y="2798064"/>
            <a:ext cx="2011680" cy="2011680"/>
          </a:xfrm>
          <a:prstGeom prst="rect">
            <a:avLst/>
          </a:prstGeom>
          <a:noFill/>
          <a:ln>
            <a:noFill/>
          </a:ln>
        </p:spPr>
      </p:sp>
      <p:sp>
        <p:nvSpPr>
          <p:cNvPr id="731" name="Google Shape;731;p82"/>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 name="Google Shape;732;p82"/>
          <p:cNvSpPr/>
          <p:nvPr>
            <p:ph idx="6" type="pic"/>
          </p:nvPr>
        </p:nvSpPr>
        <p:spPr>
          <a:xfrm>
            <a:off x="6473952" y="2798064"/>
            <a:ext cx="2011680" cy="2011680"/>
          </a:xfrm>
          <a:prstGeom prst="rect">
            <a:avLst/>
          </a:prstGeom>
          <a:noFill/>
          <a:ln>
            <a:noFill/>
          </a:ln>
        </p:spPr>
      </p:sp>
      <p:sp>
        <p:nvSpPr>
          <p:cNvPr id="733" name="Google Shape;733;p82"/>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4" name="Google Shape;734;p82"/>
          <p:cNvSpPr/>
          <p:nvPr>
            <p:ph idx="8" type="pic"/>
          </p:nvPr>
        </p:nvSpPr>
        <p:spPr>
          <a:xfrm>
            <a:off x="9454896" y="2798064"/>
            <a:ext cx="2011680" cy="2011680"/>
          </a:xfrm>
          <a:prstGeom prst="rect">
            <a:avLst/>
          </a:prstGeom>
          <a:noFill/>
          <a:ln>
            <a:noFill/>
          </a:ln>
        </p:spPr>
      </p:sp>
      <p:sp>
        <p:nvSpPr>
          <p:cNvPr id="735" name="Google Shape;735;p82"/>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736" name="Shape 736"/>
        <p:cNvGrpSpPr/>
        <p:nvPr/>
      </p:nvGrpSpPr>
      <p:grpSpPr>
        <a:xfrm>
          <a:off x="0" y="0"/>
          <a:ext cx="0" cy="0"/>
          <a:chOff x="0" y="0"/>
          <a:chExt cx="0" cy="0"/>
        </a:xfrm>
      </p:grpSpPr>
      <p:sp>
        <p:nvSpPr>
          <p:cNvPr id="737" name="Google Shape;737;p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38" name="Google Shape;738;p8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39" name="Google Shape;739;p8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40" name="Google Shape;740;p83"/>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 name="Google Shape;741;p83"/>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742" name="Shape 742"/>
        <p:cNvGrpSpPr/>
        <p:nvPr/>
      </p:nvGrpSpPr>
      <p:grpSpPr>
        <a:xfrm>
          <a:off x="0" y="0"/>
          <a:ext cx="0" cy="0"/>
          <a:chOff x="0" y="0"/>
          <a:chExt cx="0" cy="0"/>
        </a:xfrm>
      </p:grpSpPr>
      <p:sp>
        <p:nvSpPr>
          <p:cNvPr id="743" name="Google Shape;743;p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44" name="Google Shape;744;p8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45" name="Google Shape;745;p8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46" name="Google Shape;746;p84"/>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7" name="Google Shape;747;p84"/>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748" name="Shape 748"/>
        <p:cNvGrpSpPr/>
        <p:nvPr/>
      </p:nvGrpSpPr>
      <p:grpSpPr>
        <a:xfrm>
          <a:off x="0" y="0"/>
          <a:ext cx="0" cy="0"/>
          <a:chOff x="0" y="0"/>
          <a:chExt cx="0" cy="0"/>
        </a:xfrm>
      </p:grpSpPr>
      <p:sp>
        <p:nvSpPr>
          <p:cNvPr id="749" name="Google Shape;749;p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50" name="Google Shape;750;p8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1" name="Google Shape;751;p85"/>
          <p:cNvSpPr txBox="1"/>
          <p:nvPr>
            <p:ph idx="1" type="body"/>
          </p:nvPr>
        </p:nvSpPr>
        <p:spPr>
          <a:xfrm>
            <a:off x="365761" y="1051560"/>
            <a:ext cx="5669279"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2" name="Google Shape;752;p85"/>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3" name="Google Shape;753;p85"/>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754" name="Shape 754"/>
        <p:cNvGrpSpPr/>
        <p:nvPr/>
      </p:nvGrpSpPr>
      <p:grpSpPr>
        <a:xfrm>
          <a:off x="0" y="0"/>
          <a:ext cx="0" cy="0"/>
          <a:chOff x="0" y="0"/>
          <a:chExt cx="0" cy="0"/>
        </a:xfrm>
      </p:grpSpPr>
      <p:pic>
        <p:nvPicPr>
          <p:cNvPr id="755" name="Google Shape;755;p8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56" name="Google Shape;756;p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57" name="Google Shape;757;p8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8" name="Google Shape;758;p86"/>
          <p:cNvSpPr/>
          <p:nvPr>
            <p:ph idx="2" type="pic"/>
          </p:nvPr>
        </p:nvSpPr>
        <p:spPr>
          <a:xfrm>
            <a:off x="2057400" y="1097280"/>
            <a:ext cx="2286000" cy="2286000"/>
          </a:xfrm>
          <a:prstGeom prst="rect">
            <a:avLst/>
          </a:prstGeom>
          <a:noFill/>
          <a:ln>
            <a:noFill/>
          </a:ln>
        </p:spPr>
      </p:sp>
      <p:sp>
        <p:nvSpPr>
          <p:cNvPr id="759" name="Google Shape;759;p86"/>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0" name="Google Shape;760;p86"/>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 name="Google Shape;761;p86"/>
          <p:cNvSpPr/>
          <p:nvPr>
            <p:ph idx="4" type="pic"/>
          </p:nvPr>
        </p:nvSpPr>
        <p:spPr>
          <a:xfrm>
            <a:off x="7891272" y="1097280"/>
            <a:ext cx="2286000" cy="2286000"/>
          </a:xfrm>
          <a:prstGeom prst="rect">
            <a:avLst/>
          </a:prstGeom>
          <a:noFill/>
          <a:ln>
            <a:noFill/>
          </a:ln>
        </p:spPr>
      </p:sp>
      <p:sp>
        <p:nvSpPr>
          <p:cNvPr id="762" name="Google Shape;762;p86"/>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3" name="Google Shape;763;p86"/>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764" name="Shape 764"/>
        <p:cNvGrpSpPr/>
        <p:nvPr/>
      </p:nvGrpSpPr>
      <p:grpSpPr>
        <a:xfrm>
          <a:off x="0" y="0"/>
          <a:ext cx="0" cy="0"/>
          <a:chOff x="0" y="0"/>
          <a:chExt cx="0" cy="0"/>
        </a:xfrm>
      </p:grpSpPr>
      <p:sp>
        <p:nvSpPr>
          <p:cNvPr id="765" name="Google Shape;765;p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66" name="Google Shape;766;p8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67" name="Google Shape;767;p8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68" name="Google Shape;768;p87"/>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9" name="Google Shape;769;p87"/>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0" name="Google Shape;770;p87"/>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771" name="Shape 771"/>
        <p:cNvGrpSpPr/>
        <p:nvPr/>
      </p:nvGrpSpPr>
      <p:grpSpPr>
        <a:xfrm>
          <a:off x="0" y="0"/>
          <a:ext cx="0" cy="0"/>
          <a:chOff x="0" y="0"/>
          <a:chExt cx="0" cy="0"/>
        </a:xfrm>
      </p:grpSpPr>
      <p:pic>
        <p:nvPicPr>
          <p:cNvPr id="772" name="Google Shape;772;p8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73" name="Google Shape;773;p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74" name="Google Shape;774;p8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5" name="Google Shape;775;p88"/>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6" name="Google Shape;776;p88"/>
          <p:cNvSpPr txBox="1"/>
          <p:nvPr>
            <p:ph idx="2" type="body"/>
          </p:nvPr>
        </p:nvSpPr>
        <p:spPr>
          <a:xfrm>
            <a:off x="365760"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7" name="Google Shape;777;p88"/>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8" name="Google Shape;778;p88"/>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9" name="Google Shape;779;p88"/>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0" name="Google Shape;780;p88"/>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781" name="Shape 781"/>
        <p:cNvGrpSpPr/>
        <p:nvPr/>
      </p:nvGrpSpPr>
      <p:grpSpPr>
        <a:xfrm>
          <a:off x="0" y="0"/>
          <a:ext cx="0" cy="0"/>
          <a:chOff x="0" y="0"/>
          <a:chExt cx="0" cy="0"/>
        </a:xfrm>
      </p:grpSpPr>
      <p:sp>
        <p:nvSpPr>
          <p:cNvPr id="782" name="Google Shape;782;p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83" name="Google Shape;783;p8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84" name="Google Shape;784;p8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85" name="Google Shape;785;p89"/>
          <p:cNvSpPr/>
          <p:nvPr>
            <p:ph idx="2" type="pic"/>
          </p:nvPr>
        </p:nvSpPr>
        <p:spPr>
          <a:xfrm>
            <a:off x="1097280" y="2286000"/>
            <a:ext cx="2286000" cy="2286000"/>
          </a:xfrm>
          <a:prstGeom prst="rect">
            <a:avLst/>
          </a:prstGeom>
          <a:noFill/>
          <a:ln>
            <a:noFill/>
          </a:ln>
        </p:spPr>
      </p:sp>
      <p:sp>
        <p:nvSpPr>
          <p:cNvPr id="786" name="Google Shape;786;p89"/>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7" name="Google Shape;787;p89"/>
          <p:cNvSpPr/>
          <p:nvPr>
            <p:ph idx="3" type="pic"/>
          </p:nvPr>
        </p:nvSpPr>
        <p:spPr>
          <a:xfrm>
            <a:off x="4956048" y="2286000"/>
            <a:ext cx="2286000" cy="2286000"/>
          </a:xfrm>
          <a:prstGeom prst="rect">
            <a:avLst/>
          </a:prstGeom>
          <a:noFill/>
          <a:ln>
            <a:noFill/>
          </a:ln>
        </p:spPr>
      </p:sp>
      <p:sp>
        <p:nvSpPr>
          <p:cNvPr id="788" name="Google Shape;788;p89"/>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9" name="Google Shape;789;p89"/>
          <p:cNvSpPr/>
          <p:nvPr>
            <p:ph idx="5" type="pic"/>
          </p:nvPr>
        </p:nvSpPr>
        <p:spPr>
          <a:xfrm>
            <a:off x="8814816" y="2286000"/>
            <a:ext cx="2286000" cy="2286000"/>
          </a:xfrm>
          <a:prstGeom prst="rect">
            <a:avLst/>
          </a:prstGeom>
          <a:noFill/>
          <a:ln>
            <a:noFill/>
          </a:ln>
        </p:spPr>
      </p:sp>
      <p:sp>
        <p:nvSpPr>
          <p:cNvPr id="790" name="Google Shape;790;p89"/>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791" name="Shape 791"/>
        <p:cNvGrpSpPr/>
        <p:nvPr/>
      </p:nvGrpSpPr>
      <p:grpSpPr>
        <a:xfrm>
          <a:off x="0" y="0"/>
          <a:ext cx="0" cy="0"/>
          <a:chOff x="0" y="0"/>
          <a:chExt cx="0" cy="0"/>
        </a:xfrm>
      </p:grpSpPr>
      <p:sp>
        <p:nvSpPr>
          <p:cNvPr id="792" name="Google Shape;792;p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93" name="Google Shape;793;p9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94" name="Google Shape;794;p9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95" name="Google Shape;795;p90"/>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6" name="Google Shape;796;p90"/>
          <p:cNvSpPr/>
          <p:nvPr>
            <p:ph idx="2" type="pic"/>
          </p:nvPr>
        </p:nvSpPr>
        <p:spPr>
          <a:xfrm>
            <a:off x="1097280" y="2286000"/>
            <a:ext cx="2286000" cy="2286000"/>
          </a:xfrm>
          <a:prstGeom prst="rect">
            <a:avLst/>
          </a:prstGeom>
          <a:noFill/>
          <a:ln>
            <a:noFill/>
          </a:ln>
        </p:spPr>
      </p:sp>
      <p:sp>
        <p:nvSpPr>
          <p:cNvPr id="797" name="Google Shape;797;p90"/>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8" name="Google Shape;798;p90"/>
          <p:cNvSpPr/>
          <p:nvPr>
            <p:ph idx="4" type="pic"/>
          </p:nvPr>
        </p:nvSpPr>
        <p:spPr>
          <a:xfrm>
            <a:off x="4956048" y="2286000"/>
            <a:ext cx="2286000" cy="2286000"/>
          </a:xfrm>
          <a:prstGeom prst="rect">
            <a:avLst/>
          </a:prstGeom>
          <a:noFill/>
          <a:ln>
            <a:noFill/>
          </a:ln>
        </p:spPr>
      </p:sp>
      <p:sp>
        <p:nvSpPr>
          <p:cNvPr id="799" name="Google Shape;799;p90"/>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0" name="Google Shape;800;p90"/>
          <p:cNvSpPr/>
          <p:nvPr>
            <p:ph idx="6" type="pic"/>
          </p:nvPr>
        </p:nvSpPr>
        <p:spPr>
          <a:xfrm>
            <a:off x="8814816" y="2286000"/>
            <a:ext cx="2286000" cy="2286000"/>
          </a:xfrm>
          <a:prstGeom prst="rect">
            <a:avLst/>
          </a:prstGeom>
          <a:noFill/>
          <a:ln>
            <a:noFill/>
          </a:ln>
        </p:spPr>
      </p:sp>
      <p:sp>
        <p:nvSpPr>
          <p:cNvPr id="801" name="Google Shape;801;p90"/>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802" name="Shape 802"/>
        <p:cNvGrpSpPr/>
        <p:nvPr/>
      </p:nvGrpSpPr>
      <p:grpSpPr>
        <a:xfrm>
          <a:off x="0" y="0"/>
          <a:ext cx="0" cy="0"/>
          <a:chOff x="0" y="0"/>
          <a:chExt cx="0" cy="0"/>
        </a:xfrm>
      </p:grpSpPr>
      <p:sp>
        <p:nvSpPr>
          <p:cNvPr id="803" name="Google Shape;803;p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04" name="Google Shape;804;p9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05" name="Google Shape;805;p9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06" name="Google Shape;806;p91"/>
          <p:cNvSpPr/>
          <p:nvPr>
            <p:ph idx="2" type="pic"/>
          </p:nvPr>
        </p:nvSpPr>
        <p:spPr>
          <a:xfrm>
            <a:off x="1097280" y="1097280"/>
            <a:ext cx="2286000" cy="2286000"/>
          </a:xfrm>
          <a:prstGeom prst="rect">
            <a:avLst/>
          </a:prstGeom>
          <a:noFill/>
          <a:ln>
            <a:noFill/>
          </a:ln>
        </p:spPr>
      </p:sp>
      <p:sp>
        <p:nvSpPr>
          <p:cNvPr id="807" name="Google Shape;807;p91"/>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 name="Google Shape;808;p91"/>
          <p:cNvSpPr/>
          <p:nvPr>
            <p:ph idx="3" type="pic"/>
          </p:nvPr>
        </p:nvSpPr>
        <p:spPr>
          <a:xfrm>
            <a:off x="4956048" y="1097280"/>
            <a:ext cx="2286000" cy="2286000"/>
          </a:xfrm>
          <a:prstGeom prst="rect">
            <a:avLst/>
          </a:prstGeom>
          <a:noFill/>
          <a:ln>
            <a:noFill/>
          </a:ln>
        </p:spPr>
      </p:sp>
      <p:sp>
        <p:nvSpPr>
          <p:cNvPr id="809" name="Google Shape;809;p91"/>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0" name="Google Shape;810;p91"/>
          <p:cNvSpPr/>
          <p:nvPr>
            <p:ph idx="5" type="pic"/>
          </p:nvPr>
        </p:nvSpPr>
        <p:spPr>
          <a:xfrm>
            <a:off x="8814816" y="1097280"/>
            <a:ext cx="2286000" cy="2286000"/>
          </a:xfrm>
          <a:prstGeom prst="rect">
            <a:avLst/>
          </a:prstGeom>
          <a:noFill/>
          <a:ln>
            <a:noFill/>
          </a:ln>
        </p:spPr>
      </p:sp>
      <p:sp>
        <p:nvSpPr>
          <p:cNvPr id="811" name="Google Shape;811;p91"/>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56" name="Shape 56"/>
        <p:cNvGrpSpPr/>
        <p:nvPr/>
      </p:nvGrpSpPr>
      <p:grpSpPr>
        <a:xfrm>
          <a:off x="0" y="0"/>
          <a:ext cx="0" cy="0"/>
          <a:chOff x="0" y="0"/>
          <a:chExt cx="0" cy="0"/>
        </a:xfrm>
      </p:grpSpPr>
      <p:sp>
        <p:nvSpPr>
          <p:cNvPr id="57" name="Google Shape;57;p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58" name="Google Shape;58;p1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9" name="Google Shape;59;p1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812" name="Shape 812"/>
        <p:cNvGrpSpPr/>
        <p:nvPr/>
      </p:nvGrpSpPr>
      <p:grpSpPr>
        <a:xfrm>
          <a:off x="0" y="0"/>
          <a:ext cx="0" cy="0"/>
          <a:chOff x="0" y="0"/>
          <a:chExt cx="0" cy="0"/>
        </a:xfrm>
      </p:grpSpPr>
      <p:sp>
        <p:nvSpPr>
          <p:cNvPr id="813" name="Google Shape;813;p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14" name="Google Shape;814;p9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15" name="Google Shape;815;p9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16" name="Google Shape;816;p92"/>
          <p:cNvSpPr/>
          <p:nvPr>
            <p:ph idx="2" type="pic"/>
          </p:nvPr>
        </p:nvSpPr>
        <p:spPr>
          <a:xfrm>
            <a:off x="365760" y="1238846"/>
            <a:ext cx="1554480" cy="1554480"/>
          </a:xfrm>
          <a:prstGeom prst="rect">
            <a:avLst/>
          </a:prstGeom>
          <a:noFill/>
          <a:ln>
            <a:noFill/>
          </a:ln>
        </p:spPr>
      </p:sp>
      <p:sp>
        <p:nvSpPr>
          <p:cNvPr id="817" name="Google Shape;817;p92"/>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 name="Google Shape;818;p92"/>
          <p:cNvSpPr/>
          <p:nvPr>
            <p:ph idx="3" type="pic"/>
          </p:nvPr>
        </p:nvSpPr>
        <p:spPr>
          <a:xfrm>
            <a:off x="365760" y="3008944"/>
            <a:ext cx="1554480" cy="1554480"/>
          </a:xfrm>
          <a:prstGeom prst="rect">
            <a:avLst/>
          </a:prstGeom>
          <a:noFill/>
          <a:ln>
            <a:noFill/>
          </a:ln>
        </p:spPr>
      </p:sp>
      <p:sp>
        <p:nvSpPr>
          <p:cNvPr id="819" name="Google Shape;819;p92"/>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 name="Google Shape;820;p92"/>
          <p:cNvSpPr/>
          <p:nvPr>
            <p:ph idx="5" type="pic"/>
          </p:nvPr>
        </p:nvSpPr>
        <p:spPr>
          <a:xfrm>
            <a:off x="365760" y="4776114"/>
            <a:ext cx="1554480" cy="1554480"/>
          </a:xfrm>
          <a:prstGeom prst="rect">
            <a:avLst/>
          </a:prstGeom>
          <a:noFill/>
          <a:ln>
            <a:noFill/>
          </a:ln>
        </p:spPr>
      </p:sp>
      <p:sp>
        <p:nvSpPr>
          <p:cNvPr id="821" name="Google Shape;821;p92"/>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822" name="Shape 822"/>
        <p:cNvGrpSpPr/>
        <p:nvPr/>
      </p:nvGrpSpPr>
      <p:grpSpPr>
        <a:xfrm>
          <a:off x="0" y="0"/>
          <a:ext cx="0" cy="0"/>
          <a:chOff x="0" y="0"/>
          <a:chExt cx="0" cy="0"/>
        </a:xfrm>
      </p:grpSpPr>
      <p:sp>
        <p:nvSpPr>
          <p:cNvPr id="823" name="Google Shape;823;p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24" name="Google Shape;824;p9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5" name="Google Shape;825;p9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26" name="Google Shape;826;p93"/>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7" name="Google Shape;827;p93"/>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8" name="Google Shape;828;p93"/>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9" name="Google Shape;829;p93"/>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0" name="Google Shape;830;p93"/>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1" name="Google Shape;831;p93"/>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2" name="Google Shape;832;p93"/>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3" name="Google Shape;833;p93"/>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4" name="Google Shape;834;p93"/>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 name="Google Shape;835;p93"/>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 name="Google Shape;836;p93"/>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7" name="Google Shape;837;p93"/>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838" name="Shape 838"/>
        <p:cNvGrpSpPr/>
        <p:nvPr/>
      </p:nvGrpSpPr>
      <p:grpSpPr>
        <a:xfrm>
          <a:off x="0" y="0"/>
          <a:ext cx="0" cy="0"/>
          <a:chOff x="0" y="0"/>
          <a:chExt cx="0" cy="0"/>
        </a:xfrm>
      </p:grpSpPr>
      <p:sp>
        <p:nvSpPr>
          <p:cNvPr id="839" name="Google Shape;839;p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40" name="Google Shape;840;p9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41" name="Google Shape;841;p9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42" name="Google Shape;842;p94"/>
          <p:cNvSpPr/>
          <p:nvPr>
            <p:ph idx="2" type="pic"/>
          </p:nvPr>
        </p:nvSpPr>
        <p:spPr>
          <a:xfrm>
            <a:off x="365760" y="1238846"/>
            <a:ext cx="1554480" cy="1554480"/>
          </a:xfrm>
          <a:prstGeom prst="rect">
            <a:avLst/>
          </a:prstGeom>
          <a:noFill/>
          <a:ln>
            <a:noFill/>
          </a:ln>
        </p:spPr>
      </p:sp>
      <p:sp>
        <p:nvSpPr>
          <p:cNvPr id="843" name="Google Shape;843;p94"/>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4" name="Google Shape;844;p94"/>
          <p:cNvSpPr/>
          <p:nvPr>
            <p:ph idx="3" type="pic"/>
          </p:nvPr>
        </p:nvSpPr>
        <p:spPr>
          <a:xfrm>
            <a:off x="365760" y="3008944"/>
            <a:ext cx="1554480" cy="1554480"/>
          </a:xfrm>
          <a:prstGeom prst="rect">
            <a:avLst/>
          </a:prstGeom>
          <a:noFill/>
          <a:ln>
            <a:noFill/>
          </a:ln>
        </p:spPr>
      </p:sp>
      <p:sp>
        <p:nvSpPr>
          <p:cNvPr id="845" name="Google Shape;845;p94"/>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 name="Google Shape;846;p94"/>
          <p:cNvSpPr/>
          <p:nvPr>
            <p:ph idx="5" type="pic"/>
          </p:nvPr>
        </p:nvSpPr>
        <p:spPr>
          <a:xfrm>
            <a:off x="365760" y="4776114"/>
            <a:ext cx="1554480" cy="1554480"/>
          </a:xfrm>
          <a:prstGeom prst="rect">
            <a:avLst/>
          </a:prstGeom>
          <a:noFill/>
          <a:ln>
            <a:noFill/>
          </a:ln>
        </p:spPr>
      </p:sp>
      <p:sp>
        <p:nvSpPr>
          <p:cNvPr id="847" name="Google Shape;847;p94"/>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 name="Google Shape;848;p94"/>
          <p:cNvSpPr/>
          <p:nvPr>
            <p:ph idx="7" type="pic"/>
          </p:nvPr>
        </p:nvSpPr>
        <p:spPr>
          <a:xfrm>
            <a:off x="6205152" y="1238846"/>
            <a:ext cx="1554480" cy="1554480"/>
          </a:xfrm>
          <a:prstGeom prst="rect">
            <a:avLst/>
          </a:prstGeom>
          <a:noFill/>
          <a:ln>
            <a:noFill/>
          </a:ln>
        </p:spPr>
      </p:sp>
      <p:sp>
        <p:nvSpPr>
          <p:cNvPr id="849" name="Google Shape;849;p94"/>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 name="Google Shape;850;p94"/>
          <p:cNvSpPr/>
          <p:nvPr>
            <p:ph idx="9" type="pic"/>
          </p:nvPr>
        </p:nvSpPr>
        <p:spPr>
          <a:xfrm>
            <a:off x="6205152" y="3008944"/>
            <a:ext cx="1554480" cy="1554480"/>
          </a:xfrm>
          <a:prstGeom prst="rect">
            <a:avLst/>
          </a:prstGeom>
          <a:noFill/>
          <a:ln>
            <a:noFill/>
          </a:ln>
        </p:spPr>
      </p:sp>
      <p:sp>
        <p:nvSpPr>
          <p:cNvPr id="851" name="Google Shape;851;p94"/>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 name="Google Shape;852;p94"/>
          <p:cNvSpPr/>
          <p:nvPr>
            <p:ph idx="14" type="pic"/>
          </p:nvPr>
        </p:nvSpPr>
        <p:spPr>
          <a:xfrm>
            <a:off x="6205152" y="4776114"/>
            <a:ext cx="1554480" cy="1554480"/>
          </a:xfrm>
          <a:prstGeom prst="rect">
            <a:avLst/>
          </a:prstGeom>
          <a:noFill/>
          <a:ln>
            <a:noFill/>
          </a:ln>
        </p:spPr>
      </p:sp>
      <p:sp>
        <p:nvSpPr>
          <p:cNvPr id="853" name="Google Shape;853;p94"/>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854" name="Shape 854"/>
        <p:cNvGrpSpPr/>
        <p:nvPr/>
      </p:nvGrpSpPr>
      <p:grpSpPr>
        <a:xfrm>
          <a:off x="0" y="0"/>
          <a:ext cx="0" cy="0"/>
          <a:chOff x="0" y="0"/>
          <a:chExt cx="0" cy="0"/>
        </a:xfrm>
      </p:grpSpPr>
      <p:sp>
        <p:nvSpPr>
          <p:cNvPr id="855" name="Google Shape;855;p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56" name="Google Shape;856;p9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57" name="Google Shape;857;p9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58" name="Google Shape;858;p95"/>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9" name="Google Shape;859;p95"/>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0" name="Google Shape;860;p95"/>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1" name="Google Shape;861;p95"/>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862" name="Shape 862"/>
        <p:cNvGrpSpPr/>
        <p:nvPr/>
      </p:nvGrpSpPr>
      <p:grpSpPr>
        <a:xfrm>
          <a:off x="0" y="0"/>
          <a:ext cx="0" cy="0"/>
          <a:chOff x="0" y="0"/>
          <a:chExt cx="0" cy="0"/>
        </a:xfrm>
      </p:grpSpPr>
      <p:sp>
        <p:nvSpPr>
          <p:cNvPr id="863" name="Google Shape;863;p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64" name="Google Shape;864;p9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65" name="Google Shape;865;p96"/>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866" name="Google Shape;866;p96"/>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7" name="Google Shape;867;p96"/>
          <p:cNvSpPr/>
          <p:nvPr>
            <p:ph idx="2" type="pic"/>
          </p:nvPr>
        </p:nvSpPr>
        <p:spPr>
          <a:xfrm>
            <a:off x="638603" y="2269331"/>
            <a:ext cx="2286000" cy="2286000"/>
          </a:xfrm>
          <a:prstGeom prst="rect">
            <a:avLst/>
          </a:prstGeom>
          <a:noFill/>
          <a:ln>
            <a:noFill/>
          </a:ln>
        </p:spPr>
      </p:sp>
      <p:sp>
        <p:nvSpPr>
          <p:cNvPr id="868" name="Google Shape;868;p96"/>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9" name="Google Shape;869;p96"/>
          <p:cNvSpPr/>
          <p:nvPr>
            <p:ph idx="4" type="pic"/>
          </p:nvPr>
        </p:nvSpPr>
        <p:spPr>
          <a:xfrm>
            <a:off x="3537251" y="2269331"/>
            <a:ext cx="2286000" cy="2286000"/>
          </a:xfrm>
          <a:prstGeom prst="rect">
            <a:avLst/>
          </a:prstGeom>
          <a:noFill/>
          <a:ln>
            <a:noFill/>
          </a:ln>
        </p:spPr>
      </p:sp>
      <p:sp>
        <p:nvSpPr>
          <p:cNvPr id="870" name="Google Shape;870;p96"/>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1" name="Google Shape;871;p96"/>
          <p:cNvSpPr/>
          <p:nvPr>
            <p:ph idx="6" type="pic"/>
          </p:nvPr>
        </p:nvSpPr>
        <p:spPr>
          <a:xfrm>
            <a:off x="6435899" y="2269331"/>
            <a:ext cx="2286000" cy="2286000"/>
          </a:xfrm>
          <a:prstGeom prst="rect">
            <a:avLst/>
          </a:prstGeom>
          <a:noFill/>
          <a:ln>
            <a:noFill/>
          </a:ln>
        </p:spPr>
      </p:sp>
      <p:sp>
        <p:nvSpPr>
          <p:cNvPr id="872" name="Google Shape;872;p96"/>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3" name="Google Shape;873;p96"/>
          <p:cNvSpPr/>
          <p:nvPr>
            <p:ph idx="8" type="pic"/>
          </p:nvPr>
        </p:nvSpPr>
        <p:spPr>
          <a:xfrm>
            <a:off x="9334547" y="2269331"/>
            <a:ext cx="2286000" cy="2286000"/>
          </a:xfrm>
          <a:prstGeom prst="rect">
            <a:avLst/>
          </a:prstGeom>
          <a:noFill/>
          <a:ln>
            <a:noFill/>
          </a:ln>
        </p:spPr>
      </p:sp>
      <p:sp>
        <p:nvSpPr>
          <p:cNvPr id="874" name="Google Shape;874;p96"/>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875" name="Shape 875"/>
        <p:cNvGrpSpPr/>
        <p:nvPr/>
      </p:nvGrpSpPr>
      <p:grpSpPr>
        <a:xfrm>
          <a:off x="0" y="0"/>
          <a:ext cx="0" cy="0"/>
          <a:chOff x="0" y="0"/>
          <a:chExt cx="0" cy="0"/>
        </a:xfrm>
      </p:grpSpPr>
      <p:pic>
        <p:nvPicPr>
          <p:cNvPr id="876" name="Google Shape;876;p9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77" name="Google Shape;877;p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78" name="Google Shape;878;p9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9" name="Google Shape;879;p97"/>
          <p:cNvSpPr/>
          <p:nvPr>
            <p:ph idx="2" type="pic"/>
          </p:nvPr>
        </p:nvSpPr>
        <p:spPr>
          <a:xfrm>
            <a:off x="617220" y="1097280"/>
            <a:ext cx="2286000" cy="2286000"/>
          </a:xfrm>
          <a:prstGeom prst="rect">
            <a:avLst/>
          </a:prstGeom>
          <a:noFill/>
          <a:ln>
            <a:noFill/>
          </a:ln>
        </p:spPr>
      </p:sp>
      <p:sp>
        <p:nvSpPr>
          <p:cNvPr id="880" name="Google Shape;880;p97"/>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81" name="Google Shape;881;p97"/>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2" name="Google Shape;882;p97"/>
          <p:cNvSpPr/>
          <p:nvPr>
            <p:ph idx="4" type="pic"/>
          </p:nvPr>
        </p:nvSpPr>
        <p:spPr>
          <a:xfrm>
            <a:off x="3512820" y="1097280"/>
            <a:ext cx="2286000" cy="2286000"/>
          </a:xfrm>
          <a:prstGeom prst="rect">
            <a:avLst/>
          </a:prstGeom>
          <a:noFill/>
          <a:ln>
            <a:noFill/>
          </a:ln>
        </p:spPr>
      </p:sp>
      <p:sp>
        <p:nvSpPr>
          <p:cNvPr id="883" name="Google Shape;883;p97"/>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84" name="Google Shape;884;p97"/>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5" name="Google Shape;885;p97"/>
          <p:cNvSpPr/>
          <p:nvPr>
            <p:ph idx="7" type="pic"/>
          </p:nvPr>
        </p:nvSpPr>
        <p:spPr>
          <a:xfrm>
            <a:off x="6414516" y="1097280"/>
            <a:ext cx="2286000" cy="2286000"/>
          </a:xfrm>
          <a:prstGeom prst="rect">
            <a:avLst/>
          </a:prstGeom>
          <a:noFill/>
          <a:ln>
            <a:noFill/>
          </a:ln>
        </p:spPr>
      </p:sp>
      <p:sp>
        <p:nvSpPr>
          <p:cNvPr id="886" name="Google Shape;886;p97"/>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87" name="Google Shape;887;p97"/>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8" name="Google Shape;888;p97"/>
          <p:cNvSpPr/>
          <p:nvPr>
            <p:ph idx="13" type="pic"/>
          </p:nvPr>
        </p:nvSpPr>
        <p:spPr>
          <a:xfrm>
            <a:off x="9294876" y="1097280"/>
            <a:ext cx="2286000" cy="2286000"/>
          </a:xfrm>
          <a:prstGeom prst="rect">
            <a:avLst/>
          </a:prstGeom>
          <a:noFill/>
          <a:ln>
            <a:noFill/>
          </a:ln>
        </p:spPr>
      </p:sp>
      <p:sp>
        <p:nvSpPr>
          <p:cNvPr id="889" name="Google Shape;889;p97"/>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890" name="Google Shape;890;p97"/>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891" name="Shape 891"/>
        <p:cNvGrpSpPr/>
        <p:nvPr/>
      </p:nvGrpSpPr>
      <p:grpSpPr>
        <a:xfrm>
          <a:off x="0" y="0"/>
          <a:ext cx="0" cy="0"/>
          <a:chOff x="0" y="0"/>
          <a:chExt cx="0" cy="0"/>
        </a:xfrm>
      </p:grpSpPr>
      <p:pic>
        <p:nvPicPr>
          <p:cNvPr id="892" name="Google Shape;892;p9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93" name="Google Shape;893;p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94" name="Google Shape;894;p9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5" name="Google Shape;895;p98"/>
          <p:cNvSpPr/>
          <p:nvPr>
            <p:ph idx="2" type="pic"/>
          </p:nvPr>
        </p:nvSpPr>
        <p:spPr>
          <a:xfrm>
            <a:off x="845820" y="1051560"/>
            <a:ext cx="1828800" cy="1828800"/>
          </a:xfrm>
          <a:prstGeom prst="rect">
            <a:avLst/>
          </a:prstGeom>
          <a:noFill/>
          <a:ln>
            <a:noFill/>
          </a:ln>
        </p:spPr>
      </p:sp>
      <p:sp>
        <p:nvSpPr>
          <p:cNvPr id="896" name="Google Shape;896;p98"/>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7" name="Google Shape;897;p98"/>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8" name="Google Shape;898;p98"/>
          <p:cNvSpPr/>
          <p:nvPr>
            <p:ph idx="4" type="pic"/>
          </p:nvPr>
        </p:nvSpPr>
        <p:spPr>
          <a:xfrm>
            <a:off x="3738372" y="1051560"/>
            <a:ext cx="1828800" cy="1828800"/>
          </a:xfrm>
          <a:prstGeom prst="rect">
            <a:avLst/>
          </a:prstGeom>
          <a:noFill/>
          <a:ln>
            <a:noFill/>
          </a:ln>
        </p:spPr>
      </p:sp>
      <p:sp>
        <p:nvSpPr>
          <p:cNvPr id="899" name="Google Shape;899;p98"/>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0" name="Google Shape;900;p98"/>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1" name="Google Shape;901;p98"/>
          <p:cNvSpPr/>
          <p:nvPr>
            <p:ph idx="7" type="pic"/>
          </p:nvPr>
        </p:nvSpPr>
        <p:spPr>
          <a:xfrm>
            <a:off x="6630924" y="1051560"/>
            <a:ext cx="1828800" cy="1828800"/>
          </a:xfrm>
          <a:prstGeom prst="rect">
            <a:avLst/>
          </a:prstGeom>
          <a:noFill/>
          <a:ln>
            <a:noFill/>
          </a:ln>
        </p:spPr>
      </p:sp>
      <p:sp>
        <p:nvSpPr>
          <p:cNvPr id="902" name="Google Shape;902;p98"/>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3" name="Google Shape;903;p98"/>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4" name="Google Shape;904;p98"/>
          <p:cNvSpPr/>
          <p:nvPr>
            <p:ph idx="13" type="pic"/>
          </p:nvPr>
        </p:nvSpPr>
        <p:spPr>
          <a:xfrm>
            <a:off x="9523476" y="1051560"/>
            <a:ext cx="1828800" cy="1828800"/>
          </a:xfrm>
          <a:prstGeom prst="rect">
            <a:avLst/>
          </a:prstGeom>
          <a:noFill/>
          <a:ln>
            <a:noFill/>
          </a:ln>
        </p:spPr>
      </p:sp>
      <p:sp>
        <p:nvSpPr>
          <p:cNvPr id="905" name="Google Shape;905;p98"/>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6" name="Google Shape;906;p98"/>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907" name="Shape 907"/>
        <p:cNvGrpSpPr/>
        <p:nvPr/>
      </p:nvGrpSpPr>
      <p:grpSpPr>
        <a:xfrm>
          <a:off x="0" y="0"/>
          <a:ext cx="0" cy="0"/>
          <a:chOff x="0" y="0"/>
          <a:chExt cx="0" cy="0"/>
        </a:xfrm>
      </p:grpSpPr>
      <p:pic>
        <p:nvPicPr>
          <p:cNvPr id="908" name="Google Shape;908;p9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09" name="Google Shape;909;p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10" name="Google Shape;910;p9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1" name="Google Shape;911;p99"/>
          <p:cNvSpPr/>
          <p:nvPr>
            <p:ph idx="2" type="pic"/>
          </p:nvPr>
        </p:nvSpPr>
        <p:spPr>
          <a:xfrm>
            <a:off x="365760" y="1835333"/>
            <a:ext cx="2788920" cy="2834640"/>
          </a:xfrm>
          <a:prstGeom prst="rect">
            <a:avLst/>
          </a:prstGeom>
          <a:noFill/>
          <a:ln>
            <a:noFill/>
          </a:ln>
        </p:spPr>
      </p:sp>
      <p:sp>
        <p:nvSpPr>
          <p:cNvPr id="912" name="Google Shape;912;p99"/>
          <p:cNvSpPr txBox="1"/>
          <p:nvPr>
            <p:ph idx="1" type="body"/>
          </p:nvPr>
        </p:nvSpPr>
        <p:spPr>
          <a:xfrm>
            <a:off x="365760"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13" name="Google Shape;913;p99"/>
          <p:cNvSpPr/>
          <p:nvPr>
            <p:ph idx="3" type="pic"/>
          </p:nvPr>
        </p:nvSpPr>
        <p:spPr>
          <a:xfrm>
            <a:off x="3258312" y="1835333"/>
            <a:ext cx="2788920" cy="2834640"/>
          </a:xfrm>
          <a:prstGeom prst="rect">
            <a:avLst/>
          </a:prstGeom>
          <a:noFill/>
          <a:ln>
            <a:noFill/>
          </a:ln>
        </p:spPr>
      </p:sp>
      <p:sp>
        <p:nvSpPr>
          <p:cNvPr id="914" name="Google Shape;914;p99"/>
          <p:cNvSpPr txBox="1"/>
          <p:nvPr>
            <p:ph idx="4" type="body"/>
          </p:nvPr>
        </p:nvSpPr>
        <p:spPr>
          <a:xfrm>
            <a:off x="3258312"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15" name="Google Shape;915;p99"/>
          <p:cNvSpPr/>
          <p:nvPr>
            <p:ph idx="5" type="pic"/>
          </p:nvPr>
        </p:nvSpPr>
        <p:spPr>
          <a:xfrm>
            <a:off x="6150864" y="1835333"/>
            <a:ext cx="2788920" cy="2834640"/>
          </a:xfrm>
          <a:prstGeom prst="rect">
            <a:avLst/>
          </a:prstGeom>
          <a:noFill/>
          <a:ln>
            <a:noFill/>
          </a:ln>
        </p:spPr>
      </p:sp>
      <p:sp>
        <p:nvSpPr>
          <p:cNvPr id="916" name="Google Shape;916;p99"/>
          <p:cNvSpPr txBox="1"/>
          <p:nvPr>
            <p:ph idx="6" type="body"/>
          </p:nvPr>
        </p:nvSpPr>
        <p:spPr>
          <a:xfrm>
            <a:off x="6150864"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17" name="Google Shape;917;p99"/>
          <p:cNvSpPr/>
          <p:nvPr>
            <p:ph idx="7" type="pic"/>
          </p:nvPr>
        </p:nvSpPr>
        <p:spPr>
          <a:xfrm>
            <a:off x="9043416" y="1835333"/>
            <a:ext cx="2788920" cy="2834640"/>
          </a:xfrm>
          <a:prstGeom prst="rect">
            <a:avLst/>
          </a:prstGeom>
          <a:noFill/>
          <a:ln>
            <a:noFill/>
          </a:ln>
        </p:spPr>
      </p:sp>
      <p:sp>
        <p:nvSpPr>
          <p:cNvPr id="918" name="Google Shape;918;p99"/>
          <p:cNvSpPr txBox="1"/>
          <p:nvPr>
            <p:ph idx="8" type="body"/>
          </p:nvPr>
        </p:nvSpPr>
        <p:spPr>
          <a:xfrm>
            <a:off x="9043416"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919" name="Shape 919"/>
        <p:cNvGrpSpPr/>
        <p:nvPr/>
      </p:nvGrpSpPr>
      <p:grpSpPr>
        <a:xfrm>
          <a:off x="0" y="0"/>
          <a:ext cx="0" cy="0"/>
          <a:chOff x="0" y="0"/>
          <a:chExt cx="0" cy="0"/>
        </a:xfrm>
      </p:grpSpPr>
      <p:pic>
        <p:nvPicPr>
          <p:cNvPr id="920" name="Google Shape;920;p10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21" name="Google Shape;921;p1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22" name="Google Shape;922;p10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3" name="Google Shape;923;p100"/>
          <p:cNvSpPr/>
          <p:nvPr>
            <p:ph idx="2" type="pic"/>
          </p:nvPr>
        </p:nvSpPr>
        <p:spPr>
          <a:xfrm>
            <a:off x="1516380" y="1211176"/>
            <a:ext cx="1828800" cy="1828800"/>
          </a:xfrm>
          <a:prstGeom prst="rect">
            <a:avLst/>
          </a:prstGeom>
          <a:noFill/>
          <a:ln>
            <a:noFill/>
          </a:ln>
        </p:spPr>
      </p:sp>
      <p:sp>
        <p:nvSpPr>
          <p:cNvPr id="924" name="Google Shape;924;p100"/>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5" name="Google Shape;925;p100"/>
          <p:cNvSpPr/>
          <p:nvPr>
            <p:ph idx="3" type="pic"/>
          </p:nvPr>
        </p:nvSpPr>
        <p:spPr>
          <a:xfrm>
            <a:off x="5181600" y="1211176"/>
            <a:ext cx="1828800" cy="1828800"/>
          </a:xfrm>
          <a:prstGeom prst="rect">
            <a:avLst/>
          </a:prstGeom>
          <a:noFill/>
          <a:ln>
            <a:noFill/>
          </a:ln>
        </p:spPr>
      </p:sp>
      <p:sp>
        <p:nvSpPr>
          <p:cNvPr id="926" name="Google Shape;926;p100"/>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7" name="Google Shape;927;p100"/>
          <p:cNvSpPr/>
          <p:nvPr>
            <p:ph idx="5" type="pic"/>
          </p:nvPr>
        </p:nvSpPr>
        <p:spPr>
          <a:xfrm>
            <a:off x="8852916" y="1211176"/>
            <a:ext cx="1828800" cy="1828800"/>
          </a:xfrm>
          <a:prstGeom prst="rect">
            <a:avLst/>
          </a:prstGeom>
          <a:noFill/>
          <a:ln>
            <a:noFill/>
          </a:ln>
        </p:spPr>
      </p:sp>
      <p:sp>
        <p:nvSpPr>
          <p:cNvPr id="928" name="Google Shape;928;p100"/>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9" name="Google Shape;929;p100"/>
          <p:cNvSpPr/>
          <p:nvPr>
            <p:ph idx="7" type="pic"/>
          </p:nvPr>
        </p:nvSpPr>
        <p:spPr>
          <a:xfrm>
            <a:off x="1516380" y="3866132"/>
            <a:ext cx="1828800" cy="1828800"/>
          </a:xfrm>
          <a:prstGeom prst="rect">
            <a:avLst/>
          </a:prstGeom>
          <a:noFill/>
          <a:ln>
            <a:noFill/>
          </a:ln>
        </p:spPr>
      </p:sp>
      <p:sp>
        <p:nvSpPr>
          <p:cNvPr id="930" name="Google Shape;930;p100"/>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1" name="Google Shape;931;p100"/>
          <p:cNvSpPr/>
          <p:nvPr>
            <p:ph idx="9" type="pic"/>
          </p:nvPr>
        </p:nvSpPr>
        <p:spPr>
          <a:xfrm>
            <a:off x="5181600" y="3866132"/>
            <a:ext cx="1828800" cy="1828800"/>
          </a:xfrm>
          <a:prstGeom prst="rect">
            <a:avLst/>
          </a:prstGeom>
          <a:noFill/>
          <a:ln>
            <a:noFill/>
          </a:ln>
        </p:spPr>
      </p:sp>
      <p:sp>
        <p:nvSpPr>
          <p:cNvPr id="932" name="Google Shape;932;p100"/>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3" name="Google Shape;933;p100"/>
          <p:cNvSpPr/>
          <p:nvPr>
            <p:ph idx="14" type="pic"/>
          </p:nvPr>
        </p:nvSpPr>
        <p:spPr>
          <a:xfrm>
            <a:off x="8852916" y="3866132"/>
            <a:ext cx="1828800" cy="1828800"/>
          </a:xfrm>
          <a:prstGeom prst="rect">
            <a:avLst/>
          </a:prstGeom>
          <a:noFill/>
          <a:ln>
            <a:noFill/>
          </a:ln>
        </p:spPr>
      </p:sp>
      <p:sp>
        <p:nvSpPr>
          <p:cNvPr id="934" name="Google Shape;934;p100"/>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935" name="Shape 935"/>
        <p:cNvGrpSpPr/>
        <p:nvPr/>
      </p:nvGrpSpPr>
      <p:grpSpPr>
        <a:xfrm>
          <a:off x="0" y="0"/>
          <a:ext cx="0" cy="0"/>
          <a:chOff x="0" y="0"/>
          <a:chExt cx="0" cy="0"/>
        </a:xfrm>
      </p:grpSpPr>
      <p:pic>
        <p:nvPicPr>
          <p:cNvPr id="936" name="Google Shape;936;p10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37" name="Google Shape;937;p1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38" name="Google Shape;938;p10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9" name="Google Shape;939;p101"/>
          <p:cNvSpPr/>
          <p:nvPr>
            <p:ph idx="2" type="pic"/>
          </p:nvPr>
        </p:nvSpPr>
        <p:spPr>
          <a:xfrm>
            <a:off x="640080" y="1162264"/>
            <a:ext cx="2286000" cy="2286000"/>
          </a:xfrm>
          <a:prstGeom prst="rect">
            <a:avLst/>
          </a:prstGeom>
          <a:noFill/>
          <a:ln>
            <a:noFill/>
          </a:ln>
        </p:spPr>
      </p:sp>
      <p:sp>
        <p:nvSpPr>
          <p:cNvPr id="940" name="Google Shape;940;p101"/>
          <p:cNvSpPr/>
          <p:nvPr>
            <p:ph idx="3" type="pic"/>
          </p:nvPr>
        </p:nvSpPr>
        <p:spPr>
          <a:xfrm>
            <a:off x="3517392" y="1162264"/>
            <a:ext cx="2286000" cy="2286000"/>
          </a:xfrm>
          <a:prstGeom prst="rect">
            <a:avLst/>
          </a:prstGeom>
          <a:noFill/>
          <a:ln>
            <a:noFill/>
          </a:ln>
        </p:spPr>
      </p:sp>
      <p:sp>
        <p:nvSpPr>
          <p:cNvPr id="941" name="Google Shape;941;p101"/>
          <p:cNvSpPr/>
          <p:nvPr>
            <p:ph idx="4" type="pic"/>
          </p:nvPr>
        </p:nvSpPr>
        <p:spPr>
          <a:xfrm>
            <a:off x="6394704" y="1162264"/>
            <a:ext cx="2286000" cy="2286000"/>
          </a:xfrm>
          <a:prstGeom prst="rect">
            <a:avLst/>
          </a:prstGeom>
          <a:noFill/>
          <a:ln>
            <a:noFill/>
          </a:ln>
        </p:spPr>
      </p:sp>
      <p:sp>
        <p:nvSpPr>
          <p:cNvPr id="942" name="Google Shape;942;p101"/>
          <p:cNvSpPr/>
          <p:nvPr>
            <p:ph idx="5" type="pic"/>
          </p:nvPr>
        </p:nvSpPr>
        <p:spPr>
          <a:xfrm>
            <a:off x="9272016" y="1162264"/>
            <a:ext cx="2286000" cy="2286000"/>
          </a:xfrm>
          <a:prstGeom prst="rect">
            <a:avLst/>
          </a:prstGeom>
          <a:noFill/>
          <a:ln>
            <a:noFill/>
          </a:ln>
        </p:spPr>
      </p:sp>
      <p:sp>
        <p:nvSpPr>
          <p:cNvPr id="943" name="Google Shape;943;p101"/>
          <p:cNvSpPr/>
          <p:nvPr>
            <p:ph idx="6" type="pic"/>
          </p:nvPr>
        </p:nvSpPr>
        <p:spPr>
          <a:xfrm>
            <a:off x="640080" y="3873273"/>
            <a:ext cx="2286000" cy="2286000"/>
          </a:xfrm>
          <a:prstGeom prst="rect">
            <a:avLst/>
          </a:prstGeom>
          <a:noFill/>
          <a:ln>
            <a:noFill/>
          </a:ln>
        </p:spPr>
      </p:sp>
      <p:sp>
        <p:nvSpPr>
          <p:cNvPr id="944" name="Google Shape;944;p101"/>
          <p:cNvSpPr/>
          <p:nvPr>
            <p:ph idx="7" type="pic"/>
          </p:nvPr>
        </p:nvSpPr>
        <p:spPr>
          <a:xfrm>
            <a:off x="3517392" y="3873273"/>
            <a:ext cx="2286000" cy="2286000"/>
          </a:xfrm>
          <a:prstGeom prst="rect">
            <a:avLst/>
          </a:prstGeom>
          <a:noFill/>
          <a:ln>
            <a:noFill/>
          </a:ln>
        </p:spPr>
      </p:sp>
      <p:sp>
        <p:nvSpPr>
          <p:cNvPr id="945" name="Google Shape;945;p101"/>
          <p:cNvSpPr/>
          <p:nvPr>
            <p:ph idx="8" type="pic"/>
          </p:nvPr>
        </p:nvSpPr>
        <p:spPr>
          <a:xfrm>
            <a:off x="6394704" y="3873273"/>
            <a:ext cx="2286000" cy="2286000"/>
          </a:xfrm>
          <a:prstGeom prst="rect">
            <a:avLst/>
          </a:prstGeom>
          <a:noFill/>
          <a:ln>
            <a:noFill/>
          </a:ln>
        </p:spPr>
      </p:sp>
      <p:sp>
        <p:nvSpPr>
          <p:cNvPr id="946" name="Google Shape;946;p101"/>
          <p:cNvSpPr/>
          <p:nvPr>
            <p:ph idx="9" type="pic"/>
          </p:nvPr>
        </p:nvSpPr>
        <p:spPr>
          <a:xfrm>
            <a:off x="9272016" y="3873273"/>
            <a:ext cx="2286000" cy="22860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4.png"/><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4" Type="http://schemas.openxmlformats.org/officeDocument/2006/relationships/theme" Target="../theme/theme1.xml"/><Relationship Id="rId63" Type="http://schemas.openxmlformats.org/officeDocument/2006/relationships/slideLayout" Target="../slideLayouts/slideLayout60.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7.xml"/><Relationship Id="rId42" Type="http://schemas.openxmlformats.org/officeDocument/2006/relationships/slideLayout" Target="../slideLayouts/slideLayout99.xml"/><Relationship Id="rId41" Type="http://schemas.openxmlformats.org/officeDocument/2006/relationships/slideLayout" Target="../slideLayouts/slideLayout98.xml"/><Relationship Id="rId44" Type="http://schemas.openxmlformats.org/officeDocument/2006/relationships/slideLayout" Target="../slideLayouts/slideLayout101.xml"/><Relationship Id="rId43" Type="http://schemas.openxmlformats.org/officeDocument/2006/relationships/slideLayout" Target="../slideLayouts/slideLayout100.xml"/><Relationship Id="rId46" Type="http://schemas.openxmlformats.org/officeDocument/2006/relationships/slideLayout" Target="../slideLayouts/slideLayout103.xml"/><Relationship Id="rId45" Type="http://schemas.openxmlformats.org/officeDocument/2006/relationships/slideLayout" Target="../slideLayouts/slideLayout102.xml"/><Relationship Id="rId1" Type="http://schemas.openxmlformats.org/officeDocument/2006/relationships/image" Target="../media/image4.png"/><Relationship Id="rId2" Type="http://schemas.openxmlformats.org/officeDocument/2006/relationships/image" Target="../media/image38.png"/><Relationship Id="rId3" Type="http://schemas.openxmlformats.org/officeDocument/2006/relationships/image" Target="../media/image6.png"/><Relationship Id="rId4" Type="http://schemas.openxmlformats.org/officeDocument/2006/relationships/slideLayout" Target="../slideLayouts/slideLayout61.xml"/><Relationship Id="rId9" Type="http://schemas.openxmlformats.org/officeDocument/2006/relationships/slideLayout" Target="../slideLayouts/slideLayout66.xml"/><Relationship Id="rId48" Type="http://schemas.openxmlformats.org/officeDocument/2006/relationships/slideLayout" Target="../slideLayouts/slideLayout105.xml"/><Relationship Id="rId47" Type="http://schemas.openxmlformats.org/officeDocument/2006/relationships/slideLayout" Target="../slideLayouts/slideLayout104.xml"/><Relationship Id="rId49" Type="http://schemas.openxmlformats.org/officeDocument/2006/relationships/slideLayout" Target="../slideLayouts/slideLayout10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31" Type="http://schemas.openxmlformats.org/officeDocument/2006/relationships/slideLayout" Target="../slideLayouts/slideLayout88.xml"/><Relationship Id="rId30" Type="http://schemas.openxmlformats.org/officeDocument/2006/relationships/slideLayout" Target="../slideLayouts/slideLayout87.xml"/><Relationship Id="rId33" Type="http://schemas.openxmlformats.org/officeDocument/2006/relationships/slideLayout" Target="../slideLayouts/slideLayout90.xml"/><Relationship Id="rId32" Type="http://schemas.openxmlformats.org/officeDocument/2006/relationships/slideLayout" Target="../slideLayouts/slideLayout89.xml"/><Relationship Id="rId35" Type="http://schemas.openxmlformats.org/officeDocument/2006/relationships/slideLayout" Target="../slideLayouts/slideLayout92.xml"/><Relationship Id="rId34" Type="http://schemas.openxmlformats.org/officeDocument/2006/relationships/slideLayout" Target="../slideLayouts/slideLayout91.xml"/><Relationship Id="rId37" Type="http://schemas.openxmlformats.org/officeDocument/2006/relationships/slideLayout" Target="../slideLayouts/slideLayout94.xml"/><Relationship Id="rId36" Type="http://schemas.openxmlformats.org/officeDocument/2006/relationships/slideLayout" Target="../slideLayouts/slideLayout93.xml"/><Relationship Id="rId39" Type="http://schemas.openxmlformats.org/officeDocument/2006/relationships/slideLayout" Target="../slideLayouts/slideLayout96.xml"/><Relationship Id="rId38" Type="http://schemas.openxmlformats.org/officeDocument/2006/relationships/slideLayout" Target="../slideLayouts/slideLayout95.xml"/><Relationship Id="rId62" Type="http://schemas.openxmlformats.org/officeDocument/2006/relationships/slideLayout" Target="../slideLayouts/slideLayout119.xml"/><Relationship Id="rId61" Type="http://schemas.openxmlformats.org/officeDocument/2006/relationships/slideLayout" Target="../slideLayouts/slideLayout118.xml"/><Relationship Id="rId20" Type="http://schemas.openxmlformats.org/officeDocument/2006/relationships/slideLayout" Target="../slideLayouts/slideLayout77.xml"/><Relationship Id="rId64" Type="http://schemas.openxmlformats.org/officeDocument/2006/relationships/theme" Target="../theme/theme3.xml"/><Relationship Id="rId63" Type="http://schemas.openxmlformats.org/officeDocument/2006/relationships/slideLayout" Target="../slideLayouts/slideLayout120.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60" Type="http://schemas.openxmlformats.org/officeDocument/2006/relationships/slideLayout" Target="../slideLayouts/slideLayout117.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29" Type="http://schemas.openxmlformats.org/officeDocument/2006/relationships/slideLayout" Target="../slideLayouts/slideLayout86.xml"/><Relationship Id="rId51" Type="http://schemas.openxmlformats.org/officeDocument/2006/relationships/slideLayout" Target="../slideLayouts/slideLayout108.xml"/><Relationship Id="rId50" Type="http://schemas.openxmlformats.org/officeDocument/2006/relationships/slideLayout" Target="../slideLayouts/slideLayout107.xml"/><Relationship Id="rId53" Type="http://schemas.openxmlformats.org/officeDocument/2006/relationships/slideLayout" Target="../slideLayouts/slideLayout110.xml"/><Relationship Id="rId52" Type="http://schemas.openxmlformats.org/officeDocument/2006/relationships/slideLayout" Target="../slideLayouts/slideLayout109.xml"/><Relationship Id="rId11" Type="http://schemas.openxmlformats.org/officeDocument/2006/relationships/slideLayout" Target="../slideLayouts/slideLayout68.xml"/><Relationship Id="rId55" Type="http://schemas.openxmlformats.org/officeDocument/2006/relationships/slideLayout" Target="../slideLayouts/slideLayout112.xml"/><Relationship Id="rId10" Type="http://schemas.openxmlformats.org/officeDocument/2006/relationships/slideLayout" Target="../slideLayouts/slideLayout67.xml"/><Relationship Id="rId54" Type="http://schemas.openxmlformats.org/officeDocument/2006/relationships/slideLayout" Target="../slideLayouts/slideLayout111.xml"/><Relationship Id="rId13" Type="http://schemas.openxmlformats.org/officeDocument/2006/relationships/slideLayout" Target="../slideLayouts/slideLayout70.xml"/><Relationship Id="rId57" Type="http://schemas.openxmlformats.org/officeDocument/2006/relationships/slideLayout" Target="../slideLayouts/slideLayout114.xml"/><Relationship Id="rId12" Type="http://schemas.openxmlformats.org/officeDocument/2006/relationships/slideLayout" Target="../slideLayouts/slideLayout69.xml"/><Relationship Id="rId56" Type="http://schemas.openxmlformats.org/officeDocument/2006/relationships/slideLayout" Target="../slideLayouts/slideLayout113.xml"/><Relationship Id="rId15" Type="http://schemas.openxmlformats.org/officeDocument/2006/relationships/slideLayout" Target="../slideLayouts/slideLayout72.xml"/><Relationship Id="rId59" Type="http://schemas.openxmlformats.org/officeDocument/2006/relationships/slideLayout" Target="../slideLayouts/slideLayout116.xml"/><Relationship Id="rId14" Type="http://schemas.openxmlformats.org/officeDocument/2006/relationships/slideLayout" Target="../slideLayouts/slideLayout71.xml"/><Relationship Id="rId58" Type="http://schemas.openxmlformats.org/officeDocument/2006/relationships/slideLayout" Target="../slideLayouts/slideLayout115.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9" name="Google Shape;9;p1"/>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10" name="Google Shape;10;p1"/>
          <p:cNvPicPr preferRelativeResize="0"/>
          <p:nvPr/>
        </p:nvPicPr>
        <p:blipFill rotWithShape="1">
          <a:blip r:embed="rId3">
            <a:alphaModFix/>
          </a:blip>
          <a:srcRect b="0" l="0" r="0" t="0"/>
          <a:stretch/>
        </p:blipFill>
        <p:spPr>
          <a:xfrm>
            <a:off x="3787140" y="6468531"/>
            <a:ext cx="4610100" cy="2671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 id="2147483700" r:id="rId56"/>
    <p:sldLayoutId id="2147483701" r:id="rId57"/>
    <p:sldLayoutId id="2147483702" r:id="rId58"/>
    <p:sldLayoutId id="2147483703" r:id="rId59"/>
    <p:sldLayoutId id="2147483704" r:id="rId60"/>
    <p:sldLayoutId id="2147483705" r:id="rId61"/>
    <p:sldLayoutId id="2147483706" r:id="rId62"/>
    <p:sldLayoutId id="2147483707" r:id="rId6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90" name="Shape 590"/>
        <p:cNvGrpSpPr/>
        <p:nvPr/>
      </p:nvGrpSpPr>
      <p:grpSpPr>
        <a:xfrm>
          <a:off x="0" y="0"/>
          <a:ext cx="0" cy="0"/>
          <a:chOff x="0" y="0"/>
          <a:chExt cx="0" cy="0"/>
        </a:xfrm>
      </p:grpSpPr>
      <p:sp>
        <p:nvSpPr>
          <p:cNvPr id="591" name="Google Shape;591;p62"/>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92" name="Google Shape;592;p62"/>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3" name="Google Shape;593;p62"/>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594" name="Google Shape;594;p62"/>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595" name="Google Shape;595;p62"/>
          <p:cNvPicPr preferRelativeResize="0"/>
          <p:nvPr/>
        </p:nvPicPr>
        <p:blipFill rotWithShape="1">
          <a:blip r:embed="rId3">
            <a:alphaModFix/>
          </a:blip>
          <a:srcRect b="0" l="0" r="0" t="0"/>
          <a:stretch/>
        </p:blipFill>
        <p:spPr>
          <a:xfrm>
            <a:off x="3787140" y="6468531"/>
            <a:ext cx="4610100" cy="2671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759" r:id="rId55"/>
    <p:sldLayoutId id="2147483760" r:id="rId56"/>
    <p:sldLayoutId id="2147483761" r:id="rId57"/>
    <p:sldLayoutId id="2147483762" r:id="rId58"/>
    <p:sldLayoutId id="2147483763" r:id="rId59"/>
    <p:sldLayoutId id="2147483764" r:id="rId60"/>
    <p:sldLayoutId id="2147483765" r:id="rId61"/>
    <p:sldLayoutId id="2147483766" r:id="rId62"/>
    <p:sldLayoutId id="2147483767" r:id="rId6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0.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60.png"/><Relationship Id="rId5" Type="http://schemas.openxmlformats.org/officeDocument/2006/relationships/image" Target="../media/image58.png"/><Relationship Id="rId6" Type="http://schemas.openxmlformats.org/officeDocument/2006/relationships/image" Target="../media/image49.png"/><Relationship Id="rId7" Type="http://schemas.openxmlformats.org/officeDocument/2006/relationships/image" Target="../media/image66.png"/><Relationship Id="rId8"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58.png"/><Relationship Id="rId5" Type="http://schemas.openxmlformats.org/officeDocument/2006/relationships/image" Target="../media/image49.png"/><Relationship Id="rId6"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59.png"/><Relationship Id="rId4" Type="http://schemas.openxmlformats.org/officeDocument/2006/relationships/image" Target="../media/image67.png"/><Relationship Id="rId5" Type="http://schemas.openxmlformats.org/officeDocument/2006/relationships/image" Target="../media/image113.png"/><Relationship Id="rId6" Type="http://schemas.openxmlformats.org/officeDocument/2006/relationships/image" Target="../media/image7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78.png"/><Relationship Id="rId9" Type="http://schemas.openxmlformats.org/officeDocument/2006/relationships/image" Target="../media/image76.png"/><Relationship Id="rId5" Type="http://schemas.openxmlformats.org/officeDocument/2006/relationships/image" Target="../media/image69.png"/><Relationship Id="rId6" Type="http://schemas.openxmlformats.org/officeDocument/2006/relationships/image" Target="../media/image68.png"/><Relationship Id="rId7" Type="http://schemas.openxmlformats.org/officeDocument/2006/relationships/image" Target="../media/image70.png"/><Relationship Id="rId8"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73.png"/><Relationship Id="rId9" Type="http://schemas.openxmlformats.org/officeDocument/2006/relationships/image" Target="../media/image82.png"/><Relationship Id="rId5" Type="http://schemas.openxmlformats.org/officeDocument/2006/relationships/image" Target="../media/image72.png"/><Relationship Id="rId6" Type="http://schemas.openxmlformats.org/officeDocument/2006/relationships/image" Target="../media/image84.png"/><Relationship Id="rId7" Type="http://schemas.openxmlformats.org/officeDocument/2006/relationships/image" Target="../media/image80.png"/><Relationship Id="rId8" Type="http://schemas.openxmlformats.org/officeDocument/2006/relationships/image" Target="../media/image83.png"/><Relationship Id="rId11" Type="http://schemas.openxmlformats.org/officeDocument/2006/relationships/image" Target="../media/image87.png"/><Relationship Id="rId10" Type="http://schemas.openxmlformats.org/officeDocument/2006/relationships/image" Target="../media/image102.png"/><Relationship Id="rId13" Type="http://schemas.openxmlformats.org/officeDocument/2006/relationships/image" Target="../media/image90.png"/><Relationship Id="rId12" Type="http://schemas.openxmlformats.org/officeDocument/2006/relationships/image" Target="../media/image88.png"/><Relationship Id="rId15" Type="http://schemas.openxmlformats.org/officeDocument/2006/relationships/image" Target="../media/image85.png"/><Relationship Id="rId14" Type="http://schemas.openxmlformats.org/officeDocument/2006/relationships/image" Target="../media/image93.png"/><Relationship Id="rId17" Type="http://schemas.openxmlformats.org/officeDocument/2006/relationships/image" Target="../media/image99.png"/><Relationship Id="rId16" Type="http://schemas.openxmlformats.org/officeDocument/2006/relationships/image" Target="../media/image9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image" Target="../media/image73.png"/><Relationship Id="rId9" Type="http://schemas.openxmlformats.org/officeDocument/2006/relationships/image" Target="../media/image90.png"/><Relationship Id="rId5" Type="http://schemas.openxmlformats.org/officeDocument/2006/relationships/image" Target="../media/image83.png"/><Relationship Id="rId6" Type="http://schemas.openxmlformats.org/officeDocument/2006/relationships/image" Target="../media/image82.png"/><Relationship Id="rId7" Type="http://schemas.openxmlformats.org/officeDocument/2006/relationships/image" Target="../media/image102.png"/><Relationship Id="rId8" Type="http://schemas.openxmlformats.org/officeDocument/2006/relationships/image" Target="../media/image88.png"/><Relationship Id="rId11" Type="http://schemas.openxmlformats.org/officeDocument/2006/relationships/image" Target="../media/image104.png"/><Relationship Id="rId10" Type="http://schemas.openxmlformats.org/officeDocument/2006/relationships/image" Target="../media/image117.png"/><Relationship Id="rId13" Type="http://schemas.openxmlformats.org/officeDocument/2006/relationships/image" Target="../media/image93.png"/><Relationship Id="rId12" Type="http://schemas.openxmlformats.org/officeDocument/2006/relationships/image" Target="../media/image87.png"/><Relationship Id="rId15" Type="http://schemas.openxmlformats.org/officeDocument/2006/relationships/image" Target="../media/image99.png"/><Relationship Id="rId14" Type="http://schemas.openxmlformats.org/officeDocument/2006/relationships/image" Target="../media/image94.png"/><Relationship Id="rId16" Type="http://schemas.openxmlformats.org/officeDocument/2006/relationships/image" Target="../media/image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0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15.png"/><Relationship Id="rId4" Type="http://schemas.openxmlformats.org/officeDocument/2006/relationships/image" Target="../media/image109.png"/><Relationship Id="rId5" Type="http://schemas.openxmlformats.org/officeDocument/2006/relationships/image" Target="../media/image108.png"/><Relationship Id="rId6" Type="http://schemas.openxmlformats.org/officeDocument/2006/relationships/image" Target="../media/image121.png"/><Relationship Id="rId7"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11.png"/><Relationship Id="rId4" Type="http://schemas.openxmlformats.org/officeDocument/2006/relationships/image" Target="../media/image64.png"/><Relationship Id="rId9" Type="http://schemas.openxmlformats.org/officeDocument/2006/relationships/image" Target="../media/image118.png"/><Relationship Id="rId5" Type="http://schemas.openxmlformats.org/officeDocument/2006/relationships/image" Target="../media/image72.png"/><Relationship Id="rId6" Type="http://schemas.openxmlformats.org/officeDocument/2006/relationships/image" Target="../media/image84.png"/><Relationship Id="rId7" Type="http://schemas.openxmlformats.org/officeDocument/2006/relationships/image" Target="../media/image80.png"/><Relationship Id="rId8" Type="http://schemas.openxmlformats.org/officeDocument/2006/relationships/image" Target="../media/image119.png"/><Relationship Id="rId11" Type="http://schemas.openxmlformats.org/officeDocument/2006/relationships/image" Target="../media/image117.png"/><Relationship Id="rId10" Type="http://schemas.openxmlformats.org/officeDocument/2006/relationships/image" Target="../media/image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14.png"/><Relationship Id="rId4" Type="http://schemas.openxmlformats.org/officeDocument/2006/relationships/image" Target="../media/image71.png"/><Relationship Id="rId5" Type="http://schemas.openxmlformats.org/officeDocument/2006/relationships/image" Target="../media/image123.png"/><Relationship Id="rId6" Type="http://schemas.openxmlformats.org/officeDocument/2006/relationships/image" Target="../media/image126.png"/><Relationship Id="rId7" Type="http://schemas.openxmlformats.org/officeDocument/2006/relationships/image" Target="../media/image1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24.png"/><Relationship Id="rId4"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1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36.png"/><Relationship Id="rId4" Type="http://schemas.openxmlformats.org/officeDocument/2006/relationships/image" Target="../media/image132.png"/><Relationship Id="rId5" Type="http://schemas.openxmlformats.org/officeDocument/2006/relationships/image" Target="../media/image138.png"/><Relationship Id="rId6" Type="http://schemas.openxmlformats.org/officeDocument/2006/relationships/image" Target="../media/image143.png"/><Relationship Id="rId7" Type="http://schemas.openxmlformats.org/officeDocument/2006/relationships/image" Target="../media/image155.png"/><Relationship Id="rId8" Type="http://schemas.openxmlformats.org/officeDocument/2006/relationships/image" Target="../media/image1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33.png"/><Relationship Id="rId5" Type="http://schemas.openxmlformats.org/officeDocument/2006/relationships/image" Target="../media/image43.png"/><Relationship Id="rId6" Type="http://schemas.openxmlformats.org/officeDocument/2006/relationships/image" Target="../media/image138.png"/><Relationship Id="rId7" Type="http://schemas.openxmlformats.org/officeDocument/2006/relationships/image" Target="../media/image143.png"/><Relationship Id="rId8" Type="http://schemas.openxmlformats.org/officeDocument/2006/relationships/image" Target="../media/image1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33.png"/><Relationship Id="rId5" Type="http://schemas.openxmlformats.org/officeDocument/2006/relationships/image" Target="../media/image43.png"/><Relationship Id="rId6" Type="http://schemas.openxmlformats.org/officeDocument/2006/relationships/image" Target="../media/image138.png"/><Relationship Id="rId7" Type="http://schemas.openxmlformats.org/officeDocument/2006/relationships/image" Target="../media/image143.png"/><Relationship Id="rId8" Type="http://schemas.openxmlformats.org/officeDocument/2006/relationships/image" Target="../media/image1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200.png"/><Relationship Id="rId6" Type="http://schemas.openxmlformats.org/officeDocument/2006/relationships/image" Target="../media/image1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145.png"/><Relationship Id="rId4" Type="http://schemas.openxmlformats.org/officeDocument/2006/relationships/image" Target="../media/image20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6.png"/><Relationship Id="rId4" Type="http://schemas.openxmlformats.org/officeDocument/2006/relationships/image" Target="../media/image200.png"/><Relationship Id="rId5" Type="http://schemas.openxmlformats.org/officeDocument/2006/relationships/image" Target="../media/image1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1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1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152.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152.png"/><Relationship Id="rId4" Type="http://schemas.openxmlformats.org/officeDocument/2006/relationships/image" Target="../media/image147.png"/><Relationship Id="rId5" Type="http://schemas.openxmlformats.org/officeDocument/2006/relationships/image" Target="../media/image150.png"/><Relationship Id="rId6" Type="http://schemas.openxmlformats.org/officeDocument/2006/relationships/image" Target="../media/image1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47.png"/><Relationship Id="rId4" Type="http://schemas.openxmlformats.org/officeDocument/2006/relationships/image" Target="../media/image150.png"/><Relationship Id="rId5" Type="http://schemas.openxmlformats.org/officeDocument/2006/relationships/image" Target="../media/image149.png"/><Relationship Id="rId6" Type="http://schemas.openxmlformats.org/officeDocument/2006/relationships/image" Target="../media/image152.png"/><Relationship Id="rId7" Type="http://schemas.openxmlformats.org/officeDocument/2006/relationships/image" Target="../media/image1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160.png"/><Relationship Id="rId4" Type="http://schemas.openxmlformats.org/officeDocument/2006/relationships/image" Target="../media/image150.png"/><Relationship Id="rId9" Type="http://schemas.openxmlformats.org/officeDocument/2006/relationships/image" Target="../media/image167.png"/><Relationship Id="rId5" Type="http://schemas.openxmlformats.org/officeDocument/2006/relationships/image" Target="../media/image149.png"/><Relationship Id="rId6" Type="http://schemas.openxmlformats.org/officeDocument/2006/relationships/image" Target="../media/image165.png"/><Relationship Id="rId7" Type="http://schemas.openxmlformats.org/officeDocument/2006/relationships/image" Target="../media/image147.png"/><Relationship Id="rId8" Type="http://schemas.openxmlformats.org/officeDocument/2006/relationships/image" Target="../media/image178.png"/><Relationship Id="rId10" Type="http://schemas.openxmlformats.org/officeDocument/2006/relationships/image" Target="../media/image1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163.png"/><Relationship Id="rId4" Type="http://schemas.openxmlformats.org/officeDocument/2006/relationships/image" Target="../media/image150.png"/><Relationship Id="rId9" Type="http://schemas.openxmlformats.org/officeDocument/2006/relationships/image" Target="../media/image177.png"/><Relationship Id="rId5" Type="http://schemas.openxmlformats.org/officeDocument/2006/relationships/image" Target="../media/image170.png"/><Relationship Id="rId6" Type="http://schemas.openxmlformats.org/officeDocument/2006/relationships/image" Target="../media/image152.png"/><Relationship Id="rId7" Type="http://schemas.openxmlformats.org/officeDocument/2006/relationships/image" Target="../media/image121.png"/><Relationship Id="rId8" Type="http://schemas.openxmlformats.org/officeDocument/2006/relationships/image" Target="../media/image1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163.png"/><Relationship Id="rId4" Type="http://schemas.openxmlformats.org/officeDocument/2006/relationships/image" Target="../media/image150.png"/><Relationship Id="rId9" Type="http://schemas.openxmlformats.org/officeDocument/2006/relationships/image" Target="../media/image57.png"/><Relationship Id="rId5" Type="http://schemas.openxmlformats.org/officeDocument/2006/relationships/image" Target="../media/image152.png"/><Relationship Id="rId6" Type="http://schemas.openxmlformats.org/officeDocument/2006/relationships/image" Target="../media/image121.png"/><Relationship Id="rId7" Type="http://schemas.openxmlformats.org/officeDocument/2006/relationships/image" Target="../media/image171.png"/><Relationship Id="rId8" Type="http://schemas.openxmlformats.org/officeDocument/2006/relationships/image" Target="../media/image177.png"/><Relationship Id="rId10" Type="http://schemas.openxmlformats.org/officeDocument/2006/relationships/image" Target="../media/image1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 Id="rId3" Type="http://schemas.openxmlformats.org/officeDocument/2006/relationships/image" Target="../media/image1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186.png"/><Relationship Id="rId6" Type="http://schemas.openxmlformats.org/officeDocument/2006/relationships/image" Target="../media/image1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186.png"/><Relationship Id="rId6" Type="http://schemas.openxmlformats.org/officeDocument/2006/relationships/image" Target="../media/image152.png"/><Relationship Id="rId7"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186.png"/><Relationship Id="rId4" Type="http://schemas.openxmlformats.org/officeDocument/2006/relationships/image" Target="../media/image121.png"/><Relationship Id="rId5" Type="http://schemas.openxmlformats.org/officeDocument/2006/relationships/image" Target="../media/image152.png"/><Relationship Id="rId6" Type="http://schemas.openxmlformats.org/officeDocument/2006/relationships/image" Target="../media/image185.png"/><Relationship Id="rId7" Type="http://schemas.openxmlformats.org/officeDocument/2006/relationships/image" Target="../media/image19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9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hyperlink" Target="https://aws.amazon.com/products/securit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7.xml"/><Relationship Id="rId3" Type="http://schemas.openxmlformats.org/officeDocument/2006/relationships/image" Target="../media/image197.png"/><Relationship Id="rId4" Type="http://schemas.openxmlformats.org/officeDocument/2006/relationships/image" Target="../media/image182.gif"/><Relationship Id="rId9" Type="http://schemas.openxmlformats.org/officeDocument/2006/relationships/image" Target="../media/image193.gif"/><Relationship Id="rId5" Type="http://schemas.openxmlformats.org/officeDocument/2006/relationships/image" Target="../media/image183.png"/><Relationship Id="rId6" Type="http://schemas.openxmlformats.org/officeDocument/2006/relationships/image" Target="../media/image187.gif"/><Relationship Id="rId7" Type="http://schemas.openxmlformats.org/officeDocument/2006/relationships/image" Target="../media/image179.png"/><Relationship Id="rId8" Type="http://schemas.openxmlformats.org/officeDocument/2006/relationships/image" Target="../media/image189.png"/><Relationship Id="rId10" Type="http://schemas.openxmlformats.org/officeDocument/2006/relationships/image" Target="../media/image198.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8.xml"/><Relationship Id="rId3" Type="http://schemas.openxmlformats.org/officeDocument/2006/relationships/image" Target="../media/image182.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9.xml"/><Relationship Id="rId3" Type="http://schemas.openxmlformats.org/officeDocument/2006/relationships/image" Target="../media/image18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56.png"/><Relationship Id="rId5" Type="http://schemas.openxmlformats.org/officeDocument/2006/relationships/image" Target="../media/image4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0.xml"/><Relationship Id="rId3" Type="http://schemas.openxmlformats.org/officeDocument/2006/relationships/image" Target="../media/image1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1.xml"/><Relationship Id="rId3" Type="http://schemas.openxmlformats.org/officeDocument/2006/relationships/image" Target="../media/image193.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2.xml"/><Relationship Id="rId3" Type="http://schemas.openxmlformats.org/officeDocument/2006/relationships/image" Target="../media/image198.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 Id="rId3" Type="http://schemas.openxmlformats.org/officeDocument/2006/relationships/image" Target="../media/image19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0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hyperlink" Target="https://support.aws.amazon.com/#/contacts/aws-academ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59" name="Google Shape;1159;p123"/>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Securing User, Application, </a:t>
            </a:r>
            <a:br>
              <a:rPr lang="en-US"/>
            </a:br>
            <a:r>
              <a:rPr lang="en-US"/>
              <a:t>and Data Access</a:t>
            </a:r>
            <a:endParaRPr/>
          </a:p>
        </p:txBody>
      </p:sp>
      <p:sp>
        <p:nvSpPr>
          <p:cNvPr id="1160" name="Google Shape;1160;p123"/>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Play"/>
              <a:buNone/>
            </a:pPr>
            <a:fld id="{00000000-1234-1234-1234-123412341234}" type="slidenum">
              <a:rPr b="0" i="0" lang="en-US" u="none" cap="none" strike="noStrike">
                <a:solidFill>
                  <a:schemeClr val="dk1"/>
                </a:solidFill>
                <a:latin typeface="Play"/>
                <a:ea typeface="Play"/>
                <a:cs typeface="Play"/>
                <a:sym typeface="Play"/>
              </a:rPr>
              <a:t>‹#›</a:t>
            </a:fld>
            <a:endParaRPr b="0" i="0" u="none" cap="none" strike="noStrike">
              <a:solidFill>
                <a:schemeClr val="dk1"/>
              </a:solidFill>
              <a:latin typeface="Play"/>
              <a:ea typeface="Play"/>
              <a:cs typeface="Play"/>
              <a:sym typeface="Play"/>
            </a:endParaRPr>
          </a:p>
        </p:txBody>
      </p:sp>
      <p:sp>
        <p:nvSpPr>
          <p:cNvPr id="1292" name="Google Shape;1292;p1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Example: Using IAM groups to reflect job role</a:t>
            </a:r>
            <a:endParaRPr/>
          </a:p>
        </p:txBody>
      </p:sp>
      <p:pic>
        <p:nvPicPr>
          <p:cNvPr descr="An AWS account has three IAM groups named admins, developers, and test. See detailed description in the notes. " id="1293" name="Google Shape;1293;p132"/>
          <p:cNvPicPr preferRelativeResize="0"/>
          <p:nvPr>
            <p:ph idx="1" type="body"/>
          </p:nvPr>
        </p:nvPicPr>
        <p:blipFill rotWithShape="1">
          <a:blip r:embed="rId3">
            <a:alphaModFix/>
          </a:blip>
          <a:srcRect b="0" l="0" r="0" t="0"/>
          <a:stretch/>
        </p:blipFill>
        <p:spPr>
          <a:xfrm>
            <a:off x="365125" y="1344734"/>
            <a:ext cx="5400675" cy="4835282"/>
          </a:xfrm>
          <a:prstGeom prst="rect">
            <a:avLst/>
          </a:prstGeom>
          <a:noFill/>
          <a:ln>
            <a:noFill/>
          </a:ln>
        </p:spPr>
      </p:pic>
      <p:sp>
        <p:nvSpPr>
          <p:cNvPr id="1294" name="Google Shape;1294;p132"/>
          <p:cNvSpPr txBox="1"/>
          <p:nvPr>
            <p:ph idx="2" type="body"/>
          </p:nvPr>
        </p:nvSpPr>
        <p:spPr>
          <a:xfrm>
            <a:off x="5977718" y="1097280"/>
            <a:ext cx="5854617"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sz="2000"/>
              <a:t>If a new developer (Pat) is hired, add them to the developers group. Pat will immediately inherit the same access that’s granted to other developers.</a:t>
            </a:r>
            <a:endParaRPr/>
          </a:p>
          <a:p>
            <a:pPr indent="0" lvl="0" marL="0" rtl="0" algn="l">
              <a:lnSpc>
                <a:spcPct val="100000"/>
              </a:lnSpc>
              <a:spcBef>
                <a:spcPts val="1200"/>
              </a:spcBef>
              <a:spcAft>
                <a:spcPts val="0"/>
              </a:spcAft>
              <a:buClr>
                <a:srgbClr val="232F3E"/>
              </a:buClr>
              <a:buSzPts val="2000"/>
              <a:buNone/>
            </a:pPr>
            <a:r>
              <a:rPr lang="en-US" sz="2000"/>
              <a:t>If Ana takes on the new role of developer, do the following: </a:t>
            </a:r>
            <a:endParaRPr/>
          </a:p>
          <a:p>
            <a:pPr indent="-228600" lvl="1" marL="457200" rtl="0" algn="l">
              <a:lnSpc>
                <a:spcPct val="100000"/>
              </a:lnSpc>
              <a:spcBef>
                <a:spcPts val="1200"/>
              </a:spcBef>
              <a:spcAft>
                <a:spcPts val="0"/>
              </a:spcAft>
              <a:buClr>
                <a:srgbClr val="232F3E"/>
              </a:buClr>
              <a:buSzPts val="2000"/>
              <a:buChar char="•"/>
            </a:pPr>
            <a:r>
              <a:rPr lang="en-US"/>
              <a:t>Remove her from the test group.</a:t>
            </a:r>
            <a:endParaRPr/>
          </a:p>
          <a:p>
            <a:pPr indent="-228600" lvl="1" marL="457200" rtl="0" algn="l">
              <a:lnSpc>
                <a:spcPct val="100000"/>
              </a:lnSpc>
              <a:spcBef>
                <a:spcPts val="1200"/>
              </a:spcBef>
              <a:spcAft>
                <a:spcPts val="0"/>
              </a:spcAft>
              <a:buClr>
                <a:srgbClr val="232F3E"/>
              </a:buClr>
              <a:buSzPts val="2000"/>
              <a:buChar char="•"/>
            </a:pPr>
            <a:r>
              <a:rPr lang="en-US"/>
              <a:t>Add her to the developers group.</a:t>
            </a:r>
            <a:endParaRPr/>
          </a:p>
          <a:p>
            <a:pPr indent="0" lvl="0" marL="0" rtl="0" algn="l">
              <a:lnSpc>
                <a:spcPct val="100000"/>
              </a:lnSpc>
              <a:spcBef>
                <a:spcPts val="1800"/>
              </a:spcBef>
              <a:spcAft>
                <a:spcPts val="0"/>
              </a:spcAft>
              <a:buClr>
                <a:srgbClr val="232F3E"/>
              </a:buClr>
              <a:buSzPts val="2000"/>
              <a:buNone/>
            </a:pPr>
            <a:r>
              <a:rPr lang="en-US" sz="2000"/>
              <a:t>Users can belong to more than one group, but groups cannot be nested.</a:t>
            </a:r>
            <a:endParaRPr/>
          </a:p>
          <a:p>
            <a:pPr indent="0" lvl="0" marL="0" rtl="0" algn="l">
              <a:lnSpc>
                <a:spcPct val="100000"/>
              </a:lnSpc>
              <a:spcBef>
                <a:spcPts val="1200"/>
              </a:spcBef>
              <a:spcAft>
                <a:spcPts val="0"/>
              </a:spcAft>
              <a:buClr>
                <a:srgbClr val="232F3E"/>
              </a:buClr>
              <a:buSzPts val="2000"/>
              <a:buNone/>
            </a:pPr>
            <a:r>
              <a:rPr lang="en-US" sz="2000"/>
              <a:t>Permissions in policies directly attached to a user (user policies) override permissions in group policies if they are more restrictive.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888888"/>
              </a:buClr>
              <a:buSzPts val="1200"/>
              <a:buFont typeface="Play"/>
              <a:buNone/>
            </a:pPr>
            <a:fld id="{00000000-1234-1234-1234-123412341234}" type="slidenum">
              <a:rPr b="0" i="0" lang="en-US" u="none" cap="none" strike="noStrike">
                <a:solidFill>
                  <a:srgbClr val="888888"/>
                </a:solidFill>
                <a:latin typeface="Play"/>
                <a:ea typeface="Play"/>
                <a:cs typeface="Play"/>
                <a:sym typeface="Play"/>
              </a:rPr>
              <a:t>‹#›</a:t>
            </a:fld>
            <a:endParaRPr b="0" i="0" u="none" cap="none" strike="noStrike">
              <a:solidFill>
                <a:srgbClr val="888888"/>
              </a:solidFill>
              <a:latin typeface="Play"/>
              <a:ea typeface="Play"/>
              <a:cs typeface="Play"/>
              <a:sym typeface="Play"/>
            </a:endParaRPr>
          </a:p>
        </p:txBody>
      </p:sp>
      <p:sp>
        <p:nvSpPr>
          <p:cNvPr id="1300" name="Google Shape;1300;p1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lay"/>
              <a:buNone/>
            </a:pPr>
            <a:r>
              <a:rPr lang="en-US">
                <a:solidFill>
                  <a:schemeClr val="dk1"/>
                </a:solidFill>
              </a:rPr>
              <a:t>Example: Using a user policy and group policy together</a:t>
            </a:r>
            <a:endParaRPr/>
          </a:p>
        </p:txBody>
      </p:sp>
      <p:grpSp>
        <p:nvGrpSpPr>
          <p:cNvPr descr="Diagram of a user policy that allows user access to services, but denies access to services from a group policy. More details in the notes." id="1301" name="Google Shape;1301;p133"/>
          <p:cNvGrpSpPr/>
          <p:nvPr/>
        </p:nvGrpSpPr>
        <p:grpSpPr>
          <a:xfrm>
            <a:off x="1017161" y="1113055"/>
            <a:ext cx="6563737" cy="5248864"/>
            <a:chOff x="1238381" y="1113055"/>
            <a:chExt cx="6563737" cy="5248864"/>
          </a:xfrm>
        </p:grpSpPr>
        <p:sp>
          <p:nvSpPr>
            <p:cNvPr id="1302" name="Google Shape;1302;p133"/>
            <p:cNvSpPr txBox="1"/>
            <p:nvPr/>
          </p:nvSpPr>
          <p:spPr>
            <a:xfrm>
              <a:off x="3988253" y="4815787"/>
              <a:ext cx="381386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Policy associated with developer group</a:t>
              </a:r>
              <a:endParaRPr/>
            </a:p>
          </p:txBody>
        </p:sp>
        <p:sp>
          <p:nvSpPr>
            <p:cNvPr id="1303" name="Google Shape;1303;p133"/>
            <p:cNvSpPr txBox="1"/>
            <p:nvPr/>
          </p:nvSpPr>
          <p:spPr>
            <a:xfrm>
              <a:off x="3866388" y="2063228"/>
              <a:ext cx="33073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Policy associated with user Zhang</a:t>
              </a:r>
              <a:endParaRPr/>
            </a:p>
          </p:txBody>
        </p:sp>
        <p:sp>
          <p:nvSpPr>
            <p:cNvPr id="1304" name="Google Shape;1304;p133"/>
            <p:cNvSpPr/>
            <p:nvPr/>
          </p:nvSpPr>
          <p:spPr>
            <a:xfrm>
              <a:off x="2430863" y="4118156"/>
              <a:ext cx="2679600" cy="646021"/>
            </a:xfrm>
            <a:prstGeom prst="rect">
              <a:avLst/>
            </a:prstGeom>
            <a:solidFill>
              <a:srgbClr val="C9208A"/>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IAM group</a:t>
              </a:r>
              <a:endParaRPr/>
            </a:p>
            <a:p>
              <a:pPr indent="0" lvl="0" marL="0" marR="0" rtl="0" algn="ctr">
                <a:spcBef>
                  <a:spcPts val="0"/>
                </a:spcBef>
                <a:spcAft>
                  <a:spcPts val="0"/>
                </a:spcAft>
                <a:buNone/>
              </a:pPr>
              <a:r>
                <a:rPr lang="en-US" sz="1800">
                  <a:solidFill>
                    <a:schemeClr val="lt1"/>
                  </a:solidFill>
                  <a:latin typeface="Play"/>
                  <a:ea typeface="Play"/>
                  <a:cs typeface="Play"/>
                  <a:sym typeface="Play"/>
                </a:rPr>
                <a:t>(Developer group)</a:t>
              </a:r>
              <a:endParaRPr/>
            </a:p>
          </p:txBody>
        </p:sp>
        <p:grpSp>
          <p:nvGrpSpPr>
            <p:cNvPr id="1305" name="Google Shape;1305;p133"/>
            <p:cNvGrpSpPr/>
            <p:nvPr/>
          </p:nvGrpSpPr>
          <p:grpSpPr>
            <a:xfrm>
              <a:off x="1238381" y="5215635"/>
              <a:ext cx="5123556" cy="1146284"/>
              <a:chOff x="6061778" y="5261095"/>
              <a:chExt cx="5123556" cy="1292547"/>
            </a:xfrm>
          </p:grpSpPr>
          <p:sp>
            <p:nvSpPr>
              <p:cNvPr id="1306" name="Google Shape;1306;p133"/>
              <p:cNvSpPr/>
              <p:nvPr/>
            </p:nvSpPr>
            <p:spPr>
              <a:xfrm>
                <a:off x="6061778" y="5261095"/>
                <a:ext cx="5073239" cy="1292547"/>
              </a:xfrm>
              <a:prstGeom prst="rect">
                <a:avLst/>
              </a:prstGeom>
              <a:solidFill>
                <a:srgbClr val="F2F2F2"/>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Play"/>
                  <a:ea typeface="Play"/>
                  <a:cs typeface="Play"/>
                  <a:sym typeface="Play"/>
                </a:endParaRPr>
              </a:p>
            </p:txBody>
          </p:sp>
          <p:sp>
            <p:nvSpPr>
              <p:cNvPr id="1307" name="Google Shape;1307;p133"/>
              <p:cNvSpPr/>
              <p:nvPr/>
            </p:nvSpPr>
            <p:spPr>
              <a:xfrm>
                <a:off x="8057548" y="5336164"/>
                <a:ext cx="3127786" cy="1142408"/>
              </a:xfrm>
              <a:prstGeom prst="rect">
                <a:avLst/>
              </a:prstGeom>
              <a:no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S3</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Athena</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DynamoDB</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Kinesis</a:t>
                </a:r>
                <a:endParaRPr/>
              </a:p>
            </p:txBody>
          </p:sp>
          <p:sp>
            <p:nvSpPr>
              <p:cNvPr id="1308" name="Google Shape;1308;p133"/>
              <p:cNvSpPr txBox="1"/>
              <p:nvPr/>
            </p:nvSpPr>
            <p:spPr>
              <a:xfrm>
                <a:off x="6199177" y="5584203"/>
                <a:ext cx="11965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Group policy </a:t>
                </a:r>
                <a:endParaRPr/>
              </a:p>
            </p:txBody>
          </p:sp>
          <p:pic>
            <p:nvPicPr>
              <p:cNvPr descr="Permissions resource icon for the IAM service." id="1309" name="Google Shape;1309;p133"/>
              <p:cNvPicPr preferRelativeResize="0"/>
              <p:nvPr/>
            </p:nvPicPr>
            <p:blipFill rotWithShape="1">
              <a:blip r:embed="rId3">
                <a:alphaModFix/>
              </a:blip>
              <a:srcRect b="0" l="0" r="0" t="0"/>
              <a:stretch/>
            </p:blipFill>
            <p:spPr>
              <a:xfrm>
                <a:off x="7168995" y="5489277"/>
                <a:ext cx="836182" cy="836182"/>
              </a:xfrm>
              <a:prstGeom prst="rect">
                <a:avLst/>
              </a:prstGeom>
              <a:noFill/>
              <a:ln>
                <a:noFill/>
              </a:ln>
            </p:spPr>
          </p:pic>
        </p:grpSp>
        <p:grpSp>
          <p:nvGrpSpPr>
            <p:cNvPr id="1310" name="Google Shape;1310;p133"/>
            <p:cNvGrpSpPr/>
            <p:nvPr/>
          </p:nvGrpSpPr>
          <p:grpSpPr>
            <a:xfrm>
              <a:off x="1238381" y="1113055"/>
              <a:ext cx="5073239" cy="1025145"/>
              <a:chOff x="6061778" y="5315760"/>
              <a:chExt cx="5073239" cy="1142407"/>
            </a:xfrm>
          </p:grpSpPr>
          <p:sp>
            <p:nvSpPr>
              <p:cNvPr id="1311" name="Google Shape;1311;p133"/>
              <p:cNvSpPr/>
              <p:nvPr/>
            </p:nvSpPr>
            <p:spPr>
              <a:xfrm>
                <a:off x="6061778" y="5394677"/>
                <a:ext cx="5073239" cy="950313"/>
              </a:xfrm>
              <a:prstGeom prst="rect">
                <a:avLst/>
              </a:prstGeom>
              <a:solidFill>
                <a:srgbClr val="F2F2F2"/>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Play"/>
                  <a:ea typeface="Play"/>
                  <a:cs typeface="Play"/>
                  <a:sym typeface="Play"/>
                </a:endParaRPr>
              </a:p>
            </p:txBody>
          </p:sp>
          <p:sp>
            <p:nvSpPr>
              <p:cNvPr id="1312" name="Google Shape;1312;p133"/>
              <p:cNvSpPr/>
              <p:nvPr/>
            </p:nvSpPr>
            <p:spPr>
              <a:xfrm>
                <a:off x="7946185" y="5315760"/>
                <a:ext cx="3127786" cy="1142407"/>
              </a:xfrm>
              <a:prstGeom prst="rect">
                <a:avLst/>
              </a:prstGeom>
              <a:no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S3</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DynamoDB</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Deny access Kinesis</a:t>
                </a:r>
                <a:endParaRPr/>
              </a:p>
            </p:txBody>
          </p:sp>
          <p:sp>
            <p:nvSpPr>
              <p:cNvPr id="1313" name="Google Shape;1313;p133"/>
              <p:cNvSpPr txBox="1"/>
              <p:nvPr/>
            </p:nvSpPr>
            <p:spPr>
              <a:xfrm>
                <a:off x="6166644" y="5544001"/>
                <a:ext cx="955088" cy="65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User policy </a:t>
                </a:r>
                <a:endParaRPr/>
              </a:p>
            </p:txBody>
          </p:sp>
          <p:pic>
            <p:nvPicPr>
              <p:cNvPr descr="Permissions resource icon for the IAM service." id="1314" name="Google Shape;1314;p133"/>
              <p:cNvPicPr preferRelativeResize="0"/>
              <p:nvPr/>
            </p:nvPicPr>
            <p:blipFill rotWithShape="1">
              <a:blip r:embed="rId3">
                <a:alphaModFix/>
              </a:blip>
              <a:srcRect b="0" l="0" r="0" t="0"/>
              <a:stretch/>
            </p:blipFill>
            <p:spPr>
              <a:xfrm>
                <a:off x="7212826" y="5451742"/>
                <a:ext cx="836182" cy="836182"/>
              </a:xfrm>
              <a:prstGeom prst="rect">
                <a:avLst/>
              </a:prstGeom>
              <a:noFill/>
              <a:ln>
                <a:noFill/>
              </a:ln>
            </p:spPr>
          </p:pic>
        </p:grpSp>
        <p:sp>
          <p:nvSpPr>
            <p:cNvPr id="1315" name="Google Shape;1315;p133"/>
            <p:cNvSpPr txBox="1"/>
            <p:nvPr/>
          </p:nvSpPr>
          <p:spPr>
            <a:xfrm>
              <a:off x="2294514" y="3778217"/>
              <a:ext cx="12073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Member of</a:t>
              </a:r>
              <a:endParaRPr/>
            </a:p>
          </p:txBody>
        </p:sp>
        <p:grpSp>
          <p:nvGrpSpPr>
            <p:cNvPr id="1316" name="Google Shape;1316;p133"/>
            <p:cNvGrpSpPr/>
            <p:nvPr/>
          </p:nvGrpSpPr>
          <p:grpSpPr>
            <a:xfrm>
              <a:off x="3100816" y="2429920"/>
              <a:ext cx="1339694" cy="1184685"/>
              <a:chOff x="5829301" y="2425051"/>
              <a:chExt cx="1339694" cy="1184685"/>
            </a:xfrm>
          </p:grpSpPr>
          <p:pic>
            <p:nvPicPr>
              <p:cNvPr descr="User resource icon for the General Icons category." id="1317" name="Google Shape;1317;p133"/>
              <p:cNvPicPr preferRelativeResize="0"/>
              <p:nvPr/>
            </p:nvPicPr>
            <p:blipFill rotWithShape="1">
              <a:blip r:embed="rId4">
                <a:alphaModFix/>
              </a:blip>
              <a:srcRect b="0" l="0" r="0" t="0"/>
              <a:stretch/>
            </p:blipFill>
            <p:spPr>
              <a:xfrm>
                <a:off x="6088432" y="2467915"/>
                <a:ext cx="821432" cy="821432"/>
              </a:xfrm>
              <a:prstGeom prst="rect">
                <a:avLst/>
              </a:prstGeom>
              <a:noFill/>
              <a:ln>
                <a:noFill/>
              </a:ln>
            </p:spPr>
          </p:pic>
          <p:sp>
            <p:nvSpPr>
              <p:cNvPr id="1318" name="Google Shape;1318;p133"/>
              <p:cNvSpPr/>
              <p:nvPr/>
            </p:nvSpPr>
            <p:spPr>
              <a:xfrm>
                <a:off x="5829301" y="2425051"/>
                <a:ext cx="1339694" cy="1184685"/>
              </a:xfrm>
              <a:prstGeom prst="rect">
                <a:avLst/>
              </a:prstGeom>
              <a:noFill/>
              <a:ln cap="flat" cmpd="sng" w="10775">
                <a:solidFill>
                  <a:schemeClr val="accent1"/>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Zhang</a:t>
                </a:r>
                <a:endParaRPr/>
              </a:p>
            </p:txBody>
          </p:sp>
        </p:grpSp>
        <p:cxnSp>
          <p:nvCxnSpPr>
            <p:cNvPr id="1319" name="Google Shape;1319;p133"/>
            <p:cNvCxnSpPr>
              <a:stCxn id="1311" idx="2"/>
              <a:endCxn id="1317" idx="0"/>
            </p:cNvCxnSpPr>
            <p:nvPr/>
          </p:nvCxnSpPr>
          <p:spPr>
            <a:xfrm flipH="1">
              <a:off x="3770801" y="2036640"/>
              <a:ext cx="4200" cy="436200"/>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320" name="Google Shape;1320;p133"/>
            <p:cNvCxnSpPr>
              <a:stCxn id="1318" idx="2"/>
              <a:endCxn id="1304" idx="0"/>
            </p:cNvCxnSpPr>
            <p:nvPr/>
          </p:nvCxnSpPr>
          <p:spPr>
            <a:xfrm>
              <a:off x="3770663" y="3614605"/>
              <a:ext cx="0" cy="503700"/>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321" name="Google Shape;1321;p133"/>
            <p:cNvCxnSpPr>
              <a:stCxn id="1306" idx="0"/>
              <a:endCxn id="1304" idx="2"/>
            </p:cNvCxnSpPr>
            <p:nvPr/>
          </p:nvCxnSpPr>
          <p:spPr>
            <a:xfrm rot="10800000">
              <a:off x="3770801" y="4764135"/>
              <a:ext cx="4200" cy="451500"/>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grpSp>
      <p:sp>
        <p:nvSpPr>
          <p:cNvPr id="1322" name="Google Shape;1322;p133"/>
          <p:cNvSpPr txBox="1"/>
          <p:nvPr/>
        </p:nvSpPr>
        <p:spPr>
          <a:xfrm>
            <a:off x="7635853" y="1874293"/>
            <a:ext cx="4062661" cy="369332"/>
          </a:xfrm>
          <a:prstGeom prst="rect">
            <a:avLst/>
          </a:prstGeom>
          <a:solidFill>
            <a:srgbClr val="00527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Can Zhang access Amazon Athena?</a:t>
            </a:r>
            <a:endParaRPr/>
          </a:p>
        </p:txBody>
      </p:sp>
      <p:sp>
        <p:nvSpPr>
          <p:cNvPr id="1323" name="Google Shape;1323;p133"/>
          <p:cNvSpPr txBox="1"/>
          <p:nvPr/>
        </p:nvSpPr>
        <p:spPr>
          <a:xfrm>
            <a:off x="7635853" y="3703093"/>
            <a:ext cx="4062661" cy="369332"/>
          </a:xfrm>
          <a:prstGeom prst="rect">
            <a:avLst/>
          </a:prstGeom>
          <a:solidFill>
            <a:srgbClr val="00527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Can Zhang access Amazon Kinesis?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888888"/>
              </a:buClr>
              <a:buSzPts val="1200"/>
              <a:buFont typeface="Play"/>
              <a:buNone/>
            </a:pPr>
            <a:fld id="{00000000-1234-1234-1234-123412341234}" type="slidenum">
              <a:rPr b="0" i="0" lang="en-US" u="none" cap="none" strike="noStrike">
                <a:solidFill>
                  <a:srgbClr val="888888"/>
                </a:solidFill>
                <a:latin typeface="Play"/>
                <a:ea typeface="Play"/>
                <a:cs typeface="Play"/>
                <a:sym typeface="Play"/>
              </a:rPr>
              <a:t>‹#›</a:t>
            </a:fld>
            <a:endParaRPr b="0" i="0" u="none" cap="none" strike="noStrike">
              <a:solidFill>
                <a:srgbClr val="888888"/>
              </a:solidFill>
              <a:latin typeface="Play"/>
              <a:ea typeface="Play"/>
              <a:cs typeface="Play"/>
              <a:sym typeface="Play"/>
            </a:endParaRPr>
          </a:p>
        </p:txBody>
      </p:sp>
      <p:sp>
        <p:nvSpPr>
          <p:cNvPr id="1329" name="Google Shape;1329;p1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lay"/>
              <a:buNone/>
            </a:pPr>
            <a:r>
              <a:rPr lang="en-US">
                <a:solidFill>
                  <a:schemeClr val="dk1"/>
                </a:solidFill>
              </a:rPr>
              <a:t>Example: Resulting permissions</a:t>
            </a:r>
            <a:endParaRPr/>
          </a:p>
        </p:txBody>
      </p:sp>
      <p:sp>
        <p:nvSpPr>
          <p:cNvPr id="1330" name="Google Shape;1330;p134"/>
          <p:cNvSpPr txBox="1"/>
          <p:nvPr/>
        </p:nvSpPr>
        <p:spPr>
          <a:xfrm>
            <a:off x="7635853" y="1874293"/>
            <a:ext cx="4062661" cy="369332"/>
          </a:xfrm>
          <a:prstGeom prst="rect">
            <a:avLst/>
          </a:prstGeom>
          <a:solidFill>
            <a:srgbClr val="00527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Zhang can access Athena</a:t>
            </a:r>
            <a:endParaRPr/>
          </a:p>
        </p:txBody>
      </p:sp>
      <p:sp>
        <p:nvSpPr>
          <p:cNvPr id="1331" name="Google Shape;1331;p134"/>
          <p:cNvSpPr/>
          <p:nvPr/>
        </p:nvSpPr>
        <p:spPr>
          <a:xfrm>
            <a:off x="7653130" y="2322338"/>
            <a:ext cx="4055166"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Zhang is a member of a developer group. The developer group allows access to Athena.</a:t>
            </a:r>
            <a:endParaRPr/>
          </a:p>
        </p:txBody>
      </p:sp>
      <p:sp>
        <p:nvSpPr>
          <p:cNvPr id="1332" name="Google Shape;1332;p134"/>
          <p:cNvSpPr txBox="1"/>
          <p:nvPr/>
        </p:nvSpPr>
        <p:spPr>
          <a:xfrm>
            <a:off x="7635853" y="3703093"/>
            <a:ext cx="4062661" cy="369332"/>
          </a:xfrm>
          <a:prstGeom prst="rect">
            <a:avLst/>
          </a:prstGeom>
          <a:solidFill>
            <a:srgbClr val="00527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Zhang cannot access Kinesis</a:t>
            </a:r>
            <a:endParaRPr/>
          </a:p>
        </p:txBody>
      </p:sp>
      <p:sp>
        <p:nvSpPr>
          <p:cNvPr id="1333" name="Google Shape;1333;p134"/>
          <p:cNvSpPr txBox="1"/>
          <p:nvPr/>
        </p:nvSpPr>
        <p:spPr>
          <a:xfrm>
            <a:off x="7634514" y="4131588"/>
            <a:ext cx="4049486"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Zhang is a member of a developer group that allows Kinesis access. But the user policy explicitly denies access to Kinesis.</a:t>
            </a:r>
            <a:endParaRPr/>
          </a:p>
          <a:p>
            <a:pPr indent="0" lvl="0" marL="0" marR="0" rtl="0" algn="l">
              <a:spcBef>
                <a:spcPts val="0"/>
              </a:spcBef>
              <a:spcAft>
                <a:spcPts val="0"/>
              </a:spcAft>
              <a:buNone/>
            </a:pPr>
            <a:r>
              <a:t/>
            </a:r>
            <a:endParaRPr sz="1800">
              <a:solidFill>
                <a:schemeClr val="dk1"/>
              </a:solidFill>
              <a:latin typeface="Play"/>
              <a:ea typeface="Play"/>
              <a:cs typeface="Play"/>
              <a:sym typeface="Play"/>
            </a:endParaRPr>
          </a:p>
        </p:txBody>
      </p:sp>
      <p:grpSp>
        <p:nvGrpSpPr>
          <p:cNvPr descr="Diagram of a user policy that allows user access to services, but denies access to services from a group policy. More details in the notes." id="1334" name="Google Shape;1334;p134"/>
          <p:cNvGrpSpPr/>
          <p:nvPr/>
        </p:nvGrpSpPr>
        <p:grpSpPr>
          <a:xfrm>
            <a:off x="1017161" y="1113055"/>
            <a:ext cx="6563737" cy="5248864"/>
            <a:chOff x="1238381" y="1113055"/>
            <a:chExt cx="6563737" cy="5248864"/>
          </a:xfrm>
        </p:grpSpPr>
        <p:sp>
          <p:nvSpPr>
            <p:cNvPr id="1335" name="Google Shape;1335;p134"/>
            <p:cNvSpPr txBox="1"/>
            <p:nvPr/>
          </p:nvSpPr>
          <p:spPr>
            <a:xfrm>
              <a:off x="3988253" y="4815787"/>
              <a:ext cx="381386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Policy associated with developer group</a:t>
              </a:r>
              <a:endParaRPr/>
            </a:p>
          </p:txBody>
        </p:sp>
        <p:sp>
          <p:nvSpPr>
            <p:cNvPr id="1336" name="Google Shape;1336;p134"/>
            <p:cNvSpPr txBox="1"/>
            <p:nvPr/>
          </p:nvSpPr>
          <p:spPr>
            <a:xfrm>
              <a:off x="3866388" y="2063228"/>
              <a:ext cx="33073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Policy associated with user Zhang</a:t>
              </a:r>
              <a:endParaRPr/>
            </a:p>
          </p:txBody>
        </p:sp>
        <p:sp>
          <p:nvSpPr>
            <p:cNvPr id="1337" name="Google Shape;1337;p134"/>
            <p:cNvSpPr/>
            <p:nvPr/>
          </p:nvSpPr>
          <p:spPr>
            <a:xfrm>
              <a:off x="2430863" y="4118156"/>
              <a:ext cx="2679600" cy="646021"/>
            </a:xfrm>
            <a:prstGeom prst="rect">
              <a:avLst/>
            </a:prstGeom>
            <a:solidFill>
              <a:srgbClr val="C9208A"/>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IAM group</a:t>
              </a:r>
              <a:endParaRPr/>
            </a:p>
            <a:p>
              <a:pPr indent="0" lvl="0" marL="0" marR="0" rtl="0" algn="ctr">
                <a:spcBef>
                  <a:spcPts val="0"/>
                </a:spcBef>
                <a:spcAft>
                  <a:spcPts val="0"/>
                </a:spcAft>
                <a:buNone/>
              </a:pPr>
              <a:r>
                <a:rPr lang="en-US" sz="1800">
                  <a:solidFill>
                    <a:schemeClr val="lt1"/>
                  </a:solidFill>
                  <a:latin typeface="Play"/>
                  <a:ea typeface="Play"/>
                  <a:cs typeface="Play"/>
                  <a:sym typeface="Play"/>
                </a:rPr>
                <a:t>(Developer group)</a:t>
              </a:r>
              <a:endParaRPr/>
            </a:p>
          </p:txBody>
        </p:sp>
        <p:grpSp>
          <p:nvGrpSpPr>
            <p:cNvPr id="1338" name="Google Shape;1338;p134"/>
            <p:cNvGrpSpPr/>
            <p:nvPr/>
          </p:nvGrpSpPr>
          <p:grpSpPr>
            <a:xfrm>
              <a:off x="1238381" y="5215635"/>
              <a:ext cx="5123556" cy="1146284"/>
              <a:chOff x="6061778" y="5261095"/>
              <a:chExt cx="5123556" cy="1292547"/>
            </a:xfrm>
          </p:grpSpPr>
          <p:sp>
            <p:nvSpPr>
              <p:cNvPr id="1339" name="Google Shape;1339;p134"/>
              <p:cNvSpPr/>
              <p:nvPr/>
            </p:nvSpPr>
            <p:spPr>
              <a:xfrm>
                <a:off x="6061778" y="5261095"/>
                <a:ext cx="5073239" cy="1292547"/>
              </a:xfrm>
              <a:prstGeom prst="rect">
                <a:avLst/>
              </a:prstGeom>
              <a:solidFill>
                <a:srgbClr val="F2F2F2"/>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Play"/>
                  <a:ea typeface="Play"/>
                  <a:cs typeface="Play"/>
                  <a:sym typeface="Play"/>
                </a:endParaRPr>
              </a:p>
            </p:txBody>
          </p:sp>
          <p:sp>
            <p:nvSpPr>
              <p:cNvPr id="1340" name="Google Shape;1340;p134"/>
              <p:cNvSpPr/>
              <p:nvPr/>
            </p:nvSpPr>
            <p:spPr>
              <a:xfrm>
                <a:off x="8057548" y="5336164"/>
                <a:ext cx="3127786" cy="1142408"/>
              </a:xfrm>
              <a:prstGeom prst="rect">
                <a:avLst/>
              </a:prstGeom>
              <a:no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S3</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Athena</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DynamoDB</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Kinesis</a:t>
                </a:r>
                <a:endParaRPr/>
              </a:p>
            </p:txBody>
          </p:sp>
          <p:sp>
            <p:nvSpPr>
              <p:cNvPr id="1341" name="Google Shape;1341;p134"/>
              <p:cNvSpPr txBox="1"/>
              <p:nvPr/>
            </p:nvSpPr>
            <p:spPr>
              <a:xfrm>
                <a:off x="6199177" y="5584203"/>
                <a:ext cx="11965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Group policy </a:t>
                </a:r>
                <a:endParaRPr/>
              </a:p>
            </p:txBody>
          </p:sp>
          <p:pic>
            <p:nvPicPr>
              <p:cNvPr descr="Permissions resource icon for the IAM service." id="1342" name="Google Shape;1342;p134"/>
              <p:cNvPicPr preferRelativeResize="0"/>
              <p:nvPr/>
            </p:nvPicPr>
            <p:blipFill rotWithShape="1">
              <a:blip r:embed="rId3">
                <a:alphaModFix/>
              </a:blip>
              <a:srcRect b="0" l="0" r="0" t="0"/>
              <a:stretch/>
            </p:blipFill>
            <p:spPr>
              <a:xfrm>
                <a:off x="7168995" y="5489277"/>
                <a:ext cx="836182" cy="836182"/>
              </a:xfrm>
              <a:prstGeom prst="rect">
                <a:avLst/>
              </a:prstGeom>
              <a:noFill/>
              <a:ln>
                <a:noFill/>
              </a:ln>
            </p:spPr>
          </p:pic>
        </p:grpSp>
        <p:grpSp>
          <p:nvGrpSpPr>
            <p:cNvPr id="1343" name="Google Shape;1343;p134"/>
            <p:cNvGrpSpPr/>
            <p:nvPr/>
          </p:nvGrpSpPr>
          <p:grpSpPr>
            <a:xfrm>
              <a:off x="1238381" y="1113055"/>
              <a:ext cx="5073239" cy="1025145"/>
              <a:chOff x="6061778" y="5315760"/>
              <a:chExt cx="5073239" cy="1142407"/>
            </a:xfrm>
          </p:grpSpPr>
          <p:sp>
            <p:nvSpPr>
              <p:cNvPr id="1344" name="Google Shape;1344;p134"/>
              <p:cNvSpPr/>
              <p:nvPr/>
            </p:nvSpPr>
            <p:spPr>
              <a:xfrm>
                <a:off x="6061778" y="5394677"/>
                <a:ext cx="5073239" cy="950313"/>
              </a:xfrm>
              <a:prstGeom prst="rect">
                <a:avLst/>
              </a:prstGeom>
              <a:solidFill>
                <a:srgbClr val="F2F2F2"/>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Play"/>
                  <a:ea typeface="Play"/>
                  <a:cs typeface="Play"/>
                  <a:sym typeface="Play"/>
                </a:endParaRPr>
              </a:p>
            </p:txBody>
          </p:sp>
          <p:sp>
            <p:nvSpPr>
              <p:cNvPr id="1345" name="Google Shape;1345;p134"/>
              <p:cNvSpPr/>
              <p:nvPr/>
            </p:nvSpPr>
            <p:spPr>
              <a:xfrm>
                <a:off x="7946185" y="5315760"/>
                <a:ext cx="3127786" cy="1142407"/>
              </a:xfrm>
              <a:prstGeom prst="rect">
                <a:avLst/>
              </a:prstGeom>
              <a:no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S3</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Allow access DynamoDB</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Deny access Kinesis</a:t>
                </a:r>
                <a:endParaRPr/>
              </a:p>
            </p:txBody>
          </p:sp>
          <p:sp>
            <p:nvSpPr>
              <p:cNvPr id="1346" name="Google Shape;1346;p134"/>
              <p:cNvSpPr txBox="1"/>
              <p:nvPr/>
            </p:nvSpPr>
            <p:spPr>
              <a:xfrm>
                <a:off x="6166644" y="5544001"/>
                <a:ext cx="955088" cy="65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User policy </a:t>
                </a:r>
                <a:endParaRPr/>
              </a:p>
            </p:txBody>
          </p:sp>
          <p:pic>
            <p:nvPicPr>
              <p:cNvPr descr="Permissions resource icon for the IAM service." id="1347" name="Google Shape;1347;p134"/>
              <p:cNvPicPr preferRelativeResize="0"/>
              <p:nvPr/>
            </p:nvPicPr>
            <p:blipFill rotWithShape="1">
              <a:blip r:embed="rId3">
                <a:alphaModFix/>
              </a:blip>
              <a:srcRect b="0" l="0" r="0" t="0"/>
              <a:stretch/>
            </p:blipFill>
            <p:spPr>
              <a:xfrm>
                <a:off x="7212826" y="5451742"/>
                <a:ext cx="836182" cy="836182"/>
              </a:xfrm>
              <a:prstGeom prst="rect">
                <a:avLst/>
              </a:prstGeom>
              <a:noFill/>
              <a:ln>
                <a:noFill/>
              </a:ln>
            </p:spPr>
          </p:pic>
        </p:grpSp>
        <p:sp>
          <p:nvSpPr>
            <p:cNvPr id="1348" name="Google Shape;1348;p134"/>
            <p:cNvSpPr txBox="1"/>
            <p:nvPr/>
          </p:nvSpPr>
          <p:spPr>
            <a:xfrm>
              <a:off x="2294514" y="3778217"/>
              <a:ext cx="12073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Member of</a:t>
              </a:r>
              <a:endParaRPr/>
            </a:p>
          </p:txBody>
        </p:sp>
        <p:grpSp>
          <p:nvGrpSpPr>
            <p:cNvPr id="1349" name="Google Shape;1349;p134"/>
            <p:cNvGrpSpPr/>
            <p:nvPr/>
          </p:nvGrpSpPr>
          <p:grpSpPr>
            <a:xfrm>
              <a:off x="3100816" y="2429920"/>
              <a:ext cx="1339694" cy="1184685"/>
              <a:chOff x="5829301" y="2425051"/>
              <a:chExt cx="1339694" cy="1184685"/>
            </a:xfrm>
          </p:grpSpPr>
          <p:pic>
            <p:nvPicPr>
              <p:cNvPr descr="User resource icon for the General Icons category." id="1350" name="Google Shape;1350;p134"/>
              <p:cNvPicPr preferRelativeResize="0"/>
              <p:nvPr/>
            </p:nvPicPr>
            <p:blipFill rotWithShape="1">
              <a:blip r:embed="rId4">
                <a:alphaModFix/>
              </a:blip>
              <a:srcRect b="0" l="0" r="0" t="0"/>
              <a:stretch/>
            </p:blipFill>
            <p:spPr>
              <a:xfrm>
                <a:off x="6088432" y="2467915"/>
                <a:ext cx="821432" cy="821432"/>
              </a:xfrm>
              <a:prstGeom prst="rect">
                <a:avLst/>
              </a:prstGeom>
              <a:noFill/>
              <a:ln>
                <a:noFill/>
              </a:ln>
            </p:spPr>
          </p:pic>
          <p:sp>
            <p:nvSpPr>
              <p:cNvPr id="1351" name="Google Shape;1351;p134"/>
              <p:cNvSpPr/>
              <p:nvPr/>
            </p:nvSpPr>
            <p:spPr>
              <a:xfrm>
                <a:off x="5829301" y="2425051"/>
                <a:ext cx="1339694" cy="1184685"/>
              </a:xfrm>
              <a:prstGeom prst="rect">
                <a:avLst/>
              </a:prstGeom>
              <a:noFill/>
              <a:ln cap="flat" cmpd="sng" w="10775">
                <a:solidFill>
                  <a:schemeClr val="accent1"/>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Zhang</a:t>
                </a:r>
                <a:endParaRPr/>
              </a:p>
            </p:txBody>
          </p:sp>
        </p:grpSp>
        <p:cxnSp>
          <p:nvCxnSpPr>
            <p:cNvPr id="1352" name="Google Shape;1352;p134"/>
            <p:cNvCxnSpPr>
              <a:stCxn id="1344" idx="2"/>
              <a:endCxn id="1350" idx="0"/>
            </p:cNvCxnSpPr>
            <p:nvPr/>
          </p:nvCxnSpPr>
          <p:spPr>
            <a:xfrm flipH="1">
              <a:off x="3770801" y="2036640"/>
              <a:ext cx="4200" cy="436200"/>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353" name="Google Shape;1353;p134"/>
            <p:cNvCxnSpPr>
              <a:stCxn id="1351" idx="2"/>
              <a:endCxn id="1337" idx="0"/>
            </p:cNvCxnSpPr>
            <p:nvPr/>
          </p:nvCxnSpPr>
          <p:spPr>
            <a:xfrm>
              <a:off x="3770663" y="3614605"/>
              <a:ext cx="0" cy="503700"/>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354" name="Google Shape;1354;p134"/>
            <p:cNvCxnSpPr>
              <a:stCxn id="1339" idx="0"/>
              <a:endCxn id="1337" idx="2"/>
            </p:cNvCxnSpPr>
            <p:nvPr/>
          </p:nvCxnSpPr>
          <p:spPr>
            <a:xfrm rot="10800000">
              <a:off x="3770801" y="4764135"/>
              <a:ext cx="4200" cy="451500"/>
            </a:xfrm>
            <a:prstGeom prst="straightConnector1">
              <a:avLst/>
            </a:prstGeom>
            <a:noFill/>
            <a:ln cap="flat" cmpd="sng" w="44450">
              <a:solidFill>
                <a:schemeClr val="accent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13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Challenges of scaling with role-based access control (RBAC)</a:t>
            </a:r>
            <a:endParaRPr/>
          </a:p>
        </p:txBody>
      </p:sp>
      <p:sp>
        <p:nvSpPr>
          <p:cNvPr id="1361" name="Google Shape;1361;p135"/>
          <p:cNvSpPr txBox="1"/>
          <p:nvPr>
            <p:ph idx="1" type="body"/>
          </p:nvPr>
        </p:nvSpPr>
        <p:spPr>
          <a:xfrm>
            <a:off x="365760" y="1097280"/>
            <a:ext cx="11466576" cy="251454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1800"/>
              <a:buNone/>
            </a:pPr>
            <a:r>
              <a:rPr b="1" lang="en-US" sz="1800"/>
              <a:t>To setup RBAC with IAM, do the following:</a:t>
            </a:r>
            <a:endParaRPr/>
          </a:p>
          <a:p>
            <a:pPr indent="-228600" lvl="0" marL="228600" rtl="0" algn="l">
              <a:lnSpc>
                <a:spcPct val="100000"/>
              </a:lnSpc>
              <a:spcBef>
                <a:spcPts val="0"/>
              </a:spcBef>
              <a:spcAft>
                <a:spcPts val="0"/>
              </a:spcAft>
              <a:buClr>
                <a:srgbClr val="232F3E"/>
              </a:buClr>
              <a:buSzPts val="1800"/>
              <a:buChar char="•"/>
            </a:pPr>
            <a:r>
              <a:rPr lang="en-US" sz="1800"/>
              <a:t>Create an IAM policy with the permissions for the job role. The policy lists the individual resources to be accessed.</a:t>
            </a:r>
            <a:endParaRPr/>
          </a:p>
          <a:p>
            <a:pPr indent="-228600" lvl="0" marL="228600" rtl="0" algn="l">
              <a:lnSpc>
                <a:spcPct val="100000"/>
              </a:lnSpc>
              <a:spcBef>
                <a:spcPts val="0"/>
              </a:spcBef>
              <a:spcAft>
                <a:spcPts val="0"/>
              </a:spcAft>
              <a:buClr>
                <a:srgbClr val="232F3E"/>
              </a:buClr>
              <a:buSzPts val="1800"/>
              <a:buChar char="•"/>
            </a:pPr>
            <a:r>
              <a:rPr lang="en-US" sz="1800"/>
              <a:t>Attach the policy to an IAM entity (user, group, or role).</a:t>
            </a:r>
            <a:endParaRPr/>
          </a:p>
          <a:p>
            <a:pPr indent="0" lvl="0" marL="0" rtl="0" algn="l">
              <a:lnSpc>
                <a:spcPct val="100000"/>
              </a:lnSpc>
              <a:spcBef>
                <a:spcPts val="600"/>
              </a:spcBef>
              <a:spcAft>
                <a:spcPts val="0"/>
              </a:spcAft>
              <a:buClr>
                <a:srgbClr val="232F3E"/>
              </a:buClr>
              <a:buSzPts val="1800"/>
              <a:buNone/>
            </a:pPr>
            <a:r>
              <a:rPr b="1" lang="en-US" sz="1800"/>
              <a:t>To update policies when access to a new resource is needed, do the following:</a:t>
            </a:r>
            <a:endParaRPr/>
          </a:p>
          <a:p>
            <a:pPr indent="-285750" lvl="0" marL="285750" rtl="0" algn="l">
              <a:lnSpc>
                <a:spcPct val="100000"/>
              </a:lnSpc>
              <a:spcBef>
                <a:spcPts val="0"/>
              </a:spcBef>
              <a:spcAft>
                <a:spcPts val="0"/>
              </a:spcAft>
              <a:buClr>
                <a:srgbClr val="232F3E"/>
              </a:buClr>
              <a:buSzPts val="1800"/>
              <a:buFont typeface="Arial"/>
              <a:buChar char="•"/>
            </a:pPr>
            <a:r>
              <a:rPr lang="en-US" sz="1800"/>
              <a:t>Update the policy.</a:t>
            </a:r>
            <a:endParaRPr/>
          </a:p>
          <a:p>
            <a:pPr indent="-285750" lvl="0" marL="285750" rtl="0" algn="l">
              <a:lnSpc>
                <a:spcPct val="100000"/>
              </a:lnSpc>
              <a:spcBef>
                <a:spcPts val="0"/>
              </a:spcBef>
              <a:spcAft>
                <a:spcPts val="0"/>
              </a:spcAft>
              <a:buClr>
                <a:srgbClr val="232F3E"/>
              </a:buClr>
              <a:buSzPts val="1800"/>
              <a:buFont typeface="Arial"/>
              <a:buChar char="•"/>
            </a:pPr>
            <a:r>
              <a:rPr lang="en-US" sz="1800"/>
              <a:t>Modify multiple policies if the new resource is used by multiple roles or to add access to multiple resources.</a:t>
            </a:r>
            <a:endParaRPr/>
          </a:p>
          <a:p>
            <a:pPr indent="0" lvl="0" marL="0" rtl="0" algn="l">
              <a:lnSpc>
                <a:spcPct val="100000"/>
              </a:lnSpc>
              <a:spcBef>
                <a:spcPts val="0"/>
              </a:spcBef>
              <a:spcAft>
                <a:spcPts val="0"/>
              </a:spcAft>
              <a:buClr>
                <a:srgbClr val="232F3E"/>
              </a:buClr>
              <a:buSzPts val="1600"/>
              <a:buNone/>
            </a:pPr>
            <a:r>
              <a:t/>
            </a:r>
            <a:endParaRPr sz="1600"/>
          </a:p>
        </p:txBody>
      </p:sp>
      <p:grpSp>
        <p:nvGrpSpPr>
          <p:cNvPr descr="Three users have access to AWS resource through permissions. One of the roles have two policy documents attached to it, the others only have one." id="1362" name="Google Shape;1362;p135"/>
          <p:cNvGrpSpPr/>
          <p:nvPr/>
        </p:nvGrpSpPr>
        <p:grpSpPr>
          <a:xfrm>
            <a:off x="795528" y="3457576"/>
            <a:ext cx="10552176" cy="2923467"/>
            <a:chOff x="877824" y="3803904"/>
            <a:chExt cx="10552176" cy="2923467"/>
          </a:xfrm>
        </p:grpSpPr>
        <p:sp>
          <p:nvSpPr>
            <p:cNvPr id="1363" name="Google Shape;1363;p135"/>
            <p:cNvSpPr/>
            <p:nvPr/>
          </p:nvSpPr>
          <p:spPr>
            <a:xfrm>
              <a:off x="3722914" y="6433457"/>
              <a:ext cx="4996543" cy="2939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364" name="Google Shape;1364;p135"/>
            <p:cNvSpPr/>
            <p:nvPr/>
          </p:nvSpPr>
          <p:spPr>
            <a:xfrm>
              <a:off x="877824" y="3803904"/>
              <a:ext cx="10552176" cy="2907792"/>
            </a:xfrm>
            <a:prstGeom prst="rect">
              <a:avLst/>
            </a:prstGeom>
            <a:noFill/>
            <a:ln cap="flat" cmpd="sng" w="381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365" name="Google Shape;1365;p135"/>
            <p:cNvSpPr txBox="1"/>
            <p:nvPr/>
          </p:nvSpPr>
          <p:spPr>
            <a:xfrm>
              <a:off x="1494390" y="4735939"/>
              <a:ext cx="19014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Database Admin</a:t>
              </a:r>
              <a:endParaRPr/>
            </a:p>
          </p:txBody>
        </p:sp>
        <p:sp>
          <p:nvSpPr>
            <p:cNvPr id="1366" name="Google Shape;1366;p135"/>
            <p:cNvSpPr txBox="1"/>
            <p:nvPr/>
          </p:nvSpPr>
          <p:spPr>
            <a:xfrm>
              <a:off x="1567542" y="5548449"/>
              <a:ext cx="18277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Network Admin</a:t>
              </a:r>
              <a:endParaRPr/>
            </a:p>
          </p:txBody>
        </p:sp>
        <p:sp>
          <p:nvSpPr>
            <p:cNvPr id="1367" name="Google Shape;1367;p135"/>
            <p:cNvSpPr txBox="1"/>
            <p:nvPr/>
          </p:nvSpPr>
          <p:spPr>
            <a:xfrm>
              <a:off x="1810511" y="6342671"/>
              <a:ext cx="12506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Developer</a:t>
              </a:r>
              <a:endParaRPr/>
            </a:p>
          </p:txBody>
        </p:sp>
        <p:pic>
          <p:nvPicPr>
            <p:cNvPr id="1368" name="Google Shape;1368;p135"/>
            <p:cNvPicPr preferRelativeResize="0"/>
            <p:nvPr/>
          </p:nvPicPr>
          <p:blipFill rotWithShape="1">
            <a:blip r:embed="rId3">
              <a:alphaModFix/>
            </a:blip>
            <a:srcRect b="0" l="0" r="0" t="0"/>
            <a:stretch/>
          </p:blipFill>
          <p:spPr>
            <a:xfrm>
              <a:off x="2105859" y="4242111"/>
              <a:ext cx="669524" cy="669524"/>
            </a:xfrm>
            <a:prstGeom prst="rect">
              <a:avLst/>
            </a:prstGeom>
            <a:noFill/>
            <a:ln>
              <a:noFill/>
            </a:ln>
          </p:spPr>
        </p:pic>
        <p:pic>
          <p:nvPicPr>
            <p:cNvPr id="1369" name="Google Shape;1369;p135"/>
            <p:cNvPicPr preferRelativeResize="0"/>
            <p:nvPr/>
          </p:nvPicPr>
          <p:blipFill rotWithShape="1">
            <a:blip r:embed="rId3">
              <a:alphaModFix/>
            </a:blip>
            <a:srcRect b="0" l="0" r="0" t="0"/>
            <a:stretch/>
          </p:blipFill>
          <p:spPr>
            <a:xfrm>
              <a:off x="2122188" y="5034374"/>
              <a:ext cx="669524" cy="669524"/>
            </a:xfrm>
            <a:prstGeom prst="rect">
              <a:avLst/>
            </a:prstGeom>
            <a:noFill/>
            <a:ln>
              <a:noFill/>
            </a:ln>
          </p:spPr>
        </p:pic>
        <p:pic>
          <p:nvPicPr>
            <p:cNvPr id="1370" name="Google Shape;1370;p135"/>
            <p:cNvPicPr preferRelativeResize="0"/>
            <p:nvPr/>
          </p:nvPicPr>
          <p:blipFill rotWithShape="1">
            <a:blip r:embed="rId3">
              <a:alphaModFix/>
            </a:blip>
            <a:srcRect b="0" l="0" r="0" t="0"/>
            <a:stretch/>
          </p:blipFill>
          <p:spPr>
            <a:xfrm>
              <a:off x="2067324" y="5883460"/>
              <a:ext cx="669524" cy="669524"/>
            </a:xfrm>
            <a:prstGeom prst="rect">
              <a:avLst/>
            </a:prstGeom>
            <a:noFill/>
            <a:ln>
              <a:noFill/>
            </a:ln>
          </p:spPr>
        </p:pic>
        <p:pic>
          <p:nvPicPr>
            <p:cNvPr id="1371" name="Google Shape;1371;p135"/>
            <p:cNvPicPr preferRelativeResize="0"/>
            <p:nvPr/>
          </p:nvPicPr>
          <p:blipFill rotWithShape="1">
            <a:blip r:embed="rId4">
              <a:alphaModFix/>
            </a:blip>
            <a:srcRect b="0" l="0" r="0" t="0"/>
            <a:stretch/>
          </p:blipFill>
          <p:spPr>
            <a:xfrm>
              <a:off x="5040428" y="4514472"/>
              <a:ext cx="653195" cy="653195"/>
            </a:xfrm>
            <a:prstGeom prst="rect">
              <a:avLst/>
            </a:prstGeom>
            <a:noFill/>
            <a:ln>
              <a:noFill/>
            </a:ln>
          </p:spPr>
        </p:pic>
        <p:pic>
          <p:nvPicPr>
            <p:cNvPr id="1372" name="Google Shape;1372;p135"/>
            <p:cNvPicPr preferRelativeResize="0"/>
            <p:nvPr/>
          </p:nvPicPr>
          <p:blipFill rotWithShape="1">
            <a:blip r:embed="rId4">
              <a:alphaModFix/>
            </a:blip>
            <a:srcRect b="0" l="0" r="0" t="0"/>
            <a:stretch/>
          </p:blipFill>
          <p:spPr>
            <a:xfrm>
              <a:off x="5040428" y="5269832"/>
              <a:ext cx="653195" cy="653195"/>
            </a:xfrm>
            <a:prstGeom prst="rect">
              <a:avLst/>
            </a:prstGeom>
            <a:noFill/>
            <a:ln>
              <a:noFill/>
            </a:ln>
          </p:spPr>
        </p:pic>
        <p:pic>
          <p:nvPicPr>
            <p:cNvPr id="1373" name="Google Shape;1373;p135"/>
            <p:cNvPicPr preferRelativeResize="0"/>
            <p:nvPr/>
          </p:nvPicPr>
          <p:blipFill rotWithShape="1">
            <a:blip r:embed="rId4">
              <a:alphaModFix/>
            </a:blip>
            <a:srcRect b="0" l="0" r="0" t="0"/>
            <a:stretch/>
          </p:blipFill>
          <p:spPr>
            <a:xfrm>
              <a:off x="5040428" y="6025191"/>
              <a:ext cx="653195" cy="653195"/>
            </a:xfrm>
            <a:prstGeom prst="rect">
              <a:avLst/>
            </a:prstGeom>
            <a:noFill/>
            <a:ln>
              <a:noFill/>
            </a:ln>
          </p:spPr>
        </p:pic>
        <p:sp>
          <p:nvSpPr>
            <p:cNvPr id="1374" name="Google Shape;1374;p135"/>
            <p:cNvSpPr/>
            <p:nvPr/>
          </p:nvSpPr>
          <p:spPr>
            <a:xfrm>
              <a:off x="4413582" y="3832163"/>
              <a:ext cx="1904688"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Permissions in </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multiple policies</a:t>
              </a:r>
              <a:endParaRPr/>
            </a:p>
          </p:txBody>
        </p:sp>
        <p:sp>
          <p:nvSpPr>
            <p:cNvPr id="1375" name="Google Shape;1375;p135"/>
            <p:cNvSpPr/>
            <p:nvPr/>
          </p:nvSpPr>
          <p:spPr>
            <a:xfrm>
              <a:off x="8702024" y="3817794"/>
              <a:ext cx="122822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Resources</a:t>
              </a:r>
              <a:endParaRPr/>
            </a:p>
          </p:txBody>
        </p:sp>
        <p:sp>
          <p:nvSpPr>
            <p:cNvPr id="1376" name="Google Shape;1376;p135"/>
            <p:cNvSpPr/>
            <p:nvPr/>
          </p:nvSpPr>
          <p:spPr>
            <a:xfrm>
              <a:off x="7592386" y="4728275"/>
              <a:ext cx="105830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Instance</a:t>
              </a:r>
              <a:endParaRPr/>
            </a:p>
          </p:txBody>
        </p:sp>
        <p:sp>
          <p:nvSpPr>
            <p:cNvPr id="1377" name="Google Shape;1377;p135"/>
            <p:cNvSpPr/>
            <p:nvPr/>
          </p:nvSpPr>
          <p:spPr>
            <a:xfrm>
              <a:off x="7459100" y="5553194"/>
              <a:ext cx="136928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Amazon S3</a:t>
              </a:r>
              <a:endParaRPr/>
            </a:p>
          </p:txBody>
        </p:sp>
        <p:sp>
          <p:nvSpPr>
            <p:cNvPr id="1378" name="Google Shape;1378;p135"/>
            <p:cNvSpPr/>
            <p:nvPr/>
          </p:nvSpPr>
          <p:spPr>
            <a:xfrm>
              <a:off x="9572670" y="4728275"/>
              <a:ext cx="136928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Amazon S3</a:t>
              </a:r>
              <a:endParaRPr/>
            </a:p>
          </p:txBody>
        </p:sp>
        <p:sp>
          <p:nvSpPr>
            <p:cNvPr id="1379" name="Google Shape;1379;p135"/>
            <p:cNvSpPr/>
            <p:nvPr/>
          </p:nvSpPr>
          <p:spPr>
            <a:xfrm>
              <a:off x="9828586" y="5553194"/>
              <a:ext cx="81304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Alarm</a:t>
              </a:r>
              <a:endParaRPr/>
            </a:p>
          </p:txBody>
        </p:sp>
        <p:sp>
          <p:nvSpPr>
            <p:cNvPr id="1380" name="Google Shape;1380;p135"/>
            <p:cNvSpPr/>
            <p:nvPr/>
          </p:nvSpPr>
          <p:spPr>
            <a:xfrm>
              <a:off x="7301803" y="6316065"/>
              <a:ext cx="174919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Database table</a:t>
              </a:r>
              <a:endParaRPr/>
            </a:p>
          </p:txBody>
        </p:sp>
        <p:sp>
          <p:nvSpPr>
            <p:cNvPr id="1381" name="Google Shape;1381;p135"/>
            <p:cNvSpPr/>
            <p:nvPr/>
          </p:nvSpPr>
          <p:spPr>
            <a:xfrm>
              <a:off x="9279446" y="6316065"/>
              <a:ext cx="196880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Lambda function</a:t>
              </a:r>
              <a:endParaRPr/>
            </a:p>
          </p:txBody>
        </p:sp>
        <p:pic>
          <p:nvPicPr>
            <p:cNvPr id="1382" name="Google Shape;1382;p135"/>
            <p:cNvPicPr preferRelativeResize="0"/>
            <p:nvPr/>
          </p:nvPicPr>
          <p:blipFill rotWithShape="1">
            <a:blip r:embed="rId5">
              <a:alphaModFix/>
            </a:blip>
            <a:srcRect b="0" l="0" r="0" t="0"/>
            <a:stretch/>
          </p:blipFill>
          <p:spPr>
            <a:xfrm>
              <a:off x="10008192" y="4339503"/>
              <a:ext cx="457200" cy="457200"/>
            </a:xfrm>
            <a:prstGeom prst="rect">
              <a:avLst/>
            </a:prstGeom>
            <a:noFill/>
            <a:ln>
              <a:noFill/>
            </a:ln>
          </p:spPr>
        </p:pic>
        <p:pic>
          <p:nvPicPr>
            <p:cNvPr id="1383" name="Google Shape;1383;p135"/>
            <p:cNvPicPr preferRelativeResize="0"/>
            <p:nvPr/>
          </p:nvPicPr>
          <p:blipFill rotWithShape="1">
            <a:blip r:embed="rId5">
              <a:alphaModFix/>
            </a:blip>
            <a:srcRect b="0" l="0" r="0" t="0"/>
            <a:stretch/>
          </p:blipFill>
          <p:spPr>
            <a:xfrm>
              <a:off x="7892880" y="5162064"/>
              <a:ext cx="457200" cy="457200"/>
            </a:xfrm>
            <a:prstGeom prst="rect">
              <a:avLst/>
            </a:prstGeom>
            <a:noFill/>
            <a:ln>
              <a:noFill/>
            </a:ln>
          </p:spPr>
        </p:pic>
        <p:pic>
          <p:nvPicPr>
            <p:cNvPr id="1384" name="Google Shape;1384;p135"/>
            <p:cNvPicPr preferRelativeResize="0"/>
            <p:nvPr/>
          </p:nvPicPr>
          <p:blipFill rotWithShape="1">
            <a:blip r:embed="rId6">
              <a:alphaModFix/>
            </a:blip>
            <a:srcRect b="0" l="0" r="0" t="0"/>
            <a:stretch/>
          </p:blipFill>
          <p:spPr>
            <a:xfrm>
              <a:off x="7925652" y="4339503"/>
              <a:ext cx="457200" cy="457200"/>
            </a:xfrm>
            <a:prstGeom prst="rect">
              <a:avLst/>
            </a:prstGeom>
            <a:noFill/>
            <a:ln>
              <a:noFill/>
            </a:ln>
          </p:spPr>
        </p:pic>
        <p:pic>
          <p:nvPicPr>
            <p:cNvPr id="1385" name="Google Shape;1385;p135"/>
            <p:cNvPicPr preferRelativeResize="0"/>
            <p:nvPr/>
          </p:nvPicPr>
          <p:blipFill rotWithShape="1">
            <a:blip r:embed="rId7">
              <a:alphaModFix/>
            </a:blip>
            <a:srcRect b="0" l="0" r="0" t="0"/>
            <a:stretch/>
          </p:blipFill>
          <p:spPr>
            <a:xfrm>
              <a:off x="10010240" y="5162064"/>
              <a:ext cx="457200" cy="457200"/>
            </a:xfrm>
            <a:prstGeom prst="rect">
              <a:avLst/>
            </a:prstGeom>
            <a:noFill/>
            <a:ln>
              <a:noFill/>
            </a:ln>
          </p:spPr>
        </p:pic>
        <p:pic>
          <p:nvPicPr>
            <p:cNvPr id="1386" name="Google Shape;1386;p135"/>
            <p:cNvPicPr preferRelativeResize="0"/>
            <p:nvPr/>
          </p:nvPicPr>
          <p:blipFill rotWithShape="1">
            <a:blip r:embed="rId8">
              <a:alphaModFix/>
            </a:blip>
            <a:srcRect b="0" l="0" r="0" t="0"/>
            <a:stretch/>
          </p:blipFill>
          <p:spPr>
            <a:xfrm>
              <a:off x="10002901" y="5899652"/>
              <a:ext cx="457200" cy="457200"/>
            </a:xfrm>
            <a:prstGeom prst="rect">
              <a:avLst/>
            </a:prstGeom>
            <a:noFill/>
            <a:ln>
              <a:noFill/>
            </a:ln>
          </p:spPr>
        </p:pic>
        <p:pic>
          <p:nvPicPr>
            <p:cNvPr id="1387" name="Google Shape;1387;p135"/>
            <p:cNvPicPr preferRelativeResize="0"/>
            <p:nvPr/>
          </p:nvPicPr>
          <p:blipFill rotWithShape="1">
            <a:blip r:embed="rId9">
              <a:alphaModFix/>
            </a:blip>
            <a:srcRect b="0" l="0" r="0" t="0"/>
            <a:stretch/>
          </p:blipFill>
          <p:spPr>
            <a:xfrm>
              <a:off x="7929747" y="5899652"/>
              <a:ext cx="415409" cy="427996"/>
            </a:xfrm>
            <a:prstGeom prst="rect">
              <a:avLst/>
            </a:prstGeom>
            <a:noFill/>
            <a:ln>
              <a:noFill/>
            </a:ln>
          </p:spPr>
        </p:pic>
        <p:cxnSp>
          <p:nvCxnSpPr>
            <p:cNvPr id="1388" name="Google Shape;1388;p135"/>
            <p:cNvCxnSpPr/>
            <p:nvPr/>
          </p:nvCxnSpPr>
          <p:spPr>
            <a:xfrm>
              <a:off x="3675888" y="4882896"/>
              <a:ext cx="1115568" cy="0"/>
            </a:xfrm>
            <a:prstGeom prst="straightConnector1">
              <a:avLst/>
            </a:prstGeom>
            <a:noFill/>
            <a:ln cap="flat" cmpd="sng" w="38100">
              <a:solidFill>
                <a:schemeClr val="accent1"/>
              </a:solidFill>
              <a:prstDash val="solid"/>
              <a:round/>
              <a:headEnd len="sm" w="sm" type="none"/>
              <a:tailEnd len="sm" w="sm" type="none"/>
            </a:ln>
          </p:spPr>
        </p:cxnSp>
        <p:cxnSp>
          <p:nvCxnSpPr>
            <p:cNvPr id="1389" name="Google Shape;1389;p135"/>
            <p:cNvCxnSpPr/>
            <p:nvPr/>
          </p:nvCxnSpPr>
          <p:spPr>
            <a:xfrm>
              <a:off x="5870448" y="4828032"/>
              <a:ext cx="1115568" cy="0"/>
            </a:xfrm>
            <a:prstGeom prst="straightConnector1">
              <a:avLst/>
            </a:prstGeom>
            <a:noFill/>
            <a:ln cap="flat" cmpd="sng" w="38100">
              <a:solidFill>
                <a:schemeClr val="accent1"/>
              </a:solidFill>
              <a:prstDash val="solid"/>
              <a:round/>
              <a:headEnd len="sm" w="sm" type="none"/>
              <a:tailEnd len="sm" w="sm" type="none"/>
            </a:ln>
          </p:spPr>
        </p:cxnSp>
        <p:cxnSp>
          <p:nvCxnSpPr>
            <p:cNvPr id="1390" name="Google Shape;1390;p135"/>
            <p:cNvCxnSpPr/>
            <p:nvPr/>
          </p:nvCxnSpPr>
          <p:spPr>
            <a:xfrm>
              <a:off x="3694176" y="5577840"/>
              <a:ext cx="1115568" cy="0"/>
            </a:xfrm>
            <a:prstGeom prst="straightConnector1">
              <a:avLst/>
            </a:prstGeom>
            <a:noFill/>
            <a:ln cap="flat" cmpd="sng" w="38100">
              <a:solidFill>
                <a:schemeClr val="accent1"/>
              </a:solidFill>
              <a:prstDash val="solid"/>
              <a:round/>
              <a:headEnd len="sm" w="sm" type="none"/>
              <a:tailEnd len="sm" w="sm" type="none"/>
            </a:ln>
          </p:spPr>
        </p:cxnSp>
        <p:cxnSp>
          <p:nvCxnSpPr>
            <p:cNvPr id="1391" name="Google Shape;1391;p135"/>
            <p:cNvCxnSpPr/>
            <p:nvPr/>
          </p:nvCxnSpPr>
          <p:spPr>
            <a:xfrm>
              <a:off x="5888736" y="5577840"/>
              <a:ext cx="1115568" cy="0"/>
            </a:xfrm>
            <a:prstGeom prst="straightConnector1">
              <a:avLst/>
            </a:prstGeom>
            <a:noFill/>
            <a:ln cap="flat" cmpd="sng" w="38100">
              <a:solidFill>
                <a:schemeClr val="accent1"/>
              </a:solidFill>
              <a:prstDash val="solid"/>
              <a:round/>
              <a:headEnd len="sm" w="sm" type="none"/>
              <a:tailEnd len="sm" w="sm" type="none"/>
            </a:ln>
          </p:spPr>
        </p:cxnSp>
        <p:cxnSp>
          <p:nvCxnSpPr>
            <p:cNvPr id="1392" name="Google Shape;1392;p135"/>
            <p:cNvCxnSpPr/>
            <p:nvPr/>
          </p:nvCxnSpPr>
          <p:spPr>
            <a:xfrm>
              <a:off x="3694176" y="6327648"/>
              <a:ext cx="1115568" cy="0"/>
            </a:xfrm>
            <a:prstGeom prst="straightConnector1">
              <a:avLst/>
            </a:prstGeom>
            <a:noFill/>
            <a:ln cap="flat" cmpd="sng" w="38100">
              <a:solidFill>
                <a:schemeClr val="accent1"/>
              </a:solidFill>
              <a:prstDash val="solid"/>
              <a:round/>
              <a:headEnd len="sm" w="sm" type="none"/>
              <a:tailEnd len="sm" w="sm" type="none"/>
            </a:ln>
          </p:spPr>
        </p:cxnSp>
        <p:cxnSp>
          <p:nvCxnSpPr>
            <p:cNvPr id="1393" name="Google Shape;1393;p135"/>
            <p:cNvCxnSpPr/>
            <p:nvPr/>
          </p:nvCxnSpPr>
          <p:spPr>
            <a:xfrm>
              <a:off x="5888736" y="6327648"/>
              <a:ext cx="1115568" cy="0"/>
            </a:xfrm>
            <a:prstGeom prst="straightConnector1">
              <a:avLst/>
            </a:prstGeom>
            <a:noFill/>
            <a:ln cap="flat" cmpd="sng" w="38100">
              <a:solidFill>
                <a:schemeClr val="accent1"/>
              </a:solidFill>
              <a:prstDash val="solid"/>
              <a:round/>
              <a:headEnd len="sm" w="sm" type="none"/>
              <a:tailEnd len="sm" w="sm" type="none"/>
            </a:ln>
          </p:spPr>
        </p:cxnSp>
        <p:cxnSp>
          <p:nvCxnSpPr>
            <p:cNvPr id="1394" name="Google Shape;1394;p135"/>
            <p:cNvCxnSpPr/>
            <p:nvPr/>
          </p:nvCxnSpPr>
          <p:spPr>
            <a:xfrm>
              <a:off x="3736848" y="5730240"/>
              <a:ext cx="999744" cy="487680"/>
            </a:xfrm>
            <a:prstGeom prst="straightConnector1">
              <a:avLst/>
            </a:prstGeom>
            <a:noFill/>
            <a:ln cap="flat" cmpd="sng" w="38100">
              <a:solidFill>
                <a:schemeClr val="accent1"/>
              </a:solidFill>
              <a:prstDash val="solid"/>
              <a:round/>
              <a:headEnd len="sm" w="sm" type="none"/>
              <a:tailEnd len="sm" w="sm"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0" name="Google Shape;1400;p1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Using attribute-based access control (ABAC) </a:t>
            </a:r>
            <a:endParaRPr/>
          </a:p>
        </p:txBody>
      </p:sp>
      <p:sp>
        <p:nvSpPr>
          <p:cNvPr id="1401" name="Google Shape;1401;p136"/>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ABAC</a:t>
            </a:r>
            <a:endParaRPr/>
          </a:p>
        </p:txBody>
      </p:sp>
      <p:sp>
        <p:nvSpPr>
          <p:cNvPr id="1402" name="Google Shape;1402;p136"/>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This authorization strategy defines permissions based on attributes. </a:t>
            </a:r>
            <a:endParaRPr/>
          </a:p>
          <a:p>
            <a:pPr indent="-228600" lvl="0" marL="228600" rtl="0" algn="l">
              <a:lnSpc>
                <a:spcPct val="100000"/>
              </a:lnSpc>
              <a:spcBef>
                <a:spcPts val="1200"/>
              </a:spcBef>
              <a:spcAft>
                <a:spcPts val="0"/>
              </a:spcAft>
              <a:buClr>
                <a:srgbClr val="232F3E"/>
              </a:buClr>
              <a:buSzPts val="2800"/>
              <a:buChar char="•"/>
            </a:pPr>
            <a:r>
              <a:rPr lang="en-US"/>
              <a:t>Attributes are a key or a key-value pair.</a:t>
            </a:r>
            <a:endParaRPr/>
          </a:p>
          <a:p>
            <a:pPr indent="-228600" lvl="0" marL="228600" rtl="0" algn="l">
              <a:lnSpc>
                <a:spcPct val="100000"/>
              </a:lnSpc>
              <a:spcBef>
                <a:spcPts val="1200"/>
              </a:spcBef>
              <a:spcAft>
                <a:spcPts val="0"/>
              </a:spcAft>
              <a:buClr>
                <a:srgbClr val="232F3E"/>
              </a:buClr>
              <a:buSzPts val="2800"/>
              <a:buChar char="•"/>
            </a:pPr>
            <a:r>
              <a:rPr lang="en-US"/>
              <a:t>In AWS, these attributes are called tags.</a:t>
            </a:r>
            <a:endParaRPr/>
          </a:p>
          <a:p>
            <a:pPr indent="-228600" lvl="0" marL="228600" rtl="0" algn="l">
              <a:lnSpc>
                <a:spcPct val="100000"/>
              </a:lnSpc>
              <a:spcBef>
                <a:spcPts val="1200"/>
              </a:spcBef>
              <a:spcAft>
                <a:spcPts val="0"/>
              </a:spcAft>
              <a:buClr>
                <a:srgbClr val="232F3E"/>
              </a:buClr>
              <a:buSzPts val="2800"/>
              <a:buChar char="•"/>
            </a:pPr>
            <a:r>
              <a:rPr lang="en-US"/>
              <a:t>Tags can apply to IAM resources (users or roles) and AWS resources.</a:t>
            </a:r>
            <a:endParaRPr/>
          </a:p>
          <a:p>
            <a:pPr indent="-76200" lvl="1" marL="457200" rtl="0" algn="l">
              <a:lnSpc>
                <a:spcPct val="100000"/>
              </a:lnSpc>
              <a:spcBef>
                <a:spcPts val="1200"/>
              </a:spcBef>
              <a:spcAft>
                <a:spcPts val="0"/>
              </a:spcAft>
              <a:buClr>
                <a:srgbClr val="232F3E"/>
              </a:buClr>
              <a:buSzPts val="2400"/>
              <a:buNone/>
            </a:pPr>
            <a:r>
              <a:t/>
            </a:r>
            <a:endParaRPr/>
          </a:p>
        </p:txBody>
      </p:sp>
      <p:sp>
        <p:nvSpPr>
          <p:cNvPr id="1403" name="Google Shape;1403;p136"/>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Benefits</a:t>
            </a:r>
            <a:endParaRPr/>
          </a:p>
        </p:txBody>
      </p:sp>
      <p:sp>
        <p:nvSpPr>
          <p:cNvPr id="1404" name="Google Shape;1404;p136"/>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1" marL="457200" rtl="0" algn="l">
              <a:lnSpc>
                <a:spcPct val="100000"/>
              </a:lnSpc>
              <a:spcBef>
                <a:spcPts val="0"/>
              </a:spcBef>
              <a:spcAft>
                <a:spcPts val="0"/>
              </a:spcAft>
              <a:buClr>
                <a:srgbClr val="232F3E"/>
              </a:buClr>
              <a:buSzPts val="2800"/>
              <a:buChar char="•"/>
            </a:pPr>
            <a:r>
              <a:rPr lang="en-US" sz="2800"/>
              <a:t>It’s more flexible than policies that require you to list each individual resource.</a:t>
            </a:r>
            <a:endParaRPr/>
          </a:p>
          <a:p>
            <a:pPr indent="-228600" lvl="1" marL="457200" rtl="0" algn="l">
              <a:lnSpc>
                <a:spcPct val="100000"/>
              </a:lnSpc>
              <a:spcBef>
                <a:spcPts val="1200"/>
              </a:spcBef>
              <a:spcAft>
                <a:spcPts val="0"/>
              </a:spcAft>
              <a:buClr>
                <a:srgbClr val="232F3E"/>
              </a:buClr>
              <a:buSzPts val="2800"/>
              <a:buChar char="•"/>
            </a:pPr>
            <a:r>
              <a:rPr lang="en-US" sz="2800"/>
              <a:t>Granular permissions are possible </a:t>
            </a:r>
            <a:r>
              <a:rPr i="1" lang="en-US" sz="2800"/>
              <a:t>without </a:t>
            </a:r>
            <a:r>
              <a:rPr lang="en-US" sz="2800"/>
              <a:t>a permissions update for every new user or resource.</a:t>
            </a:r>
            <a:endParaRPr/>
          </a:p>
          <a:p>
            <a:pPr indent="-228600" lvl="1" marL="457200" rtl="0" algn="l">
              <a:lnSpc>
                <a:spcPct val="100000"/>
              </a:lnSpc>
              <a:spcBef>
                <a:spcPts val="1200"/>
              </a:spcBef>
              <a:spcAft>
                <a:spcPts val="0"/>
              </a:spcAft>
              <a:buClr>
                <a:srgbClr val="232F3E"/>
              </a:buClr>
              <a:buSzPts val="2800"/>
              <a:buChar char="•"/>
            </a:pPr>
            <a:r>
              <a:rPr lang="en-US" sz="2800"/>
              <a:t>It’s a highly scalable approach to access control. </a:t>
            </a:r>
            <a:endParaRPr/>
          </a:p>
          <a:p>
            <a:pPr indent="-228600" lvl="1" marL="457200" rtl="0" algn="l">
              <a:lnSpc>
                <a:spcPct val="100000"/>
              </a:lnSpc>
              <a:spcBef>
                <a:spcPts val="1200"/>
              </a:spcBef>
              <a:spcAft>
                <a:spcPts val="0"/>
              </a:spcAft>
              <a:buClr>
                <a:srgbClr val="232F3E"/>
              </a:buClr>
              <a:buSzPts val="2800"/>
              <a:buChar char="•"/>
            </a:pPr>
            <a:r>
              <a:rPr lang="en-US" sz="2800"/>
              <a:t>It’s fully auditable.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0" name="Google Shape;1410;p1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Tagging in AWS</a:t>
            </a:r>
            <a:endParaRPr/>
          </a:p>
        </p:txBody>
      </p:sp>
      <p:sp>
        <p:nvSpPr>
          <p:cNvPr id="1411" name="Google Shape;1411;p137"/>
          <p:cNvSpPr txBox="1"/>
          <p:nvPr>
            <p:ph idx="1" type="body"/>
          </p:nvPr>
        </p:nvSpPr>
        <p:spPr>
          <a:xfrm>
            <a:off x="365760" y="1097280"/>
            <a:ext cx="5392103" cy="53309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sz="2400"/>
              <a:t>Tags are resource metadata consisting of a key/value pair.</a:t>
            </a:r>
            <a:endParaRPr/>
          </a:p>
          <a:p>
            <a:pPr indent="-228600" lvl="0" marL="228600" rtl="0" algn="l">
              <a:lnSpc>
                <a:spcPct val="100000"/>
              </a:lnSpc>
              <a:spcBef>
                <a:spcPts val="1200"/>
              </a:spcBef>
              <a:spcAft>
                <a:spcPts val="0"/>
              </a:spcAft>
              <a:buClr>
                <a:srgbClr val="232F3E"/>
              </a:buClr>
              <a:buSzPts val="2400"/>
              <a:buChar char="•"/>
            </a:pPr>
            <a:r>
              <a:rPr lang="en-US" sz="2400"/>
              <a:t>Tags can apply to resources across AWS accounts and IAM users or roles.</a:t>
            </a:r>
            <a:endParaRPr/>
          </a:p>
          <a:p>
            <a:pPr indent="-228600" lvl="0" marL="228600" rtl="0" algn="l">
              <a:lnSpc>
                <a:spcPct val="100000"/>
              </a:lnSpc>
              <a:spcBef>
                <a:spcPts val="1200"/>
              </a:spcBef>
              <a:spcAft>
                <a:spcPts val="0"/>
              </a:spcAft>
              <a:buClr>
                <a:srgbClr val="232F3E"/>
              </a:buClr>
              <a:buSzPts val="2400"/>
              <a:buChar char="•"/>
            </a:pPr>
            <a:r>
              <a:rPr lang="en-US" sz="2400"/>
              <a:t>Customers can create user-defined tags.</a:t>
            </a:r>
            <a:endParaRPr/>
          </a:p>
          <a:p>
            <a:pPr indent="-182880" lvl="1" marL="182880" rtl="0" algn="l">
              <a:lnSpc>
                <a:spcPct val="100000"/>
              </a:lnSpc>
              <a:spcBef>
                <a:spcPts val="1200"/>
              </a:spcBef>
              <a:spcAft>
                <a:spcPts val="0"/>
              </a:spcAft>
              <a:buClr>
                <a:srgbClr val="232F3E"/>
              </a:buClr>
              <a:buSzPts val="2400"/>
              <a:buFont typeface="Arial"/>
              <a:buChar char="•"/>
            </a:pPr>
            <a:r>
              <a:rPr lang="en-US"/>
              <a:t>Many different AWS API operations return tag keys and values.</a:t>
            </a:r>
            <a:endParaRPr/>
          </a:p>
          <a:p>
            <a:pPr indent="-182880" lvl="1" marL="182880" rtl="0" algn="l">
              <a:lnSpc>
                <a:spcPct val="100000"/>
              </a:lnSpc>
              <a:spcBef>
                <a:spcPts val="600"/>
              </a:spcBef>
              <a:spcAft>
                <a:spcPts val="0"/>
              </a:spcAft>
              <a:buClr>
                <a:srgbClr val="232F3E"/>
              </a:buClr>
              <a:buSzPts val="2400"/>
              <a:buFont typeface="Arial"/>
              <a:buChar char="•"/>
            </a:pPr>
            <a:r>
              <a:rPr lang="en-US" sz="2400"/>
              <a:t>Tags have multiple practical uses like billing, filtered views, and access control.</a:t>
            </a:r>
            <a:endParaRPr/>
          </a:p>
          <a:p>
            <a:pPr indent="-76200" lvl="1" marL="457200" rtl="0" algn="l">
              <a:lnSpc>
                <a:spcPct val="100000"/>
              </a:lnSpc>
              <a:spcBef>
                <a:spcPts val="600"/>
              </a:spcBef>
              <a:spcAft>
                <a:spcPts val="0"/>
              </a:spcAft>
              <a:buClr>
                <a:srgbClr val="232F3E"/>
              </a:buClr>
              <a:buSzPts val="2400"/>
              <a:buNone/>
            </a:pPr>
            <a:r>
              <a:t/>
            </a:r>
            <a:endParaRPr/>
          </a:p>
        </p:txBody>
      </p:sp>
      <p:graphicFrame>
        <p:nvGraphicFramePr>
          <p:cNvPr id="1412" name="Google Shape;1412;p137"/>
          <p:cNvGraphicFramePr/>
          <p:nvPr/>
        </p:nvGraphicFramePr>
        <p:xfrm>
          <a:off x="6102983" y="1820470"/>
          <a:ext cx="3000000" cy="3000000"/>
        </p:xfrm>
        <a:graphic>
          <a:graphicData uri="http://schemas.openxmlformats.org/drawingml/2006/table">
            <a:tbl>
              <a:tblPr bandRow="1" firstRow="1">
                <a:noFill/>
                <a:tableStyleId>{55343359-1218-4CD2-9FEF-76C309ED6A64}</a:tableStyleId>
              </a:tblPr>
              <a:tblGrid>
                <a:gridCol w="2834475"/>
                <a:gridCol w="2834475"/>
              </a:tblGrid>
              <a:tr h="370850">
                <a:tc>
                  <a:txBody>
                    <a:bodyPr/>
                    <a:lstStyle/>
                    <a:p>
                      <a:pPr indent="0" lvl="0" marL="0" marR="0" rtl="0" algn="l">
                        <a:spcBef>
                          <a:spcPts val="0"/>
                        </a:spcBef>
                        <a:spcAft>
                          <a:spcPts val="0"/>
                        </a:spcAft>
                        <a:buNone/>
                      </a:pPr>
                      <a:r>
                        <a:rPr lang="en-US" sz="1800" u="none" cap="none" strike="noStrike"/>
                        <a:t>Key</a:t>
                      </a:r>
                      <a:endParaRPr/>
                    </a:p>
                  </a:txBody>
                  <a:tcPr marT="45725" marB="45725" marR="91450" marL="91450"/>
                </a:tc>
                <a:tc>
                  <a:txBody>
                    <a:bodyPr/>
                    <a:lstStyle/>
                    <a:p>
                      <a:pPr indent="0" lvl="0" marL="0" marR="0" rtl="0" algn="l">
                        <a:spcBef>
                          <a:spcPts val="0"/>
                        </a:spcBef>
                        <a:spcAft>
                          <a:spcPts val="0"/>
                        </a:spcAft>
                        <a:buNone/>
                      </a:pPr>
                      <a:r>
                        <a:rPr lang="en-US" sz="1800"/>
                        <a:t>Value</a:t>
                      </a:r>
                      <a:endParaRPr/>
                    </a:p>
                  </a:txBody>
                  <a:tcPr marT="45725" marB="45725" marR="91450" marL="91450"/>
                </a:tc>
              </a:tr>
              <a:tr h="370850">
                <a:tc>
                  <a:txBody>
                    <a:bodyPr/>
                    <a:lstStyle/>
                    <a:p>
                      <a:pPr indent="0" lvl="0" marL="0" marR="0" rtl="0" algn="l">
                        <a:spcBef>
                          <a:spcPts val="0"/>
                        </a:spcBef>
                        <a:spcAft>
                          <a:spcPts val="0"/>
                        </a:spcAft>
                        <a:buNone/>
                      </a:pPr>
                      <a:r>
                        <a:rPr lang="en-US" sz="1800"/>
                        <a:t>Name</a:t>
                      </a:r>
                      <a:endParaRPr/>
                    </a:p>
                  </a:txBody>
                  <a:tcPr marT="45725" marB="45725" marR="91450" marL="91450"/>
                </a:tc>
                <a:tc>
                  <a:txBody>
                    <a:bodyPr/>
                    <a:lstStyle/>
                    <a:p>
                      <a:pPr indent="0" lvl="0" marL="0" marR="0" rtl="0" algn="l">
                        <a:spcBef>
                          <a:spcPts val="0"/>
                        </a:spcBef>
                        <a:spcAft>
                          <a:spcPts val="0"/>
                        </a:spcAft>
                        <a:buNone/>
                      </a:pPr>
                      <a:r>
                        <a:rPr lang="en-US" sz="1800"/>
                        <a:t>Web server</a:t>
                      </a:r>
                      <a:endParaRPr/>
                    </a:p>
                  </a:txBody>
                  <a:tcPr marT="45725" marB="45725" marR="91450" marL="91450"/>
                </a:tc>
              </a:tr>
              <a:tr h="370850">
                <a:tc>
                  <a:txBody>
                    <a:bodyPr/>
                    <a:lstStyle/>
                    <a:p>
                      <a:pPr indent="0" lvl="0" marL="0" marR="0" rtl="0" algn="l">
                        <a:spcBef>
                          <a:spcPts val="0"/>
                        </a:spcBef>
                        <a:spcAft>
                          <a:spcPts val="0"/>
                        </a:spcAft>
                        <a:buNone/>
                      </a:pPr>
                      <a:r>
                        <a:rPr lang="en-US" sz="1800"/>
                        <a:t>Project</a:t>
                      </a:r>
                      <a:endParaRPr/>
                    </a:p>
                  </a:txBody>
                  <a:tcPr marT="45725" marB="45725" marR="91450" marL="91450"/>
                </a:tc>
                <a:tc>
                  <a:txBody>
                    <a:bodyPr/>
                    <a:lstStyle/>
                    <a:p>
                      <a:pPr indent="0" lvl="0" marL="0" marR="0" rtl="0" algn="l">
                        <a:spcBef>
                          <a:spcPts val="0"/>
                        </a:spcBef>
                        <a:spcAft>
                          <a:spcPts val="0"/>
                        </a:spcAft>
                        <a:buNone/>
                      </a:pPr>
                      <a:r>
                        <a:rPr lang="en-US" sz="1800"/>
                        <a:t>Unicorn</a:t>
                      </a:r>
                      <a:endParaRPr/>
                    </a:p>
                  </a:txBody>
                  <a:tcPr marT="45725" marB="45725" marR="91450" marL="91450"/>
                </a:tc>
              </a:tr>
              <a:tr h="370850">
                <a:tc>
                  <a:txBody>
                    <a:bodyPr/>
                    <a:lstStyle/>
                    <a:p>
                      <a:pPr indent="0" lvl="0" marL="0" marR="0" rtl="0" algn="l">
                        <a:spcBef>
                          <a:spcPts val="0"/>
                        </a:spcBef>
                        <a:spcAft>
                          <a:spcPts val="0"/>
                        </a:spcAft>
                        <a:buNone/>
                      </a:pPr>
                      <a:r>
                        <a:rPr lang="en-US" sz="1800"/>
                        <a:t>Env</a:t>
                      </a:r>
                      <a:endParaRPr/>
                    </a:p>
                  </a:txBody>
                  <a:tcPr marT="45725" marB="45725" marR="91450" marL="91450"/>
                </a:tc>
                <a:tc>
                  <a:txBody>
                    <a:bodyPr/>
                    <a:lstStyle/>
                    <a:p>
                      <a:pPr indent="0" lvl="0" marL="0" marR="0" rtl="0" algn="l">
                        <a:spcBef>
                          <a:spcPts val="0"/>
                        </a:spcBef>
                        <a:spcAft>
                          <a:spcPts val="0"/>
                        </a:spcAft>
                        <a:buNone/>
                      </a:pPr>
                      <a:r>
                        <a:rPr lang="en-US" sz="1800"/>
                        <a:t>Dev</a:t>
                      </a:r>
                      <a:endParaRPr/>
                    </a:p>
                  </a:txBody>
                  <a:tcPr marT="45725" marB="45725" marR="91450" marL="91450"/>
                </a:tc>
              </a:tr>
            </a:tbl>
          </a:graphicData>
        </a:graphic>
      </p:graphicFrame>
      <p:sp>
        <p:nvSpPr>
          <p:cNvPr id="1413" name="Google Shape;1413;p137"/>
          <p:cNvSpPr txBox="1"/>
          <p:nvPr>
            <p:ph idx="2" type="body"/>
          </p:nvPr>
        </p:nvSpPr>
        <p:spPr>
          <a:xfrm>
            <a:off x="6035040" y="1097280"/>
            <a:ext cx="5797296" cy="602933"/>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400"/>
              <a:buNone/>
            </a:pPr>
            <a:r>
              <a:rPr lang="en-US" sz="2400"/>
              <a:t>Example tags applied to an EC2 instance</a:t>
            </a:r>
            <a:endParaRPr/>
          </a:p>
          <a:p>
            <a:pPr indent="-50800" lvl="0" marL="22860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Play"/>
              <a:buNone/>
            </a:pPr>
            <a:fld id="{00000000-1234-1234-1234-123412341234}" type="slidenum">
              <a:rPr b="0" i="0" lang="en-US" u="none" cap="none" strike="noStrike">
                <a:solidFill>
                  <a:schemeClr val="dk1"/>
                </a:solidFill>
                <a:latin typeface="Play"/>
                <a:ea typeface="Play"/>
                <a:cs typeface="Play"/>
                <a:sym typeface="Play"/>
              </a:rPr>
              <a:t>‹#›</a:t>
            </a:fld>
            <a:endParaRPr b="0" i="0" u="none" cap="none" strike="noStrike">
              <a:solidFill>
                <a:schemeClr val="dk1"/>
              </a:solidFill>
              <a:latin typeface="Play"/>
              <a:ea typeface="Play"/>
              <a:cs typeface="Play"/>
              <a:sym typeface="Play"/>
            </a:endParaRPr>
          </a:p>
        </p:txBody>
      </p:sp>
      <p:sp>
        <p:nvSpPr>
          <p:cNvPr id="1419" name="Google Shape;1419;p13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Example: Using ABAC to grant permissions in one policy</a:t>
            </a:r>
            <a:endParaRPr/>
          </a:p>
        </p:txBody>
      </p:sp>
      <p:grpSp>
        <p:nvGrpSpPr>
          <p:cNvPr id="1420" name="Google Shape;1420;p138"/>
          <p:cNvGrpSpPr/>
          <p:nvPr/>
        </p:nvGrpSpPr>
        <p:grpSpPr>
          <a:xfrm>
            <a:off x="4556157" y="1175027"/>
            <a:ext cx="2144129" cy="1785104"/>
            <a:chOff x="344427" y="1210357"/>
            <a:chExt cx="2144129" cy="1785104"/>
          </a:xfrm>
        </p:grpSpPr>
        <p:sp>
          <p:nvSpPr>
            <p:cNvPr id="1421" name="Google Shape;1421;p138"/>
            <p:cNvSpPr/>
            <p:nvPr/>
          </p:nvSpPr>
          <p:spPr>
            <a:xfrm>
              <a:off x="2290581" y="1659631"/>
              <a:ext cx="197975" cy="182880"/>
            </a:xfrm>
            <a:prstGeom prst="triangle">
              <a:avLst>
                <a:gd fmla="val 50000" name="adj"/>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22" name="Google Shape;1422;p138"/>
            <p:cNvSpPr/>
            <p:nvPr/>
          </p:nvSpPr>
          <p:spPr>
            <a:xfrm>
              <a:off x="2295941" y="2033803"/>
              <a:ext cx="190829" cy="182880"/>
            </a:xfrm>
            <a:prstGeom prst="diamond">
              <a:avLst/>
            </a:prstGeom>
            <a:solidFill>
              <a:schemeClr val="accent6"/>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23" name="Google Shape;1423;p138"/>
            <p:cNvSpPr/>
            <p:nvPr/>
          </p:nvSpPr>
          <p:spPr>
            <a:xfrm>
              <a:off x="2301902" y="2376579"/>
              <a:ext cx="182880" cy="182880"/>
            </a:xfrm>
            <a:prstGeom prst="trapezoid">
              <a:avLst>
                <a:gd fmla="val 25000" name="adj"/>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24" name="Google Shape;1424;p138"/>
            <p:cNvSpPr/>
            <p:nvPr/>
          </p:nvSpPr>
          <p:spPr>
            <a:xfrm>
              <a:off x="2301902" y="2700447"/>
              <a:ext cx="182880" cy="182880"/>
            </a:xfrm>
            <a:prstGeom prst="hexagon">
              <a:avLst>
                <a:gd fmla="val 25000" name="adj"/>
                <a:gd fmla="val 115470" name="vf"/>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25" name="Google Shape;1425;p138"/>
            <p:cNvSpPr txBox="1"/>
            <p:nvPr/>
          </p:nvSpPr>
          <p:spPr>
            <a:xfrm>
              <a:off x="344427" y="1210357"/>
              <a:ext cx="1988045" cy="17851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Play"/>
                  <a:ea typeface="Play"/>
                  <a:cs typeface="Play"/>
                  <a:sym typeface="Play"/>
                </a:rPr>
                <a:t>Attributes </a:t>
              </a:r>
              <a:endParaRPr/>
            </a:p>
            <a:p>
              <a:pPr indent="0" lvl="0" marL="0" marR="0" rtl="0" algn="l">
                <a:spcBef>
                  <a:spcPts val="600"/>
                </a:spcBef>
                <a:spcAft>
                  <a:spcPts val="0"/>
                </a:spcAft>
                <a:buNone/>
              </a:pPr>
              <a:r>
                <a:rPr lang="en-US" sz="1800">
                  <a:solidFill>
                    <a:schemeClr val="dk1"/>
                  </a:solidFill>
                  <a:latin typeface="Play"/>
                  <a:ea typeface="Play"/>
                  <a:cs typeface="Play"/>
                  <a:sym typeface="Play"/>
                </a:rPr>
                <a:t>Env = dev</a:t>
              </a:r>
              <a:endParaRPr/>
            </a:p>
            <a:p>
              <a:pPr indent="0" lvl="0" marL="0" marR="0" rtl="0" algn="l">
                <a:spcBef>
                  <a:spcPts val="600"/>
                </a:spcBef>
                <a:spcAft>
                  <a:spcPts val="0"/>
                </a:spcAft>
                <a:buNone/>
              </a:pPr>
              <a:r>
                <a:rPr lang="en-US" sz="1800">
                  <a:solidFill>
                    <a:schemeClr val="dk1"/>
                  </a:solidFill>
                  <a:latin typeface="Play"/>
                  <a:ea typeface="Play"/>
                  <a:cs typeface="Play"/>
                  <a:sym typeface="Play"/>
                </a:rPr>
                <a:t>Env =  test</a:t>
              </a:r>
              <a:endParaRPr/>
            </a:p>
            <a:p>
              <a:pPr indent="0" lvl="0" marL="0" marR="0" rtl="0" algn="l">
                <a:spcBef>
                  <a:spcPts val="600"/>
                </a:spcBef>
                <a:spcAft>
                  <a:spcPts val="0"/>
                </a:spcAft>
                <a:buNone/>
              </a:pPr>
              <a:r>
                <a:rPr lang="en-US" sz="1800">
                  <a:solidFill>
                    <a:schemeClr val="dk1"/>
                  </a:solidFill>
                  <a:latin typeface="Play"/>
                  <a:ea typeface="Play"/>
                  <a:cs typeface="Play"/>
                  <a:sym typeface="Play"/>
                </a:rPr>
                <a:t>Project = maint</a:t>
              </a:r>
              <a:endParaRPr/>
            </a:p>
            <a:p>
              <a:pPr indent="0" lvl="0" marL="0" marR="0" rtl="0" algn="l">
                <a:spcBef>
                  <a:spcPts val="600"/>
                </a:spcBef>
                <a:spcAft>
                  <a:spcPts val="0"/>
                </a:spcAft>
                <a:buNone/>
              </a:pPr>
              <a:r>
                <a:rPr lang="en-US" sz="1800">
                  <a:solidFill>
                    <a:schemeClr val="dk1"/>
                  </a:solidFill>
                  <a:latin typeface="Play"/>
                  <a:ea typeface="Play"/>
                  <a:cs typeface="Play"/>
                  <a:sym typeface="Play"/>
                </a:rPr>
                <a:t>Project = newdev</a:t>
              </a:r>
              <a:endParaRPr/>
            </a:p>
          </p:txBody>
        </p:sp>
      </p:grpSp>
      <p:grpSp>
        <p:nvGrpSpPr>
          <p:cNvPr descr="Team and project attributes are associated to IAM roles and AWS resources and referenced in an IAM policy. See detail in notes." id="1426" name="Google Shape;1426;p138"/>
          <p:cNvGrpSpPr/>
          <p:nvPr/>
        </p:nvGrpSpPr>
        <p:grpSpPr>
          <a:xfrm>
            <a:off x="476441" y="1883274"/>
            <a:ext cx="11516447" cy="4344592"/>
            <a:chOff x="476441" y="1883274"/>
            <a:chExt cx="11516447" cy="4344592"/>
          </a:xfrm>
        </p:grpSpPr>
        <p:grpSp>
          <p:nvGrpSpPr>
            <p:cNvPr id="1427" name="Google Shape;1427;p138"/>
            <p:cNvGrpSpPr/>
            <p:nvPr/>
          </p:nvGrpSpPr>
          <p:grpSpPr>
            <a:xfrm>
              <a:off x="476441" y="2209236"/>
              <a:ext cx="3038418" cy="4018630"/>
              <a:chOff x="2841993" y="2427890"/>
              <a:chExt cx="3038418" cy="4018630"/>
            </a:xfrm>
          </p:grpSpPr>
          <p:grpSp>
            <p:nvGrpSpPr>
              <p:cNvPr id="1428" name="Google Shape;1428;p138"/>
              <p:cNvGrpSpPr/>
              <p:nvPr/>
            </p:nvGrpSpPr>
            <p:grpSpPr>
              <a:xfrm>
                <a:off x="2976962" y="2656147"/>
                <a:ext cx="2840223" cy="755846"/>
                <a:chOff x="2976962" y="1531546"/>
                <a:chExt cx="2840223" cy="755846"/>
              </a:xfrm>
            </p:grpSpPr>
            <p:sp>
              <p:nvSpPr>
                <p:cNvPr id="1429" name="Google Shape;1429;p138"/>
                <p:cNvSpPr txBox="1"/>
                <p:nvPr/>
              </p:nvSpPr>
              <p:spPr>
                <a:xfrm>
                  <a:off x="2976962" y="1948838"/>
                  <a:ext cx="2840223"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Developer on maint project</a:t>
                  </a:r>
                  <a:endParaRPr/>
                </a:p>
              </p:txBody>
            </p:sp>
            <p:grpSp>
              <p:nvGrpSpPr>
                <p:cNvPr id="1430" name="Google Shape;1430;p138"/>
                <p:cNvGrpSpPr/>
                <p:nvPr/>
              </p:nvGrpSpPr>
              <p:grpSpPr>
                <a:xfrm>
                  <a:off x="3873375" y="1531546"/>
                  <a:ext cx="1047396" cy="548640"/>
                  <a:chOff x="3499205" y="1531546"/>
                  <a:chExt cx="1047396" cy="548640"/>
                </a:xfrm>
              </p:grpSpPr>
              <p:pic>
                <p:nvPicPr>
                  <p:cNvPr id="1431" name="Google Shape;1431;p138"/>
                  <p:cNvPicPr preferRelativeResize="0"/>
                  <p:nvPr/>
                </p:nvPicPr>
                <p:blipFill rotWithShape="1">
                  <a:blip r:embed="rId3">
                    <a:alphaModFix/>
                  </a:blip>
                  <a:srcRect b="0" l="0" r="0" t="0"/>
                  <a:stretch/>
                </p:blipFill>
                <p:spPr>
                  <a:xfrm>
                    <a:off x="3499205" y="1531546"/>
                    <a:ext cx="548640" cy="548640"/>
                  </a:xfrm>
                  <a:prstGeom prst="rect">
                    <a:avLst/>
                  </a:prstGeom>
                  <a:noFill/>
                  <a:ln>
                    <a:noFill/>
                  </a:ln>
                </p:spPr>
              </p:pic>
              <p:sp>
                <p:nvSpPr>
                  <p:cNvPr id="1432" name="Google Shape;1432;p138"/>
                  <p:cNvSpPr/>
                  <p:nvPr/>
                </p:nvSpPr>
                <p:spPr>
                  <a:xfrm>
                    <a:off x="4072922" y="1706183"/>
                    <a:ext cx="197975" cy="182880"/>
                  </a:xfrm>
                  <a:prstGeom prst="triangle">
                    <a:avLst>
                      <a:gd fmla="val 50000" name="adj"/>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33" name="Google Shape;1433;p138"/>
                  <p:cNvSpPr/>
                  <p:nvPr/>
                </p:nvSpPr>
                <p:spPr>
                  <a:xfrm>
                    <a:off x="4363721" y="1706183"/>
                    <a:ext cx="182880" cy="182880"/>
                  </a:xfrm>
                  <a:prstGeom prst="trapezoid">
                    <a:avLst>
                      <a:gd fmla="val 25000" name="adj"/>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grpSp>
          <p:grpSp>
            <p:nvGrpSpPr>
              <p:cNvPr id="1434" name="Google Shape;1434;p138"/>
              <p:cNvGrpSpPr/>
              <p:nvPr/>
            </p:nvGrpSpPr>
            <p:grpSpPr>
              <a:xfrm>
                <a:off x="2913737" y="3559007"/>
                <a:ext cx="2966673" cy="764484"/>
                <a:chOff x="2913737" y="2781245"/>
                <a:chExt cx="2966673" cy="764484"/>
              </a:xfrm>
            </p:grpSpPr>
            <p:sp>
              <p:nvSpPr>
                <p:cNvPr id="1435" name="Google Shape;1435;p138"/>
                <p:cNvSpPr txBox="1"/>
                <p:nvPr/>
              </p:nvSpPr>
              <p:spPr>
                <a:xfrm>
                  <a:off x="2913737" y="3207175"/>
                  <a:ext cx="2966673"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Developer on newdev project</a:t>
                  </a:r>
                  <a:endParaRPr/>
                </a:p>
              </p:txBody>
            </p:sp>
            <p:grpSp>
              <p:nvGrpSpPr>
                <p:cNvPr id="1436" name="Google Shape;1436;p138"/>
                <p:cNvGrpSpPr/>
                <p:nvPr/>
              </p:nvGrpSpPr>
              <p:grpSpPr>
                <a:xfrm>
                  <a:off x="3873375" y="2781245"/>
                  <a:ext cx="1047396" cy="548640"/>
                  <a:chOff x="3499205" y="2781245"/>
                  <a:chExt cx="1047396" cy="548640"/>
                </a:xfrm>
              </p:grpSpPr>
              <p:pic>
                <p:nvPicPr>
                  <p:cNvPr id="1437" name="Google Shape;1437;p138"/>
                  <p:cNvPicPr preferRelativeResize="0"/>
                  <p:nvPr/>
                </p:nvPicPr>
                <p:blipFill rotWithShape="1">
                  <a:blip r:embed="rId3">
                    <a:alphaModFix/>
                  </a:blip>
                  <a:srcRect b="0" l="0" r="0" t="0"/>
                  <a:stretch/>
                </p:blipFill>
                <p:spPr>
                  <a:xfrm>
                    <a:off x="3499205" y="2781245"/>
                    <a:ext cx="548640" cy="548640"/>
                  </a:xfrm>
                  <a:prstGeom prst="rect">
                    <a:avLst/>
                  </a:prstGeom>
                  <a:noFill/>
                  <a:ln>
                    <a:noFill/>
                  </a:ln>
                </p:spPr>
              </p:pic>
              <p:sp>
                <p:nvSpPr>
                  <p:cNvPr id="1438" name="Google Shape;1438;p138"/>
                  <p:cNvSpPr/>
                  <p:nvPr/>
                </p:nvSpPr>
                <p:spPr>
                  <a:xfrm>
                    <a:off x="4072922" y="2921805"/>
                    <a:ext cx="197975" cy="182880"/>
                  </a:xfrm>
                  <a:prstGeom prst="triangle">
                    <a:avLst>
                      <a:gd fmla="val 50000" name="adj"/>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39" name="Google Shape;1439;p138"/>
                  <p:cNvSpPr/>
                  <p:nvPr/>
                </p:nvSpPr>
                <p:spPr>
                  <a:xfrm>
                    <a:off x="4363721" y="2921805"/>
                    <a:ext cx="182880" cy="182880"/>
                  </a:xfrm>
                  <a:prstGeom prst="hexagon">
                    <a:avLst>
                      <a:gd fmla="val 25000" name="adj"/>
                      <a:gd fmla="val 115470" name="vf"/>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grpSp>
          <p:grpSp>
            <p:nvGrpSpPr>
              <p:cNvPr id="1440" name="Google Shape;1440;p138"/>
              <p:cNvGrpSpPr/>
              <p:nvPr/>
            </p:nvGrpSpPr>
            <p:grpSpPr>
              <a:xfrm>
                <a:off x="3153479" y="4438973"/>
                <a:ext cx="2487189" cy="803716"/>
                <a:chOff x="3153479" y="4039582"/>
                <a:chExt cx="2487189" cy="803716"/>
              </a:xfrm>
            </p:grpSpPr>
            <p:sp>
              <p:nvSpPr>
                <p:cNvPr id="1441" name="Google Shape;1441;p138"/>
                <p:cNvSpPr txBox="1"/>
                <p:nvPr/>
              </p:nvSpPr>
              <p:spPr>
                <a:xfrm>
                  <a:off x="3153479" y="4504744"/>
                  <a:ext cx="248718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Tester on maint project</a:t>
                  </a:r>
                  <a:endParaRPr/>
                </a:p>
              </p:txBody>
            </p:sp>
            <p:grpSp>
              <p:nvGrpSpPr>
                <p:cNvPr id="1442" name="Google Shape;1442;p138"/>
                <p:cNvGrpSpPr/>
                <p:nvPr/>
              </p:nvGrpSpPr>
              <p:grpSpPr>
                <a:xfrm>
                  <a:off x="3873375" y="4039582"/>
                  <a:ext cx="1047396" cy="548640"/>
                  <a:chOff x="3499205" y="4039582"/>
                  <a:chExt cx="1047396" cy="548640"/>
                </a:xfrm>
              </p:grpSpPr>
              <p:pic>
                <p:nvPicPr>
                  <p:cNvPr id="1443" name="Google Shape;1443;p138"/>
                  <p:cNvPicPr preferRelativeResize="0"/>
                  <p:nvPr/>
                </p:nvPicPr>
                <p:blipFill rotWithShape="1">
                  <a:blip r:embed="rId3">
                    <a:alphaModFix/>
                  </a:blip>
                  <a:srcRect b="0" l="0" r="0" t="0"/>
                  <a:stretch/>
                </p:blipFill>
                <p:spPr>
                  <a:xfrm>
                    <a:off x="3499205" y="4039582"/>
                    <a:ext cx="548640" cy="548640"/>
                  </a:xfrm>
                  <a:prstGeom prst="rect">
                    <a:avLst/>
                  </a:prstGeom>
                  <a:noFill/>
                  <a:ln>
                    <a:noFill/>
                  </a:ln>
                </p:spPr>
              </p:pic>
              <p:sp>
                <p:nvSpPr>
                  <p:cNvPr id="1444" name="Google Shape;1444;p138"/>
                  <p:cNvSpPr/>
                  <p:nvPr/>
                </p:nvSpPr>
                <p:spPr>
                  <a:xfrm>
                    <a:off x="4078282" y="4195144"/>
                    <a:ext cx="190829" cy="182880"/>
                  </a:xfrm>
                  <a:prstGeom prst="diamond">
                    <a:avLst/>
                  </a:prstGeom>
                  <a:solidFill>
                    <a:schemeClr val="accent6"/>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45" name="Google Shape;1445;p138"/>
                  <p:cNvSpPr/>
                  <p:nvPr/>
                </p:nvSpPr>
                <p:spPr>
                  <a:xfrm>
                    <a:off x="4363721" y="4195144"/>
                    <a:ext cx="182880" cy="182880"/>
                  </a:xfrm>
                  <a:prstGeom prst="trapezoid">
                    <a:avLst>
                      <a:gd fmla="val 25000" name="adj"/>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grpSp>
          <p:grpSp>
            <p:nvGrpSpPr>
              <p:cNvPr id="1446" name="Google Shape;1446;p138"/>
              <p:cNvGrpSpPr/>
              <p:nvPr/>
            </p:nvGrpSpPr>
            <p:grpSpPr>
              <a:xfrm>
                <a:off x="3126533" y="5431740"/>
                <a:ext cx="2541081" cy="787972"/>
                <a:chOff x="3126533" y="5347660"/>
                <a:chExt cx="2541081" cy="787972"/>
              </a:xfrm>
            </p:grpSpPr>
            <p:sp>
              <p:nvSpPr>
                <p:cNvPr id="1447" name="Google Shape;1447;p138"/>
                <p:cNvSpPr txBox="1"/>
                <p:nvPr/>
              </p:nvSpPr>
              <p:spPr>
                <a:xfrm>
                  <a:off x="3126533" y="5797078"/>
                  <a:ext cx="2541081"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Tester on newdev project</a:t>
                  </a:r>
                  <a:endParaRPr/>
                </a:p>
              </p:txBody>
            </p:sp>
            <p:grpSp>
              <p:nvGrpSpPr>
                <p:cNvPr id="1448" name="Google Shape;1448;p138"/>
                <p:cNvGrpSpPr/>
                <p:nvPr/>
              </p:nvGrpSpPr>
              <p:grpSpPr>
                <a:xfrm>
                  <a:off x="3873375" y="5347660"/>
                  <a:ext cx="1047396" cy="548640"/>
                  <a:chOff x="3499205" y="5347660"/>
                  <a:chExt cx="1047396" cy="548640"/>
                </a:xfrm>
              </p:grpSpPr>
              <p:pic>
                <p:nvPicPr>
                  <p:cNvPr id="1449" name="Google Shape;1449;p138"/>
                  <p:cNvPicPr preferRelativeResize="0"/>
                  <p:nvPr/>
                </p:nvPicPr>
                <p:blipFill rotWithShape="1">
                  <a:blip r:embed="rId3">
                    <a:alphaModFix/>
                  </a:blip>
                  <a:srcRect b="0" l="0" r="0" t="0"/>
                  <a:stretch/>
                </p:blipFill>
                <p:spPr>
                  <a:xfrm>
                    <a:off x="3499205" y="5347660"/>
                    <a:ext cx="548640" cy="548640"/>
                  </a:xfrm>
                  <a:prstGeom prst="rect">
                    <a:avLst/>
                  </a:prstGeom>
                  <a:noFill/>
                  <a:ln>
                    <a:noFill/>
                  </a:ln>
                </p:spPr>
              </p:pic>
              <p:sp>
                <p:nvSpPr>
                  <p:cNvPr id="1450" name="Google Shape;1450;p138"/>
                  <p:cNvSpPr/>
                  <p:nvPr/>
                </p:nvSpPr>
                <p:spPr>
                  <a:xfrm>
                    <a:off x="4078282" y="5488500"/>
                    <a:ext cx="190829" cy="182880"/>
                  </a:xfrm>
                  <a:prstGeom prst="diamond">
                    <a:avLst/>
                  </a:prstGeom>
                  <a:solidFill>
                    <a:schemeClr val="accent6"/>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51" name="Google Shape;1451;p138"/>
                  <p:cNvSpPr/>
                  <p:nvPr/>
                </p:nvSpPr>
                <p:spPr>
                  <a:xfrm>
                    <a:off x="4363721" y="5488500"/>
                    <a:ext cx="182880" cy="182880"/>
                  </a:xfrm>
                  <a:prstGeom prst="hexagon">
                    <a:avLst>
                      <a:gd fmla="val 25000" name="adj"/>
                      <a:gd fmla="val 115470" name="vf"/>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grpSp>
          <p:sp>
            <p:nvSpPr>
              <p:cNvPr id="1452" name="Google Shape;1452;p138"/>
              <p:cNvSpPr/>
              <p:nvPr/>
            </p:nvSpPr>
            <p:spPr>
              <a:xfrm>
                <a:off x="2841993" y="2427890"/>
                <a:ext cx="3038418" cy="4018630"/>
              </a:xfrm>
              <a:prstGeom prst="rect">
                <a:avLst/>
              </a:prstGeom>
              <a:noFill/>
              <a:ln cap="flat" cmpd="sng" w="38100">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grpSp>
          <p:nvGrpSpPr>
            <p:cNvPr id="1453" name="Google Shape;1453;p138"/>
            <p:cNvGrpSpPr/>
            <p:nvPr/>
          </p:nvGrpSpPr>
          <p:grpSpPr>
            <a:xfrm>
              <a:off x="7628229" y="1883274"/>
              <a:ext cx="4364659" cy="4344592"/>
              <a:chOff x="7553326" y="1469651"/>
              <a:chExt cx="4364659" cy="4344592"/>
            </a:xfrm>
          </p:grpSpPr>
          <p:sp>
            <p:nvSpPr>
              <p:cNvPr id="1454" name="Google Shape;1454;p138"/>
              <p:cNvSpPr/>
              <p:nvPr/>
            </p:nvSpPr>
            <p:spPr>
              <a:xfrm>
                <a:off x="7946920" y="2026458"/>
                <a:ext cx="1518364"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Maint </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Dev Instance</a:t>
                </a:r>
                <a:endParaRPr/>
              </a:p>
            </p:txBody>
          </p:sp>
          <p:sp>
            <p:nvSpPr>
              <p:cNvPr id="1455" name="Google Shape;1455;p138"/>
              <p:cNvSpPr/>
              <p:nvPr/>
            </p:nvSpPr>
            <p:spPr>
              <a:xfrm>
                <a:off x="9560302" y="4686033"/>
                <a:ext cx="2357683"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Testers</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Amazon S3 </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bucket</a:t>
                </a:r>
                <a:endParaRPr/>
              </a:p>
            </p:txBody>
          </p:sp>
          <p:sp>
            <p:nvSpPr>
              <p:cNvPr id="1456" name="Google Shape;1456;p138"/>
              <p:cNvSpPr/>
              <p:nvPr/>
            </p:nvSpPr>
            <p:spPr>
              <a:xfrm>
                <a:off x="7634772" y="4726037"/>
                <a:ext cx="2179375"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Developers</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Amazon S3 </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bucket</a:t>
                </a:r>
                <a:endParaRPr/>
              </a:p>
            </p:txBody>
          </p:sp>
          <p:pic>
            <p:nvPicPr>
              <p:cNvPr id="1457" name="Google Shape;1457;p138"/>
              <p:cNvPicPr preferRelativeResize="0"/>
              <p:nvPr/>
            </p:nvPicPr>
            <p:blipFill rotWithShape="1">
              <a:blip r:embed="rId4">
                <a:alphaModFix/>
              </a:blip>
              <a:srcRect b="0" l="0" r="0" t="0"/>
              <a:stretch/>
            </p:blipFill>
            <p:spPr>
              <a:xfrm>
                <a:off x="10417294" y="4230395"/>
                <a:ext cx="457200" cy="457200"/>
              </a:xfrm>
              <a:prstGeom prst="rect">
                <a:avLst/>
              </a:prstGeom>
              <a:noFill/>
              <a:ln>
                <a:noFill/>
              </a:ln>
            </p:spPr>
          </p:pic>
          <p:pic>
            <p:nvPicPr>
              <p:cNvPr id="1458" name="Google Shape;1458;p138"/>
              <p:cNvPicPr preferRelativeResize="0"/>
              <p:nvPr/>
            </p:nvPicPr>
            <p:blipFill rotWithShape="1">
              <a:blip r:embed="rId5">
                <a:alphaModFix/>
              </a:blip>
              <a:srcRect b="0" l="0" r="0" t="0"/>
              <a:stretch/>
            </p:blipFill>
            <p:spPr>
              <a:xfrm>
                <a:off x="8477502" y="1586200"/>
                <a:ext cx="457200" cy="457200"/>
              </a:xfrm>
              <a:prstGeom prst="rect">
                <a:avLst/>
              </a:prstGeom>
              <a:noFill/>
              <a:ln>
                <a:noFill/>
              </a:ln>
            </p:spPr>
          </p:pic>
          <p:pic>
            <p:nvPicPr>
              <p:cNvPr id="1459" name="Google Shape;1459;p138"/>
              <p:cNvPicPr preferRelativeResize="0"/>
              <p:nvPr/>
            </p:nvPicPr>
            <p:blipFill rotWithShape="1">
              <a:blip r:embed="rId4">
                <a:alphaModFix/>
              </a:blip>
              <a:srcRect b="0" l="0" r="0" t="0"/>
              <a:stretch/>
            </p:blipFill>
            <p:spPr>
              <a:xfrm>
                <a:off x="8477502" y="4235667"/>
                <a:ext cx="457200" cy="457200"/>
              </a:xfrm>
              <a:prstGeom prst="rect">
                <a:avLst/>
              </a:prstGeom>
              <a:noFill/>
              <a:ln>
                <a:noFill/>
              </a:ln>
            </p:spPr>
          </p:pic>
          <p:sp>
            <p:nvSpPr>
              <p:cNvPr id="1460" name="Google Shape;1460;p138"/>
              <p:cNvSpPr/>
              <p:nvPr/>
            </p:nvSpPr>
            <p:spPr>
              <a:xfrm>
                <a:off x="7553326" y="1469651"/>
                <a:ext cx="4328751" cy="4344592"/>
              </a:xfrm>
              <a:prstGeom prst="rect">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61" name="Google Shape;1461;p138"/>
              <p:cNvSpPr/>
              <p:nvPr/>
            </p:nvSpPr>
            <p:spPr>
              <a:xfrm>
                <a:off x="9865072" y="2026458"/>
                <a:ext cx="156164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Maint</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Test Instance</a:t>
                </a:r>
                <a:endParaRPr/>
              </a:p>
            </p:txBody>
          </p:sp>
          <p:pic>
            <p:nvPicPr>
              <p:cNvPr id="1462" name="Google Shape;1462;p138"/>
              <p:cNvPicPr preferRelativeResize="0"/>
              <p:nvPr/>
            </p:nvPicPr>
            <p:blipFill rotWithShape="1">
              <a:blip r:embed="rId5">
                <a:alphaModFix/>
              </a:blip>
              <a:srcRect b="0" l="0" r="0" t="0"/>
              <a:stretch/>
            </p:blipFill>
            <p:spPr>
              <a:xfrm>
                <a:off x="10417294" y="1586200"/>
                <a:ext cx="457200" cy="457200"/>
              </a:xfrm>
              <a:prstGeom prst="rect">
                <a:avLst/>
              </a:prstGeom>
              <a:noFill/>
              <a:ln>
                <a:noFill/>
              </a:ln>
            </p:spPr>
          </p:pic>
          <p:sp>
            <p:nvSpPr>
              <p:cNvPr id="1463" name="Google Shape;1463;p138"/>
              <p:cNvSpPr/>
              <p:nvPr/>
            </p:nvSpPr>
            <p:spPr>
              <a:xfrm>
                <a:off x="7946920" y="3359120"/>
                <a:ext cx="1518364"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Newdev </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Dev Instance</a:t>
                </a:r>
                <a:endParaRPr/>
              </a:p>
            </p:txBody>
          </p:sp>
          <p:pic>
            <p:nvPicPr>
              <p:cNvPr id="1464" name="Google Shape;1464;p138"/>
              <p:cNvPicPr preferRelativeResize="0"/>
              <p:nvPr/>
            </p:nvPicPr>
            <p:blipFill rotWithShape="1">
              <a:blip r:embed="rId5">
                <a:alphaModFix/>
              </a:blip>
              <a:srcRect b="0" l="0" r="0" t="0"/>
              <a:stretch/>
            </p:blipFill>
            <p:spPr>
              <a:xfrm>
                <a:off x="8477502" y="2859519"/>
                <a:ext cx="457200" cy="457200"/>
              </a:xfrm>
              <a:prstGeom prst="rect">
                <a:avLst/>
              </a:prstGeom>
              <a:noFill/>
              <a:ln>
                <a:noFill/>
              </a:ln>
            </p:spPr>
          </p:pic>
          <p:sp>
            <p:nvSpPr>
              <p:cNvPr id="1465" name="Google Shape;1465;p138"/>
              <p:cNvSpPr/>
              <p:nvPr/>
            </p:nvSpPr>
            <p:spPr>
              <a:xfrm>
                <a:off x="9865072" y="3293992"/>
                <a:ext cx="156164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Newdev</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Test Instance</a:t>
                </a:r>
                <a:endParaRPr/>
              </a:p>
            </p:txBody>
          </p:sp>
          <p:pic>
            <p:nvPicPr>
              <p:cNvPr id="1466" name="Google Shape;1466;p138"/>
              <p:cNvPicPr preferRelativeResize="0"/>
              <p:nvPr/>
            </p:nvPicPr>
            <p:blipFill rotWithShape="1">
              <a:blip r:embed="rId5">
                <a:alphaModFix/>
              </a:blip>
              <a:srcRect b="0" l="0" r="0" t="0"/>
              <a:stretch/>
            </p:blipFill>
            <p:spPr>
              <a:xfrm>
                <a:off x="10417294" y="2802776"/>
                <a:ext cx="457200" cy="457200"/>
              </a:xfrm>
              <a:prstGeom prst="rect">
                <a:avLst/>
              </a:prstGeom>
              <a:noFill/>
              <a:ln>
                <a:noFill/>
              </a:ln>
            </p:spPr>
          </p:pic>
          <p:sp>
            <p:nvSpPr>
              <p:cNvPr id="1467" name="Google Shape;1467;p138"/>
              <p:cNvSpPr/>
              <p:nvPr/>
            </p:nvSpPr>
            <p:spPr>
              <a:xfrm>
                <a:off x="8989129" y="1619120"/>
                <a:ext cx="197975" cy="182880"/>
              </a:xfrm>
              <a:prstGeom prst="triangle">
                <a:avLst>
                  <a:gd fmla="val 50000" name="adj"/>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68" name="Google Shape;1468;p138"/>
              <p:cNvSpPr/>
              <p:nvPr/>
            </p:nvSpPr>
            <p:spPr>
              <a:xfrm>
                <a:off x="8989129" y="2953912"/>
                <a:ext cx="197975" cy="182880"/>
              </a:xfrm>
              <a:prstGeom prst="triangle">
                <a:avLst>
                  <a:gd fmla="val 50000" name="adj"/>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69" name="Google Shape;1469;p138"/>
              <p:cNvSpPr/>
              <p:nvPr/>
            </p:nvSpPr>
            <p:spPr>
              <a:xfrm>
                <a:off x="8989129" y="4327107"/>
                <a:ext cx="197975" cy="182880"/>
              </a:xfrm>
              <a:prstGeom prst="triangle">
                <a:avLst>
                  <a:gd fmla="val 50000" name="adj"/>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70" name="Google Shape;1470;p138"/>
              <p:cNvSpPr/>
              <p:nvPr/>
            </p:nvSpPr>
            <p:spPr>
              <a:xfrm>
                <a:off x="11004889" y="4321546"/>
                <a:ext cx="190829" cy="182880"/>
              </a:xfrm>
              <a:prstGeom prst="diamond">
                <a:avLst/>
              </a:prstGeom>
              <a:solidFill>
                <a:schemeClr val="accent6"/>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71" name="Google Shape;1471;p138"/>
              <p:cNvSpPr/>
              <p:nvPr/>
            </p:nvSpPr>
            <p:spPr>
              <a:xfrm>
                <a:off x="10907709" y="2895899"/>
                <a:ext cx="190829" cy="182880"/>
              </a:xfrm>
              <a:prstGeom prst="diamond">
                <a:avLst/>
              </a:prstGeom>
              <a:solidFill>
                <a:schemeClr val="accent6"/>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72" name="Google Shape;1472;p138"/>
              <p:cNvSpPr/>
              <p:nvPr/>
            </p:nvSpPr>
            <p:spPr>
              <a:xfrm>
                <a:off x="10912631" y="1669381"/>
                <a:ext cx="190829" cy="182880"/>
              </a:xfrm>
              <a:prstGeom prst="diamond">
                <a:avLst/>
              </a:prstGeom>
              <a:solidFill>
                <a:schemeClr val="accent6"/>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73" name="Google Shape;1473;p138"/>
              <p:cNvSpPr/>
              <p:nvPr/>
            </p:nvSpPr>
            <p:spPr>
              <a:xfrm>
                <a:off x="9351924" y="1625440"/>
                <a:ext cx="182880" cy="182880"/>
              </a:xfrm>
              <a:prstGeom prst="trapezoid">
                <a:avLst>
                  <a:gd fmla="val 25000" name="adj"/>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74" name="Google Shape;1474;p138"/>
              <p:cNvSpPr/>
              <p:nvPr/>
            </p:nvSpPr>
            <p:spPr>
              <a:xfrm>
                <a:off x="11287089" y="1676821"/>
                <a:ext cx="182880" cy="182880"/>
              </a:xfrm>
              <a:prstGeom prst="trapezoid">
                <a:avLst>
                  <a:gd fmla="val 25000" name="adj"/>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75" name="Google Shape;1475;p138"/>
              <p:cNvSpPr/>
              <p:nvPr/>
            </p:nvSpPr>
            <p:spPr>
              <a:xfrm>
                <a:off x="9351924" y="2950959"/>
                <a:ext cx="182880" cy="182880"/>
              </a:xfrm>
              <a:prstGeom prst="hexagon">
                <a:avLst>
                  <a:gd fmla="val 25000" name="adj"/>
                  <a:gd fmla="val 115470" name="vf"/>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76" name="Google Shape;1476;p138"/>
              <p:cNvSpPr/>
              <p:nvPr/>
            </p:nvSpPr>
            <p:spPr>
              <a:xfrm>
                <a:off x="11287089" y="2895899"/>
                <a:ext cx="182880" cy="182880"/>
              </a:xfrm>
              <a:prstGeom prst="hexagon">
                <a:avLst>
                  <a:gd fmla="val 25000" name="adj"/>
                  <a:gd fmla="val 115470" name="vf"/>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cxnSp>
          <p:nvCxnSpPr>
            <p:cNvPr id="1477" name="Google Shape;1477;p138"/>
            <p:cNvCxnSpPr/>
            <p:nvPr/>
          </p:nvCxnSpPr>
          <p:spPr>
            <a:xfrm>
              <a:off x="3568647" y="4732439"/>
              <a:ext cx="4038467" cy="0"/>
            </a:xfrm>
            <a:prstGeom prst="straightConnector1">
              <a:avLst/>
            </a:prstGeom>
            <a:noFill/>
            <a:ln cap="flat" cmpd="sng" w="44450">
              <a:solidFill>
                <a:srgbClr val="B5335C"/>
              </a:solidFill>
              <a:prstDash val="solid"/>
              <a:round/>
              <a:headEnd len="sm" w="sm" type="none"/>
              <a:tailEnd len="lg" w="lg" type="stealth"/>
            </a:ln>
            <a:effectLst>
              <a:outerShdw blurRad="63500" rotWithShape="0" dir="2700016" dist="53881">
                <a:srgbClr val="000000">
                  <a:alpha val="24705"/>
                </a:srgbClr>
              </a:outerShdw>
            </a:effectLst>
          </p:spPr>
        </p:cxnSp>
        <p:pic>
          <p:nvPicPr>
            <p:cNvPr descr="C:\Users\patray\AppData\Local\Temp\SNAGHTMLa0a050c.PNG" id="1478" name="Google Shape;1478;p138"/>
            <p:cNvPicPr preferRelativeResize="0"/>
            <p:nvPr/>
          </p:nvPicPr>
          <p:blipFill rotWithShape="1">
            <a:blip r:embed="rId6">
              <a:alphaModFix/>
            </a:blip>
            <a:srcRect b="0" l="0" r="0" t="0"/>
            <a:stretch/>
          </p:blipFill>
          <p:spPr>
            <a:xfrm>
              <a:off x="5264030" y="4438333"/>
              <a:ext cx="647700" cy="657225"/>
            </a:xfrm>
            <a:prstGeom prst="rect">
              <a:avLst/>
            </a:prstGeom>
            <a:noFill/>
            <a:ln>
              <a:noFill/>
            </a:ln>
          </p:spPr>
        </p:pic>
      </p:grpSp>
      <p:sp>
        <p:nvSpPr>
          <p:cNvPr id="1479" name="Google Shape;1479;p138"/>
          <p:cNvSpPr/>
          <p:nvPr/>
        </p:nvSpPr>
        <p:spPr>
          <a:xfrm>
            <a:off x="452571" y="1331913"/>
            <a:ext cx="3086158" cy="584775"/>
          </a:xfrm>
          <a:custGeom>
            <a:rect b="b" l="l" r="r" t="t"/>
            <a:pathLst>
              <a:path extrusionOk="0" h="120000" w="120000">
                <a:moveTo>
                  <a:pt x="0" y="0"/>
                </a:moveTo>
                <a:lnTo>
                  <a:pt x="120000" y="0"/>
                </a:lnTo>
                <a:lnTo>
                  <a:pt x="120000" y="120000"/>
                </a:lnTo>
                <a:lnTo>
                  <a:pt x="0" y="120000"/>
                </a:lnTo>
                <a:close/>
              </a:path>
              <a:path extrusionOk="0" fill="none" h="120000" w="120000">
                <a:moveTo>
                  <a:pt x="67442" y="130516"/>
                </a:moveTo>
                <a:lnTo>
                  <a:pt x="67424" y="241657"/>
                </a:lnTo>
              </a:path>
            </a:pathLst>
          </a:custGeom>
          <a:solidFill>
            <a:schemeClr val="accent5"/>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Set access control attributes on identities</a:t>
            </a:r>
            <a:endParaRPr/>
          </a:p>
        </p:txBody>
      </p:sp>
      <p:sp>
        <p:nvSpPr>
          <p:cNvPr id="1480" name="Google Shape;1480;p138"/>
          <p:cNvSpPr/>
          <p:nvPr/>
        </p:nvSpPr>
        <p:spPr>
          <a:xfrm>
            <a:off x="7593657" y="1334371"/>
            <a:ext cx="4328751" cy="338554"/>
          </a:xfrm>
          <a:custGeom>
            <a:rect b="b" l="l" r="r" t="t"/>
            <a:pathLst>
              <a:path extrusionOk="0" h="120000" w="120000">
                <a:moveTo>
                  <a:pt x="0" y="0"/>
                </a:moveTo>
                <a:lnTo>
                  <a:pt x="120000" y="0"/>
                </a:lnTo>
                <a:lnTo>
                  <a:pt x="120000" y="120000"/>
                </a:lnTo>
                <a:lnTo>
                  <a:pt x="0" y="120000"/>
                </a:lnTo>
                <a:close/>
              </a:path>
              <a:path extrusionOk="0" fill="none" h="120000" w="120000">
                <a:moveTo>
                  <a:pt x="52987" y="126751"/>
                </a:moveTo>
                <a:lnTo>
                  <a:pt x="53324" y="242851"/>
                </a:lnTo>
              </a:path>
            </a:pathLst>
          </a:custGeom>
          <a:solidFill>
            <a:schemeClr val="accent5"/>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Require attributes for new resources</a:t>
            </a:r>
            <a:endParaRPr/>
          </a:p>
        </p:txBody>
      </p:sp>
      <p:sp>
        <p:nvSpPr>
          <p:cNvPr id="1481" name="Google Shape;1481;p138"/>
          <p:cNvSpPr/>
          <p:nvPr/>
        </p:nvSpPr>
        <p:spPr>
          <a:xfrm>
            <a:off x="4283665" y="3374597"/>
            <a:ext cx="2608430" cy="584775"/>
          </a:xfrm>
          <a:custGeom>
            <a:rect b="b" l="l" r="r" t="t"/>
            <a:pathLst>
              <a:path extrusionOk="0" h="120000" w="120000">
                <a:moveTo>
                  <a:pt x="0" y="0"/>
                </a:moveTo>
                <a:lnTo>
                  <a:pt x="120000" y="0"/>
                </a:lnTo>
                <a:lnTo>
                  <a:pt x="120000" y="120000"/>
                </a:lnTo>
                <a:lnTo>
                  <a:pt x="0" y="120000"/>
                </a:lnTo>
                <a:close/>
              </a:path>
              <a:path extrusionOk="0" fill="none" h="120000" w="120000">
                <a:moveTo>
                  <a:pt x="59485" y="127774"/>
                </a:moveTo>
                <a:lnTo>
                  <a:pt x="59438" y="217297"/>
                </a:lnTo>
              </a:path>
            </a:pathLst>
          </a:custGeom>
          <a:solidFill>
            <a:schemeClr val="accent5"/>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Configure permissions based on attributes</a:t>
            </a:r>
            <a:endParaRPr/>
          </a:p>
        </p:txBody>
      </p:sp>
      <p:sp>
        <p:nvSpPr>
          <p:cNvPr id="1482" name="Google Shape;1482;p138"/>
          <p:cNvSpPr txBox="1"/>
          <p:nvPr/>
        </p:nvSpPr>
        <p:spPr>
          <a:xfrm>
            <a:off x="3940658" y="5090613"/>
            <a:ext cx="329444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One policy for all permissions</a:t>
            </a:r>
            <a:endParaRPr sz="1800" u="sng">
              <a:solidFill>
                <a:schemeClr val="dk1"/>
              </a:solidFill>
              <a:latin typeface="Play"/>
              <a:ea typeface="Play"/>
              <a:cs typeface="Play"/>
              <a:sym typeface="Play"/>
            </a:endParaRPr>
          </a:p>
        </p:txBody>
      </p:sp>
      <p:cxnSp>
        <p:nvCxnSpPr>
          <p:cNvPr id="1483" name="Google Shape;1483;p138"/>
          <p:cNvCxnSpPr/>
          <p:nvPr/>
        </p:nvCxnSpPr>
        <p:spPr>
          <a:xfrm flipH="1">
            <a:off x="3575872" y="1337546"/>
            <a:ext cx="1371600" cy="91500"/>
          </a:xfrm>
          <a:prstGeom prst="bentConnector3">
            <a:avLst>
              <a:gd fmla="val 50000" name="adj1"/>
            </a:avLst>
          </a:prstGeom>
          <a:noFill/>
          <a:ln cap="flat" cmpd="sng" w="12700">
            <a:solidFill>
              <a:srgbClr val="232F3E"/>
            </a:solidFill>
            <a:prstDash val="solid"/>
            <a:round/>
            <a:headEnd len="sm" w="sm" type="none"/>
            <a:tailEnd len="lg" w="lg" type="stealth"/>
          </a:ln>
        </p:spPr>
      </p:cxnSp>
      <p:cxnSp>
        <p:nvCxnSpPr>
          <p:cNvPr id="1484" name="Google Shape;1484;p138"/>
          <p:cNvCxnSpPr/>
          <p:nvPr/>
        </p:nvCxnSpPr>
        <p:spPr>
          <a:xfrm>
            <a:off x="6202766" y="1337546"/>
            <a:ext cx="1371600" cy="91500"/>
          </a:xfrm>
          <a:prstGeom prst="bentConnector3">
            <a:avLst>
              <a:gd fmla="val 50000" name="adj1"/>
            </a:avLst>
          </a:prstGeom>
          <a:noFill/>
          <a:ln cap="flat" cmpd="sng" w="12700">
            <a:solidFill>
              <a:srgbClr val="232F3E"/>
            </a:solidFill>
            <a:prstDash val="solid"/>
            <a:round/>
            <a:headEnd len="sm" w="sm" type="none"/>
            <a:tailEnd len="lg" w="lg" type="stealth"/>
          </a:ln>
        </p:spPr>
      </p:cxnSp>
      <p:cxnSp>
        <p:nvCxnSpPr>
          <p:cNvPr id="1485" name="Google Shape;1485;p138"/>
          <p:cNvCxnSpPr/>
          <p:nvPr/>
        </p:nvCxnSpPr>
        <p:spPr>
          <a:xfrm>
            <a:off x="5587880" y="2960131"/>
            <a:ext cx="0" cy="294106"/>
          </a:xfrm>
          <a:prstGeom prst="straightConnector1">
            <a:avLst/>
          </a:prstGeom>
          <a:noFill/>
          <a:ln cap="flat" cmpd="sng" w="12700">
            <a:solidFill>
              <a:srgbClr val="232F3E"/>
            </a:solidFill>
            <a:prstDash val="solid"/>
            <a:round/>
            <a:headEnd len="sm" w="sm" type="none"/>
            <a:tailEnd len="lg" w="lg" type="stealth"/>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1491" name="Google Shape;1491;p13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Managing permissions</a:t>
            </a:r>
            <a:endParaRPr/>
          </a:p>
        </p:txBody>
      </p:sp>
      <p:sp>
        <p:nvSpPr>
          <p:cNvPr id="1492" name="Google Shape;1492;p13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400"/>
              <a:buChar char="•"/>
            </a:pPr>
            <a:r>
              <a:rPr lang="en-US" sz="2400">
                <a:solidFill>
                  <a:schemeClr val="dk1"/>
                </a:solidFill>
              </a:rPr>
              <a:t>Use IAM groups to grant the same access rights to multiple users. Create groups that reflect job functions.</a:t>
            </a:r>
            <a:endParaRPr/>
          </a:p>
          <a:p>
            <a:pPr indent="-228600" lvl="0" marL="228600" rtl="0" algn="l">
              <a:lnSpc>
                <a:spcPct val="100000"/>
              </a:lnSpc>
              <a:spcBef>
                <a:spcPts val="1200"/>
              </a:spcBef>
              <a:spcAft>
                <a:spcPts val="0"/>
              </a:spcAft>
              <a:buClr>
                <a:schemeClr val="dk1"/>
              </a:buClr>
              <a:buSzPts val="2400"/>
              <a:buChar char="•"/>
            </a:pPr>
            <a:r>
              <a:rPr lang="en-US" sz="2400">
                <a:solidFill>
                  <a:schemeClr val="dk1"/>
                </a:solidFill>
              </a:rPr>
              <a:t>Use ABAC rather than RBAC to scale permissions management.</a:t>
            </a:r>
            <a:endParaRPr/>
          </a:p>
          <a:p>
            <a:pPr indent="-228600" lvl="0" marL="228600" rtl="0" algn="l">
              <a:lnSpc>
                <a:spcPct val="100000"/>
              </a:lnSpc>
              <a:spcBef>
                <a:spcPts val="1200"/>
              </a:spcBef>
              <a:spcAft>
                <a:spcPts val="0"/>
              </a:spcAft>
              <a:buClr>
                <a:schemeClr val="dk1"/>
              </a:buClr>
              <a:buSzPts val="2400"/>
              <a:buChar char="•"/>
            </a:pPr>
            <a:r>
              <a:rPr lang="en-US" sz="2400">
                <a:solidFill>
                  <a:schemeClr val="dk1"/>
                </a:solidFill>
              </a:rPr>
              <a:t>ABAC is an authorization strategy that defines permissions based on attributes. It simplifies access control management by combining permissions into a single policy. </a:t>
            </a:r>
            <a:endParaRPr/>
          </a:p>
          <a:p>
            <a:pPr indent="-228600" lvl="0" marL="228600" rtl="0" algn="l">
              <a:lnSpc>
                <a:spcPct val="100000"/>
              </a:lnSpc>
              <a:spcBef>
                <a:spcPts val="1200"/>
              </a:spcBef>
              <a:spcAft>
                <a:spcPts val="0"/>
              </a:spcAft>
              <a:buClr>
                <a:schemeClr val="dk1"/>
              </a:buClr>
              <a:buSzPts val="2400"/>
              <a:buChar char="•"/>
            </a:pPr>
            <a:r>
              <a:rPr lang="en-US" sz="2400">
                <a:solidFill>
                  <a:schemeClr val="dk1"/>
                </a:solidFill>
              </a:rPr>
              <a:t>Attributes are key value pairs. AWS enables customers to assign attributes to their AWS resources and identities in the form of tags. </a:t>
            </a:r>
            <a:endParaRPr/>
          </a:p>
          <a:p>
            <a:pPr indent="-76200" lvl="0" marL="228600" rtl="0" algn="l">
              <a:lnSpc>
                <a:spcPct val="100000"/>
              </a:lnSpc>
              <a:spcBef>
                <a:spcPts val="1200"/>
              </a:spcBef>
              <a:spcAft>
                <a:spcPts val="0"/>
              </a:spcAft>
              <a:buClr>
                <a:srgbClr val="232F3E"/>
              </a:buClr>
              <a:buSzPts val="2400"/>
              <a:buNone/>
            </a:pPr>
            <a:r>
              <a:t/>
            </a:r>
            <a:endParaRPr sz="2400">
              <a:solidFill>
                <a:schemeClr val="dk1"/>
              </a:solidFill>
            </a:endParaRPr>
          </a:p>
          <a:p>
            <a:pPr indent="0" lvl="0" marL="0" rtl="0" algn="l">
              <a:lnSpc>
                <a:spcPct val="100000"/>
              </a:lnSpc>
              <a:spcBef>
                <a:spcPts val="1840"/>
              </a:spcBef>
              <a:spcAft>
                <a:spcPts val="0"/>
              </a:spcAft>
              <a:buClr>
                <a:srgbClr val="232F3E"/>
              </a:buClr>
              <a:buSzPts val="3200"/>
              <a:buNone/>
            </a:pPr>
            <a:r>
              <a:t/>
            </a:r>
            <a:endParaRPr sz="3200" strike="sngStrike">
              <a:solidFill>
                <a:schemeClr val="dk1"/>
              </a:solidFill>
            </a:endParaRPr>
          </a:p>
        </p:txBody>
      </p:sp>
      <p:pic>
        <p:nvPicPr>
          <p:cNvPr id="1493" name="Google Shape;1493;p139"/>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9" name="Google Shape;1499;p140"/>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Federating users</a:t>
            </a:r>
            <a:endParaRPr>
              <a:solidFill>
                <a:srgbClr val="FF0000"/>
              </a:solidFill>
            </a:endParaRPr>
          </a:p>
        </p:txBody>
      </p:sp>
      <p:sp>
        <p:nvSpPr>
          <p:cNvPr id="1500" name="Google Shape;1500;p140"/>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User, Application, and Data Access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6" name="Google Shape;1506;p14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Identity federation</a:t>
            </a:r>
            <a:endParaRPr/>
          </a:p>
        </p:txBody>
      </p:sp>
      <p:sp>
        <p:nvSpPr>
          <p:cNvPr id="1507" name="Google Shape;1507;p141"/>
          <p:cNvSpPr txBox="1"/>
          <p:nvPr>
            <p:ph idx="1" type="body"/>
          </p:nvPr>
        </p:nvSpPr>
        <p:spPr>
          <a:xfrm>
            <a:off x="365760" y="1053311"/>
            <a:ext cx="11460480" cy="94891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A system of trust between two parties to authenticate users and convey information that’s needed to authorize access to resources</a:t>
            </a:r>
            <a:endParaRPr/>
          </a:p>
        </p:txBody>
      </p:sp>
      <p:sp>
        <p:nvSpPr>
          <p:cNvPr id="1508" name="Google Shape;1508;p141"/>
          <p:cNvSpPr txBox="1"/>
          <p:nvPr>
            <p:ph idx="2" type="body"/>
          </p:nvPr>
        </p:nvSpPr>
        <p:spPr>
          <a:xfrm>
            <a:off x="365760" y="2147454"/>
            <a:ext cx="6098102" cy="428992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Identity provider (IdP) is responsible for user authentication.</a:t>
            </a:r>
            <a:endParaRPr/>
          </a:p>
          <a:p>
            <a:pPr indent="-228600" lvl="0" marL="228600" rtl="0" algn="l">
              <a:lnSpc>
                <a:spcPct val="100000"/>
              </a:lnSpc>
              <a:spcBef>
                <a:spcPts val="1200"/>
              </a:spcBef>
              <a:spcAft>
                <a:spcPts val="0"/>
              </a:spcAft>
              <a:buClr>
                <a:srgbClr val="232F3E"/>
              </a:buClr>
              <a:buSzPts val="2800"/>
              <a:buChar char="•"/>
            </a:pPr>
            <a:r>
              <a:rPr lang="en-US"/>
              <a:t>Examples:</a:t>
            </a:r>
            <a:endParaRPr/>
          </a:p>
          <a:p>
            <a:pPr indent="-228600" lvl="1" marL="457200" rtl="0" algn="l">
              <a:lnSpc>
                <a:spcPct val="100000"/>
              </a:lnSpc>
              <a:spcBef>
                <a:spcPts val="1200"/>
              </a:spcBef>
              <a:spcAft>
                <a:spcPts val="0"/>
              </a:spcAft>
              <a:buClr>
                <a:srgbClr val="232F3E"/>
              </a:buClr>
              <a:buSzPts val="2400"/>
              <a:buChar char="•"/>
            </a:pPr>
            <a:r>
              <a:rPr lang="en-US"/>
              <a:t>OpenID connect (OIDC) IdPs like Login with Amazon, Facebook, and Google</a:t>
            </a:r>
            <a:endParaRPr/>
          </a:p>
          <a:p>
            <a:pPr indent="-228600" lvl="1" marL="457200" rtl="0" algn="l">
              <a:lnSpc>
                <a:spcPct val="100000"/>
              </a:lnSpc>
              <a:spcBef>
                <a:spcPts val="1200"/>
              </a:spcBef>
              <a:spcAft>
                <a:spcPts val="0"/>
              </a:spcAft>
              <a:buClr>
                <a:srgbClr val="232F3E"/>
              </a:buClr>
              <a:buSzPts val="2400"/>
              <a:buChar char="•"/>
            </a:pPr>
            <a:r>
              <a:rPr lang="en-US"/>
              <a:t>Security Assertion Markup Language (SAML) IdPs like Shibboleth or Active Directory Federation Services</a:t>
            </a:r>
            <a:endParaRPr/>
          </a:p>
        </p:txBody>
      </p:sp>
      <p:sp>
        <p:nvSpPr>
          <p:cNvPr id="1509" name="Google Shape;1509;p141"/>
          <p:cNvSpPr txBox="1"/>
          <p:nvPr>
            <p:ph idx="3" type="body"/>
          </p:nvPr>
        </p:nvSpPr>
        <p:spPr>
          <a:xfrm>
            <a:off x="6589986" y="2147454"/>
            <a:ext cx="5242350" cy="428992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Service provider (SP) is responsible for controlling access to its resources.</a:t>
            </a:r>
            <a:endParaRPr/>
          </a:p>
          <a:p>
            <a:pPr indent="-228600" lvl="0" marL="228600" rtl="0" algn="l">
              <a:lnSpc>
                <a:spcPct val="100000"/>
              </a:lnSpc>
              <a:spcBef>
                <a:spcPts val="1200"/>
              </a:spcBef>
              <a:spcAft>
                <a:spcPts val="0"/>
              </a:spcAft>
              <a:buClr>
                <a:srgbClr val="232F3E"/>
              </a:buClr>
              <a:buSzPts val="2800"/>
              <a:buChar char="•"/>
            </a:pPr>
            <a:r>
              <a:rPr lang="en-US"/>
              <a:t>Examples</a:t>
            </a:r>
            <a:endParaRPr/>
          </a:p>
          <a:p>
            <a:pPr indent="-228600" lvl="1" marL="457200" rtl="0" algn="l">
              <a:lnSpc>
                <a:spcPct val="100000"/>
              </a:lnSpc>
              <a:spcBef>
                <a:spcPts val="1200"/>
              </a:spcBef>
              <a:spcAft>
                <a:spcPts val="0"/>
              </a:spcAft>
              <a:buClr>
                <a:srgbClr val="232F3E"/>
              </a:buClr>
              <a:buSzPts val="2400"/>
              <a:buChar char="•"/>
            </a:pPr>
            <a:r>
              <a:rPr lang="en-US"/>
              <a:t>AWS services </a:t>
            </a:r>
            <a:endParaRPr/>
          </a:p>
          <a:p>
            <a:pPr indent="-228600" lvl="1" marL="457200" rtl="0" algn="l">
              <a:lnSpc>
                <a:spcPct val="100000"/>
              </a:lnSpc>
              <a:spcBef>
                <a:spcPts val="1200"/>
              </a:spcBef>
              <a:spcAft>
                <a:spcPts val="0"/>
              </a:spcAft>
              <a:buClr>
                <a:srgbClr val="232F3E"/>
              </a:buClr>
              <a:buSzPts val="2400"/>
              <a:buChar char="•"/>
            </a:pPr>
            <a:r>
              <a:rPr lang="en-US"/>
              <a:t>Social media platforms</a:t>
            </a:r>
            <a:endParaRPr/>
          </a:p>
          <a:p>
            <a:pPr indent="-228600" lvl="1" marL="457200" rtl="0" algn="l">
              <a:lnSpc>
                <a:spcPct val="100000"/>
              </a:lnSpc>
              <a:spcBef>
                <a:spcPts val="1200"/>
              </a:spcBef>
              <a:spcAft>
                <a:spcPts val="0"/>
              </a:spcAft>
              <a:buClr>
                <a:srgbClr val="232F3E"/>
              </a:buClr>
              <a:buSzPts val="2400"/>
              <a:buChar char="•"/>
            </a:pPr>
            <a:r>
              <a:rPr lang="en-US"/>
              <a:t>Online bank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66" name="Google Shape;1166;p124"/>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sp>
        <p:nvSpPr>
          <p:cNvPr id="1167" name="Google Shape;1167;p124"/>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User, Application, and Data Access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5" name="Google Shape;1515;p1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services that support identity federation</a:t>
            </a:r>
            <a:endParaRPr/>
          </a:p>
        </p:txBody>
      </p:sp>
      <p:sp>
        <p:nvSpPr>
          <p:cNvPr id="1516" name="Google Shape;1516;p142"/>
          <p:cNvSpPr txBox="1"/>
          <p:nvPr>
            <p:ph idx="1" type="body"/>
          </p:nvPr>
        </p:nvSpPr>
        <p:spPr>
          <a:xfrm>
            <a:off x="1384952" y="1097280"/>
            <a:ext cx="1026029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AWS Identity and Access Management (IAM) </a:t>
            </a:r>
            <a:endParaRPr/>
          </a:p>
          <a:p>
            <a:pPr indent="-228600" lvl="0" marL="228600" rtl="0" algn="l">
              <a:lnSpc>
                <a:spcPct val="100000"/>
              </a:lnSpc>
              <a:spcBef>
                <a:spcPts val="4800"/>
              </a:spcBef>
              <a:spcAft>
                <a:spcPts val="0"/>
              </a:spcAft>
              <a:buClr>
                <a:srgbClr val="232F3E"/>
              </a:buClr>
              <a:buSzPts val="2800"/>
              <a:buChar char="•"/>
            </a:pPr>
            <a:r>
              <a:rPr lang="en-US"/>
              <a:t>AWS IAM Identity Center (successor to AWS Single Sign-On)</a:t>
            </a:r>
            <a:endParaRPr/>
          </a:p>
          <a:p>
            <a:pPr indent="-228600" lvl="0" marL="228600" rtl="0" algn="l">
              <a:lnSpc>
                <a:spcPct val="100000"/>
              </a:lnSpc>
              <a:spcBef>
                <a:spcPts val="4800"/>
              </a:spcBef>
              <a:spcAft>
                <a:spcPts val="0"/>
              </a:spcAft>
              <a:buClr>
                <a:srgbClr val="232F3E"/>
              </a:buClr>
              <a:buSzPts val="2800"/>
              <a:buChar char="•"/>
            </a:pPr>
            <a:r>
              <a:rPr lang="en-US"/>
              <a:t>AWS Security Token Service (AWS STS)</a:t>
            </a:r>
            <a:endParaRPr/>
          </a:p>
          <a:p>
            <a:pPr indent="-228600" lvl="0" marL="228600" rtl="0" algn="l">
              <a:lnSpc>
                <a:spcPct val="100000"/>
              </a:lnSpc>
              <a:spcBef>
                <a:spcPts val="4800"/>
              </a:spcBef>
              <a:spcAft>
                <a:spcPts val="0"/>
              </a:spcAft>
              <a:buClr>
                <a:srgbClr val="232F3E"/>
              </a:buClr>
              <a:buSzPts val="2800"/>
              <a:buChar char="•"/>
            </a:pPr>
            <a:r>
              <a:rPr lang="en-US"/>
              <a:t>Amazon Cognito</a:t>
            </a:r>
            <a:endParaRPr/>
          </a:p>
          <a:p>
            <a:pPr indent="-50800" lvl="0" marL="228600" rtl="0" algn="l">
              <a:lnSpc>
                <a:spcPct val="100000"/>
              </a:lnSpc>
              <a:spcBef>
                <a:spcPts val="4800"/>
              </a:spcBef>
              <a:spcAft>
                <a:spcPts val="0"/>
              </a:spcAft>
              <a:buClr>
                <a:srgbClr val="232F3E"/>
              </a:buClr>
              <a:buSzPts val="2800"/>
              <a:buNone/>
            </a:pPr>
            <a:r>
              <a:t/>
            </a:r>
            <a:endParaRPr/>
          </a:p>
        </p:txBody>
      </p:sp>
      <p:pic>
        <p:nvPicPr>
          <p:cNvPr id="1517" name="Google Shape;1517;p142"/>
          <p:cNvPicPr preferRelativeResize="0"/>
          <p:nvPr/>
        </p:nvPicPr>
        <p:blipFill rotWithShape="1">
          <a:blip r:embed="rId3">
            <a:alphaModFix/>
          </a:blip>
          <a:srcRect b="0" l="0" r="0" t="0"/>
          <a:stretch/>
        </p:blipFill>
        <p:spPr>
          <a:xfrm>
            <a:off x="546752" y="1225688"/>
            <a:ext cx="762000" cy="762000"/>
          </a:xfrm>
          <a:prstGeom prst="rect">
            <a:avLst/>
          </a:prstGeom>
          <a:noFill/>
          <a:ln>
            <a:noFill/>
          </a:ln>
        </p:spPr>
      </p:pic>
      <p:pic>
        <p:nvPicPr>
          <p:cNvPr id="1518" name="Google Shape;1518;p142"/>
          <p:cNvPicPr preferRelativeResize="0"/>
          <p:nvPr/>
        </p:nvPicPr>
        <p:blipFill rotWithShape="1">
          <a:blip r:embed="rId4">
            <a:alphaModFix/>
          </a:blip>
          <a:srcRect b="0" l="0" r="0" t="0"/>
          <a:stretch/>
        </p:blipFill>
        <p:spPr>
          <a:xfrm>
            <a:off x="546752" y="2228088"/>
            <a:ext cx="762000" cy="762000"/>
          </a:xfrm>
          <a:prstGeom prst="rect">
            <a:avLst/>
          </a:prstGeom>
          <a:noFill/>
          <a:ln>
            <a:noFill/>
          </a:ln>
        </p:spPr>
      </p:pic>
      <p:pic>
        <p:nvPicPr>
          <p:cNvPr id="1519" name="Google Shape;1519;p142"/>
          <p:cNvPicPr preferRelativeResize="0"/>
          <p:nvPr/>
        </p:nvPicPr>
        <p:blipFill rotWithShape="1">
          <a:blip r:embed="rId5">
            <a:alphaModFix/>
          </a:blip>
          <a:srcRect b="0" l="0" r="0" t="0"/>
          <a:stretch/>
        </p:blipFill>
        <p:spPr>
          <a:xfrm>
            <a:off x="470552" y="3217755"/>
            <a:ext cx="914400" cy="914400"/>
          </a:xfrm>
          <a:prstGeom prst="rect">
            <a:avLst/>
          </a:prstGeom>
          <a:noFill/>
          <a:ln>
            <a:noFill/>
          </a:ln>
        </p:spPr>
      </p:pic>
      <p:pic>
        <p:nvPicPr>
          <p:cNvPr id="1520" name="Google Shape;1520;p142"/>
          <p:cNvPicPr preferRelativeResize="0"/>
          <p:nvPr/>
        </p:nvPicPr>
        <p:blipFill rotWithShape="1">
          <a:blip r:embed="rId6">
            <a:alphaModFix/>
          </a:blip>
          <a:srcRect b="0" l="0" r="0" t="0"/>
          <a:stretch/>
        </p:blipFill>
        <p:spPr>
          <a:xfrm>
            <a:off x="546752" y="4251960"/>
            <a:ext cx="762000" cy="762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6" name="Google Shape;1526;p14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Workforce identity federation</a:t>
            </a:r>
            <a:endParaRPr/>
          </a:p>
        </p:txBody>
      </p:sp>
      <p:grpSp>
        <p:nvGrpSpPr>
          <p:cNvPr descr="Diagram of workforce identity federation. See notes for additional details. " id="1527" name="Google Shape;1527;p143"/>
          <p:cNvGrpSpPr/>
          <p:nvPr/>
        </p:nvGrpSpPr>
        <p:grpSpPr>
          <a:xfrm>
            <a:off x="1117497" y="1356782"/>
            <a:ext cx="10051642" cy="5030955"/>
            <a:chOff x="424771" y="1356782"/>
            <a:chExt cx="10051642" cy="5030955"/>
          </a:xfrm>
        </p:grpSpPr>
        <p:sp>
          <p:nvSpPr>
            <p:cNvPr descr="&#10;&#10;" id="1528" name="Google Shape;1528;p143"/>
            <p:cNvSpPr/>
            <p:nvPr/>
          </p:nvSpPr>
          <p:spPr>
            <a:xfrm>
              <a:off x="6283235" y="1397726"/>
              <a:ext cx="4193178" cy="4990011"/>
            </a:xfrm>
            <a:prstGeom prst="roundRect">
              <a:avLst>
                <a:gd fmla="val 9434" name="adj"/>
              </a:avLst>
            </a:prstGeom>
            <a:solidFill>
              <a:srgbClr val="E6E6E6"/>
            </a:solidFill>
            <a:ln cap="flat" cmpd="sng" w="38100">
              <a:solidFill>
                <a:srgbClr val="0052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29" name="Google Shape;1529;p143"/>
            <p:cNvSpPr/>
            <p:nvPr/>
          </p:nvSpPr>
          <p:spPr>
            <a:xfrm>
              <a:off x="424771" y="1356782"/>
              <a:ext cx="4193178" cy="4990011"/>
            </a:xfrm>
            <a:prstGeom prst="roundRect">
              <a:avLst>
                <a:gd fmla="val 9434" name="adj"/>
              </a:avLst>
            </a:prstGeom>
            <a:solidFill>
              <a:srgbClr val="E6E6E6"/>
            </a:solidFill>
            <a:ln cap="flat" cmpd="sng" w="38100">
              <a:solidFill>
                <a:srgbClr val="0052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30" name="Google Shape;1530;p143"/>
            <p:cNvSpPr/>
            <p:nvPr/>
          </p:nvSpPr>
          <p:spPr>
            <a:xfrm>
              <a:off x="646840" y="1888004"/>
              <a:ext cx="3709851" cy="4153988"/>
            </a:xfrm>
            <a:prstGeom prst="roundRect">
              <a:avLst>
                <a:gd fmla="val 9434" name="adj"/>
              </a:avLst>
            </a:prstGeom>
            <a:solidFill>
              <a:schemeClr val="lt1"/>
            </a:solidFill>
            <a:ln cap="flat" cmpd="sng" w="12700">
              <a:solidFill>
                <a:srgbClr val="0052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User</a:t>
              </a:r>
              <a:endParaRPr/>
            </a:p>
          </p:txBody>
        </p:sp>
        <p:sp>
          <p:nvSpPr>
            <p:cNvPr id="1531" name="Google Shape;1531;p143"/>
            <p:cNvSpPr/>
            <p:nvPr/>
          </p:nvSpPr>
          <p:spPr>
            <a:xfrm>
              <a:off x="6505303" y="1946366"/>
              <a:ext cx="3709851" cy="4153988"/>
            </a:xfrm>
            <a:prstGeom prst="roundRect">
              <a:avLst>
                <a:gd fmla="val 9434" name="adj"/>
              </a:avLst>
            </a:prstGeom>
            <a:solidFill>
              <a:schemeClr val="lt1"/>
            </a:solidFill>
            <a:ln cap="flat" cmpd="sng" w="10775">
              <a:solidFill>
                <a:srgbClr val="0052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532" name="Google Shape;1532;p143"/>
            <p:cNvPicPr preferRelativeResize="0"/>
            <p:nvPr/>
          </p:nvPicPr>
          <p:blipFill rotWithShape="1">
            <a:blip r:embed="rId3">
              <a:alphaModFix/>
            </a:blip>
            <a:srcRect b="0" l="0" r="0" t="0"/>
            <a:stretch/>
          </p:blipFill>
          <p:spPr>
            <a:xfrm flipH="1">
              <a:off x="818689" y="3254991"/>
              <a:ext cx="978673" cy="950976"/>
            </a:xfrm>
            <a:prstGeom prst="rect">
              <a:avLst/>
            </a:prstGeom>
            <a:noFill/>
            <a:ln>
              <a:noFill/>
            </a:ln>
          </p:spPr>
        </p:pic>
        <p:pic>
          <p:nvPicPr>
            <p:cNvPr id="1533" name="Google Shape;1533;p143"/>
            <p:cNvPicPr preferRelativeResize="0"/>
            <p:nvPr/>
          </p:nvPicPr>
          <p:blipFill rotWithShape="1">
            <a:blip r:embed="rId4">
              <a:alphaModFix/>
            </a:blip>
            <a:srcRect b="0" l="0" r="0" t="0"/>
            <a:stretch/>
          </p:blipFill>
          <p:spPr>
            <a:xfrm>
              <a:off x="6984207" y="4765594"/>
              <a:ext cx="548640" cy="548640"/>
            </a:xfrm>
            <a:prstGeom prst="rect">
              <a:avLst/>
            </a:prstGeom>
            <a:noFill/>
            <a:ln>
              <a:noFill/>
            </a:ln>
          </p:spPr>
        </p:pic>
        <p:pic>
          <p:nvPicPr>
            <p:cNvPr id="1534" name="Google Shape;1534;p143"/>
            <p:cNvPicPr preferRelativeResize="0"/>
            <p:nvPr/>
          </p:nvPicPr>
          <p:blipFill rotWithShape="1">
            <a:blip r:embed="rId5">
              <a:alphaModFix/>
            </a:blip>
            <a:srcRect b="0" l="0" r="0" t="0"/>
            <a:stretch/>
          </p:blipFill>
          <p:spPr>
            <a:xfrm>
              <a:off x="8109694" y="4765594"/>
              <a:ext cx="548640" cy="548640"/>
            </a:xfrm>
            <a:prstGeom prst="rect">
              <a:avLst/>
            </a:prstGeom>
            <a:noFill/>
            <a:ln>
              <a:noFill/>
            </a:ln>
          </p:spPr>
        </p:pic>
        <p:pic>
          <p:nvPicPr>
            <p:cNvPr id="1535" name="Google Shape;1535;p143"/>
            <p:cNvPicPr preferRelativeResize="0"/>
            <p:nvPr/>
          </p:nvPicPr>
          <p:blipFill rotWithShape="1">
            <a:blip r:embed="rId6">
              <a:alphaModFix/>
            </a:blip>
            <a:srcRect b="0" l="0" r="0" t="0"/>
            <a:stretch/>
          </p:blipFill>
          <p:spPr>
            <a:xfrm>
              <a:off x="9235182" y="4765594"/>
              <a:ext cx="548640" cy="548640"/>
            </a:xfrm>
            <a:prstGeom prst="rect">
              <a:avLst/>
            </a:prstGeom>
            <a:noFill/>
            <a:ln>
              <a:noFill/>
            </a:ln>
          </p:spPr>
        </p:pic>
        <p:sp>
          <p:nvSpPr>
            <p:cNvPr id="1536" name="Google Shape;1536;p143"/>
            <p:cNvSpPr txBox="1"/>
            <p:nvPr/>
          </p:nvSpPr>
          <p:spPr>
            <a:xfrm>
              <a:off x="7586908" y="4386507"/>
              <a:ext cx="17283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AWS resources</a:t>
              </a:r>
              <a:endParaRPr/>
            </a:p>
          </p:txBody>
        </p:sp>
        <p:sp>
          <p:nvSpPr>
            <p:cNvPr id="1537" name="Google Shape;1537;p143"/>
            <p:cNvSpPr txBox="1"/>
            <p:nvPr/>
          </p:nvSpPr>
          <p:spPr>
            <a:xfrm>
              <a:off x="6639053" y="5386459"/>
              <a:ext cx="122437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DynamoDB</a:t>
              </a:r>
              <a:endParaRPr/>
            </a:p>
          </p:txBody>
        </p:sp>
        <p:sp>
          <p:nvSpPr>
            <p:cNvPr id="1538" name="Google Shape;1538;p143"/>
            <p:cNvSpPr/>
            <p:nvPr/>
          </p:nvSpPr>
          <p:spPr>
            <a:xfrm>
              <a:off x="7925765" y="5386459"/>
              <a:ext cx="957537"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EC2</a:t>
              </a:r>
              <a:endParaRPr sz="1600">
                <a:solidFill>
                  <a:schemeClr val="dk1"/>
                </a:solidFill>
                <a:latin typeface="Play"/>
                <a:ea typeface="Play"/>
                <a:cs typeface="Play"/>
                <a:sym typeface="Play"/>
              </a:endParaRPr>
            </a:p>
          </p:txBody>
        </p:sp>
        <p:sp>
          <p:nvSpPr>
            <p:cNvPr id="1539" name="Google Shape;1539;p143"/>
            <p:cNvSpPr/>
            <p:nvPr/>
          </p:nvSpPr>
          <p:spPr>
            <a:xfrm>
              <a:off x="9037079" y="5386459"/>
              <a:ext cx="997389"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S3</a:t>
              </a:r>
              <a:endParaRPr sz="1600">
                <a:solidFill>
                  <a:schemeClr val="dk1"/>
                </a:solidFill>
                <a:latin typeface="Play"/>
                <a:ea typeface="Play"/>
                <a:cs typeface="Play"/>
                <a:sym typeface="Play"/>
              </a:endParaRPr>
            </a:p>
          </p:txBody>
        </p:sp>
        <p:sp>
          <p:nvSpPr>
            <p:cNvPr id="1540" name="Google Shape;1540;p143"/>
            <p:cNvSpPr txBox="1"/>
            <p:nvPr/>
          </p:nvSpPr>
          <p:spPr>
            <a:xfrm>
              <a:off x="7511143" y="1496118"/>
              <a:ext cx="174919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AWS Account</a:t>
              </a:r>
              <a:endParaRPr/>
            </a:p>
          </p:txBody>
        </p:sp>
        <p:sp>
          <p:nvSpPr>
            <p:cNvPr id="1541" name="Google Shape;1541;p143"/>
            <p:cNvSpPr txBox="1"/>
            <p:nvPr/>
          </p:nvSpPr>
          <p:spPr>
            <a:xfrm>
              <a:off x="1286919" y="1496118"/>
              <a:ext cx="26244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Outside organization</a:t>
              </a:r>
              <a:endParaRPr/>
            </a:p>
          </p:txBody>
        </p:sp>
        <p:cxnSp>
          <p:nvCxnSpPr>
            <p:cNvPr id="1542" name="Google Shape;1542;p143"/>
            <p:cNvCxnSpPr/>
            <p:nvPr/>
          </p:nvCxnSpPr>
          <p:spPr>
            <a:xfrm rot="10800000">
              <a:off x="1910687" y="3521122"/>
              <a:ext cx="736979" cy="0"/>
            </a:xfrm>
            <a:prstGeom prst="straightConnector1">
              <a:avLst/>
            </a:prstGeom>
            <a:noFill/>
            <a:ln cap="flat" cmpd="sng" w="38100">
              <a:solidFill>
                <a:srgbClr val="005276"/>
              </a:solidFill>
              <a:prstDash val="solid"/>
              <a:round/>
              <a:headEnd len="sm" w="sm" type="none"/>
              <a:tailEnd len="med" w="med" type="triangle"/>
            </a:ln>
          </p:spPr>
        </p:cxnSp>
        <p:cxnSp>
          <p:nvCxnSpPr>
            <p:cNvPr id="1543" name="Google Shape;1543;p143"/>
            <p:cNvCxnSpPr/>
            <p:nvPr/>
          </p:nvCxnSpPr>
          <p:spPr>
            <a:xfrm>
              <a:off x="1910687" y="3862316"/>
              <a:ext cx="750626" cy="0"/>
            </a:xfrm>
            <a:prstGeom prst="straightConnector1">
              <a:avLst/>
            </a:prstGeom>
            <a:noFill/>
            <a:ln cap="flat" cmpd="sng" w="38100">
              <a:solidFill>
                <a:srgbClr val="005276"/>
              </a:solidFill>
              <a:prstDash val="solid"/>
              <a:round/>
              <a:headEnd len="sm" w="sm" type="none"/>
              <a:tailEnd len="med" w="med" type="triangle"/>
            </a:ln>
          </p:spPr>
        </p:cxnSp>
        <p:cxnSp>
          <p:nvCxnSpPr>
            <p:cNvPr id="1544" name="Google Shape;1544;p143"/>
            <p:cNvCxnSpPr/>
            <p:nvPr/>
          </p:nvCxnSpPr>
          <p:spPr>
            <a:xfrm>
              <a:off x="4059936" y="3163642"/>
              <a:ext cx="3105138" cy="0"/>
            </a:xfrm>
            <a:prstGeom prst="straightConnector1">
              <a:avLst/>
            </a:prstGeom>
            <a:noFill/>
            <a:ln cap="flat" cmpd="sng" w="38100">
              <a:solidFill>
                <a:srgbClr val="005276"/>
              </a:solidFill>
              <a:prstDash val="solid"/>
              <a:round/>
              <a:headEnd len="sm" w="sm" type="none"/>
              <a:tailEnd len="med" w="med" type="triangle"/>
            </a:ln>
          </p:spPr>
        </p:cxnSp>
        <p:cxnSp>
          <p:nvCxnSpPr>
            <p:cNvPr id="1545" name="Google Shape;1545;p143"/>
            <p:cNvCxnSpPr/>
            <p:nvPr/>
          </p:nvCxnSpPr>
          <p:spPr>
            <a:xfrm rot="10800000">
              <a:off x="4047286" y="4088423"/>
              <a:ext cx="3184479" cy="0"/>
            </a:xfrm>
            <a:prstGeom prst="straightConnector1">
              <a:avLst/>
            </a:prstGeom>
            <a:noFill/>
            <a:ln cap="flat" cmpd="sng" w="38100">
              <a:solidFill>
                <a:srgbClr val="005276"/>
              </a:solidFill>
              <a:prstDash val="solid"/>
              <a:round/>
              <a:headEnd len="sm" w="sm" type="none"/>
              <a:tailEnd len="med" w="med" type="triangle"/>
            </a:ln>
          </p:spPr>
        </p:cxnSp>
        <p:cxnSp>
          <p:nvCxnSpPr>
            <p:cNvPr id="1546" name="Google Shape;1546;p143"/>
            <p:cNvCxnSpPr/>
            <p:nvPr/>
          </p:nvCxnSpPr>
          <p:spPr>
            <a:xfrm>
              <a:off x="4041648" y="5196430"/>
              <a:ext cx="2893689" cy="0"/>
            </a:xfrm>
            <a:prstGeom prst="straightConnector1">
              <a:avLst/>
            </a:prstGeom>
            <a:noFill/>
            <a:ln cap="flat" cmpd="sng" w="38100">
              <a:solidFill>
                <a:srgbClr val="005276"/>
              </a:solidFill>
              <a:prstDash val="solid"/>
              <a:round/>
              <a:headEnd len="sm" w="sm" type="none"/>
              <a:tailEnd len="med" w="med" type="triangle"/>
            </a:ln>
          </p:spPr>
        </p:cxnSp>
        <p:sp>
          <p:nvSpPr>
            <p:cNvPr id="1547" name="Google Shape;1547;p143"/>
            <p:cNvSpPr txBox="1"/>
            <p:nvPr/>
          </p:nvSpPr>
          <p:spPr>
            <a:xfrm>
              <a:off x="2958353" y="5199529"/>
              <a:ext cx="6559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User</a:t>
              </a:r>
              <a:endParaRPr/>
            </a:p>
          </p:txBody>
        </p:sp>
        <p:sp>
          <p:nvSpPr>
            <p:cNvPr id="1548" name="Google Shape;1548;p143"/>
            <p:cNvSpPr txBox="1"/>
            <p:nvPr/>
          </p:nvSpPr>
          <p:spPr>
            <a:xfrm>
              <a:off x="717177" y="4285128"/>
              <a:ext cx="112082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External</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directory</a:t>
              </a:r>
              <a:endParaRPr/>
            </a:p>
          </p:txBody>
        </p:sp>
        <p:pic>
          <p:nvPicPr>
            <p:cNvPr id="1549" name="Google Shape;1549;p143"/>
            <p:cNvPicPr preferRelativeResize="0"/>
            <p:nvPr/>
          </p:nvPicPr>
          <p:blipFill rotWithShape="1">
            <a:blip r:embed="rId7">
              <a:alphaModFix/>
            </a:blip>
            <a:srcRect b="0" l="0" r="0" t="0"/>
            <a:stretch/>
          </p:blipFill>
          <p:spPr>
            <a:xfrm>
              <a:off x="1907460" y="2697336"/>
              <a:ext cx="2679336" cy="2679336"/>
            </a:xfrm>
            <a:prstGeom prst="rect">
              <a:avLst/>
            </a:prstGeom>
            <a:noFill/>
            <a:ln>
              <a:noFill/>
            </a:ln>
          </p:spPr>
        </p:pic>
        <p:pic>
          <p:nvPicPr>
            <p:cNvPr id="1550" name="Google Shape;1550;p143"/>
            <p:cNvPicPr preferRelativeResize="0"/>
            <p:nvPr/>
          </p:nvPicPr>
          <p:blipFill rotWithShape="1">
            <a:blip r:embed="rId8">
              <a:alphaModFix/>
            </a:blip>
            <a:srcRect b="0" l="0" r="0" t="0"/>
            <a:stretch/>
          </p:blipFill>
          <p:spPr>
            <a:xfrm>
              <a:off x="5491057" y="3372910"/>
              <a:ext cx="457200" cy="457200"/>
            </a:xfrm>
            <a:prstGeom prst="rect">
              <a:avLst/>
            </a:prstGeom>
            <a:noFill/>
            <a:ln>
              <a:noFill/>
            </a:ln>
          </p:spPr>
        </p:pic>
        <p:sp>
          <p:nvSpPr>
            <p:cNvPr id="1551" name="Google Shape;1551;p143"/>
            <p:cNvSpPr txBox="1"/>
            <p:nvPr/>
          </p:nvSpPr>
          <p:spPr>
            <a:xfrm>
              <a:off x="4987434" y="3752542"/>
              <a:ext cx="13612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Credentials</a:t>
              </a:r>
              <a:endParaRPr/>
            </a:p>
          </p:txBody>
        </p:sp>
        <p:pic>
          <p:nvPicPr>
            <p:cNvPr id="1552" name="Google Shape;1552;p143"/>
            <p:cNvPicPr preferRelativeResize="0"/>
            <p:nvPr/>
          </p:nvPicPr>
          <p:blipFill rotWithShape="1">
            <a:blip r:embed="rId8">
              <a:alphaModFix/>
            </a:blip>
            <a:srcRect b="0" l="0" r="0" t="0"/>
            <a:stretch/>
          </p:blipFill>
          <p:spPr>
            <a:xfrm>
              <a:off x="5491057" y="4501578"/>
              <a:ext cx="457200" cy="457200"/>
            </a:xfrm>
            <a:prstGeom prst="rect">
              <a:avLst/>
            </a:prstGeom>
            <a:noFill/>
            <a:ln>
              <a:noFill/>
            </a:ln>
          </p:spPr>
        </p:pic>
        <p:sp>
          <p:nvSpPr>
            <p:cNvPr id="1553" name="Google Shape;1553;p143"/>
            <p:cNvSpPr txBox="1"/>
            <p:nvPr/>
          </p:nvSpPr>
          <p:spPr>
            <a:xfrm>
              <a:off x="4987434" y="4862922"/>
              <a:ext cx="13612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Credentials</a:t>
              </a:r>
              <a:endParaRPr/>
            </a:p>
          </p:txBody>
        </p:sp>
        <p:sp>
          <p:nvSpPr>
            <p:cNvPr id="1554" name="Google Shape;1554;p143"/>
            <p:cNvSpPr/>
            <p:nvPr/>
          </p:nvSpPr>
          <p:spPr>
            <a:xfrm>
              <a:off x="2042660" y="2609866"/>
              <a:ext cx="491871" cy="491871"/>
            </a:xfrm>
            <a:prstGeom prst="ellipse">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555" name="Google Shape;1555;p143"/>
            <p:cNvSpPr/>
            <p:nvPr/>
          </p:nvSpPr>
          <p:spPr>
            <a:xfrm>
              <a:off x="6442030" y="2613507"/>
              <a:ext cx="491871" cy="491871"/>
            </a:xfrm>
            <a:prstGeom prst="ellipse">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1556" name="Google Shape;1556;p143"/>
            <p:cNvSpPr/>
            <p:nvPr/>
          </p:nvSpPr>
          <p:spPr>
            <a:xfrm>
              <a:off x="4187194" y="3484543"/>
              <a:ext cx="491871" cy="491871"/>
            </a:xfrm>
            <a:prstGeom prst="ellipse">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1557" name="Google Shape;1557;p143"/>
            <p:cNvSpPr/>
            <p:nvPr/>
          </p:nvSpPr>
          <p:spPr>
            <a:xfrm>
              <a:off x="6442030" y="4571173"/>
              <a:ext cx="491871" cy="491871"/>
            </a:xfrm>
            <a:prstGeom prst="ellipse">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sp>
          <p:nvSpPr>
            <p:cNvPr id="1558" name="Google Shape;1558;p143"/>
            <p:cNvSpPr/>
            <p:nvPr/>
          </p:nvSpPr>
          <p:spPr>
            <a:xfrm>
              <a:off x="8554031" y="2988302"/>
              <a:ext cx="1595309"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Identity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and Access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Management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(IAM)</a:t>
              </a:r>
              <a:endParaRPr/>
            </a:p>
          </p:txBody>
        </p:sp>
        <p:pic>
          <p:nvPicPr>
            <p:cNvPr id="1559" name="Google Shape;1559;p143"/>
            <p:cNvPicPr preferRelativeResize="0"/>
            <p:nvPr/>
          </p:nvPicPr>
          <p:blipFill rotWithShape="1">
            <a:blip r:embed="rId9">
              <a:alphaModFix/>
            </a:blip>
            <a:srcRect b="0" l="0" r="0" t="0"/>
            <a:stretch/>
          </p:blipFill>
          <p:spPr>
            <a:xfrm>
              <a:off x="7316406" y="3031362"/>
              <a:ext cx="1138301" cy="1138301"/>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u="none" cap="none" strike="noStrike">
                <a:solidFill>
                  <a:schemeClr val="dk1"/>
                </a:solidFill>
                <a:latin typeface="Arial"/>
                <a:ea typeface="Arial"/>
                <a:cs typeface="Arial"/>
                <a:sym typeface="Arial"/>
              </a:rPr>
              <a:t>‹#›</a:t>
            </a:fld>
            <a:endParaRPr b="0" i="0" u="none" cap="none" strike="noStrike">
              <a:solidFill>
                <a:schemeClr val="dk1"/>
              </a:solidFill>
              <a:latin typeface="Arial"/>
              <a:ea typeface="Arial"/>
              <a:cs typeface="Arial"/>
              <a:sym typeface="Arial"/>
            </a:endParaRPr>
          </a:p>
        </p:txBody>
      </p:sp>
      <p:sp>
        <p:nvSpPr>
          <p:cNvPr id="1565" name="Google Shape;1565;p14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lay"/>
              <a:buNone/>
            </a:pPr>
            <a:r>
              <a:rPr lang="en-US">
                <a:solidFill>
                  <a:schemeClr val="dk1"/>
                </a:solidFill>
              </a:rPr>
              <a:t>AWS IAM Identity Center</a:t>
            </a:r>
            <a:endParaRPr/>
          </a:p>
        </p:txBody>
      </p:sp>
      <p:pic>
        <p:nvPicPr>
          <p:cNvPr id="1566" name="Google Shape;1566;p144"/>
          <p:cNvPicPr preferRelativeResize="0"/>
          <p:nvPr>
            <p:ph idx="2" type="pic"/>
          </p:nvPr>
        </p:nvPicPr>
        <p:blipFill rotWithShape="1">
          <a:blip r:embed="rId3">
            <a:alphaModFix/>
          </a:blip>
          <a:srcRect b="0" l="0" r="0" t="0"/>
          <a:stretch/>
        </p:blipFill>
        <p:spPr>
          <a:xfrm>
            <a:off x="531884" y="2182807"/>
            <a:ext cx="2286000" cy="2286000"/>
          </a:xfrm>
          <a:prstGeom prst="rect">
            <a:avLst/>
          </a:prstGeom>
          <a:noFill/>
          <a:ln>
            <a:noFill/>
          </a:ln>
        </p:spPr>
      </p:pic>
      <p:sp>
        <p:nvSpPr>
          <p:cNvPr id="1567" name="Google Shape;1567;p144"/>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228600" lvl="0" marL="228600" rtl="0" algn="ctr">
              <a:lnSpc>
                <a:spcPct val="90000"/>
              </a:lnSpc>
              <a:spcBef>
                <a:spcPts val="0"/>
              </a:spcBef>
              <a:spcAft>
                <a:spcPts val="0"/>
              </a:spcAft>
              <a:buClr>
                <a:srgbClr val="232F3E"/>
              </a:buClr>
              <a:buSzPts val="1600"/>
              <a:buNone/>
            </a:pPr>
            <a:r>
              <a:rPr lang="en-US" sz="1600">
                <a:latin typeface="Play"/>
                <a:ea typeface="Play"/>
                <a:cs typeface="Play"/>
                <a:sym typeface="Play"/>
              </a:rPr>
              <a:t>IAM Identity Center</a:t>
            </a:r>
            <a:endParaRPr sz="1600">
              <a:latin typeface="Play"/>
              <a:ea typeface="Play"/>
              <a:cs typeface="Play"/>
              <a:sym typeface="Play"/>
            </a:endParaRPr>
          </a:p>
        </p:txBody>
      </p:sp>
      <p:sp>
        <p:nvSpPr>
          <p:cNvPr id="1568" name="Google Shape;1568;p144"/>
          <p:cNvSpPr/>
          <p:nvPr/>
        </p:nvSpPr>
        <p:spPr>
          <a:xfrm>
            <a:off x="3149600" y="1302380"/>
            <a:ext cx="8737600" cy="397031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Play"/>
                <a:ea typeface="Play"/>
                <a:cs typeface="Play"/>
                <a:sym typeface="Play"/>
              </a:rPr>
              <a:t>Successor to AWS Single Sign-On</a:t>
            </a:r>
            <a:endParaRPr/>
          </a:p>
          <a:p>
            <a:pPr indent="-342900" lvl="0" marL="342900" marR="0" rtl="0" algn="l">
              <a:spcBef>
                <a:spcPts val="1800"/>
              </a:spcBef>
              <a:spcAft>
                <a:spcPts val="0"/>
              </a:spcAft>
              <a:buClr>
                <a:schemeClr val="dk1"/>
              </a:buClr>
              <a:buSzPts val="2400"/>
              <a:buFont typeface="Arial"/>
              <a:buChar char="•"/>
            </a:pPr>
            <a:r>
              <a:rPr lang="en-US" sz="2400">
                <a:solidFill>
                  <a:schemeClr val="dk1"/>
                </a:solidFill>
                <a:latin typeface="Play"/>
                <a:ea typeface="Play"/>
                <a:cs typeface="Play"/>
                <a:sym typeface="Play"/>
              </a:rPr>
              <a:t>Can create or connect identities once and manage access centrally across your AWS accounts</a:t>
            </a:r>
            <a:endParaRPr/>
          </a:p>
          <a:p>
            <a:pPr indent="-342900" lvl="0" marL="342900" marR="0" rtl="0" algn="l">
              <a:spcBef>
                <a:spcPts val="1800"/>
              </a:spcBef>
              <a:spcAft>
                <a:spcPts val="0"/>
              </a:spcAft>
              <a:buClr>
                <a:schemeClr val="dk1"/>
              </a:buClr>
              <a:buSzPts val="2400"/>
              <a:buFont typeface="Arial"/>
              <a:buChar char="•"/>
            </a:pPr>
            <a:r>
              <a:rPr lang="en-US" sz="2400">
                <a:solidFill>
                  <a:schemeClr val="dk1"/>
                </a:solidFill>
                <a:latin typeface="Play"/>
                <a:ea typeface="Play"/>
                <a:cs typeface="Play"/>
                <a:sym typeface="Play"/>
              </a:rPr>
              <a:t>Provides a unified administration experience to define, customize, and assign fine-grained access</a:t>
            </a:r>
            <a:endParaRPr/>
          </a:p>
          <a:p>
            <a:pPr indent="-342900" lvl="0" marL="342900" marR="0" rtl="0" algn="l">
              <a:spcBef>
                <a:spcPts val="1800"/>
              </a:spcBef>
              <a:spcAft>
                <a:spcPts val="0"/>
              </a:spcAft>
              <a:buClr>
                <a:schemeClr val="dk1"/>
              </a:buClr>
              <a:buSzPts val="2400"/>
              <a:buFont typeface="Arial"/>
              <a:buChar char="•"/>
            </a:pPr>
            <a:r>
              <a:rPr lang="en-US" sz="2400">
                <a:solidFill>
                  <a:schemeClr val="dk1"/>
                </a:solidFill>
                <a:latin typeface="Play"/>
                <a:ea typeface="Play"/>
                <a:cs typeface="Play"/>
                <a:sym typeface="Play"/>
              </a:rPr>
              <a:t>Provides a user portal to access all assigned AWS accounts or cloud applications</a:t>
            </a:r>
            <a:endParaRPr/>
          </a:p>
          <a:p>
            <a:pPr indent="-342900" lvl="0" marL="342900" marR="0" rtl="0" algn="l">
              <a:spcBef>
                <a:spcPts val="1800"/>
              </a:spcBef>
              <a:spcAft>
                <a:spcPts val="0"/>
              </a:spcAft>
              <a:buClr>
                <a:srgbClr val="000000"/>
              </a:buClr>
              <a:buSzPts val="2400"/>
              <a:buFont typeface="Arial"/>
              <a:buChar char="•"/>
            </a:pPr>
            <a:r>
              <a:rPr lang="en-US" sz="2400">
                <a:solidFill>
                  <a:srgbClr val="000000"/>
                </a:solidFill>
                <a:latin typeface="Play"/>
                <a:ea typeface="Play"/>
                <a:cs typeface="Play"/>
                <a:sym typeface="Play"/>
              </a:rPr>
              <a:t>Used optionally in conjunction with IAM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Play"/>
              <a:buNone/>
            </a:pPr>
            <a:fld id="{00000000-1234-1234-1234-123412341234}" type="slidenum">
              <a:rPr b="0" i="0" lang="en-US" u="none" cap="none" strike="noStrike">
                <a:solidFill>
                  <a:schemeClr val="dk1"/>
                </a:solidFill>
              </a:rPr>
              <a:t>‹#›</a:t>
            </a:fld>
            <a:endParaRPr b="0" i="0" u="none" cap="none" strike="noStrike">
              <a:solidFill>
                <a:schemeClr val="dk1"/>
              </a:solidFill>
            </a:endParaRPr>
          </a:p>
        </p:txBody>
      </p:sp>
      <p:sp>
        <p:nvSpPr>
          <p:cNvPr id="1574" name="Google Shape;1574;p14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lay"/>
              <a:buNone/>
            </a:pPr>
            <a:r>
              <a:rPr lang="en-US"/>
              <a:t>AWS Security Token Service (AWS STS)</a:t>
            </a:r>
            <a:endParaRPr/>
          </a:p>
        </p:txBody>
      </p:sp>
      <p:pic>
        <p:nvPicPr>
          <p:cNvPr id="1575" name="Google Shape;1575;p145"/>
          <p:cNvPicPr preferRelativeResize="0"/>
          <p:nvPr>
            <p:ph idx="2" type="pic"/>
          </p:nvPr>
        </p:nvPicPr>
        <p:blipFill rotWithShape="1">
          <a:blip r:embed="rId3">
            <a:alphaModFix/>
          </a:blip>
          <a:srcRect b="0" l="0" r="0" t="0"/>
          <a:stretch/>
        </p:blipFill>
        <p:spPr>
          <a:xfrm>
            <a:off x="531884" y="2182807"/>
            <a:ext cx="2286000" cy="2286000"/>
          </a:xfrm>
          <a:prstGeom prst="rect">
            <a:avLst/>
          </a:prstGeom>
          <a:noFill/>
          <a:ln>
            <a:noFill/>
          </a:ln>
        </p:spPr>
      </p:pic>
      <p:sp>
        <p:nvSpPr>
          <p:cNvPr id="1576" name="Google Shape;1576;p145"/>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228600" lvl="0" marL="228600" rtl="0" algn="ctr">
              <a:lnSpc>
                <a:spcPct val="90000"/>
              </a:lnSpc>
              <a:spcBef>
                <a:spcPts val="0"/>
              </a:spcBef>
              <a:spcAft>
                <a:spcPts val="0"/>
              </a:spcAft>
              <a:buClr>
                <a:srgbClr val="000000"/>
              </a:buClr>
              <a:buSzPts val="2000"/>
              <a:buNone/>
            </a:pPr>
            <a:r>
              <a:rPr lang="en-US">
                <a:solidFill>
                  <a:srgbClr val="000000"/>
                </a:solidFill>
                <a:latin typeface="Arial"/>
                <a:ea typeface="Arial"/>
                <a:cs typeface="Arial"/>
                <a:sym typeface="Arial"/>
              </a:rPr>
              <a:t>AWS STS</a:t>
            </a:r>
            <a:endParaRPr>
              <a:solidFill>
                <a:srgbClr val="000000"/>
              </a:solidFill>
              <a:latin typeface="Arial"/>
              <a:ea typeface="Arial"/>
              <a:cs typeface="Arial"/>
              <a:sym typeface="Arial"/>
            </a:endParaRPr>
          </a:p>
        </p:txBody>
      </p:sp>
      <p:sp>
        <p:nvSpPr>
          <p:cNvPr id="1577" name="Google Shape;1577;p145"/>
          <p:cNvSpPr/>
          <p:nvPr/>
        </p:nvSpPr>
        <p:spPr>
          <a:xfrm>
            <a:off x="3101009" y="1685029"/>
            <a:ext cx="8693426" cy="1877437"/>
          </a:xfrm>
          <a:prstGeom prst="rect">
            <a:avLst/>
          </a:prstGeom>
          <a:noFill/>
          <a:ln>
            <a:noFill/>
          </a:ln>
        </p:spPr>
        <p:txBody>
          <a:bodyPr anchorCtr="0" anchor="t" bIns="45700" lIns="91425" spcFirstLastPara="1" rIns="91425" wrap="square" tIns="45700">
            <a:noAutofit/>
          </a:bodyPr>
          <a:lstStyle/>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Play"/>
                <a:ea typeface="Play"/>
                <a:cs typeface="Play"/>
                <a:sym typeface="Play"/>
              </a:rPr>
              <a:t>AWS STS is a web service (API) that enables you to request temporary, limited-privilege credentials. </a:t>
            </a:r>
            <a:endParaRPr/>
          </a:p>
          <a:p>
            <a:pPr indent="-285750" lvl="1" marL="742950" marR="0" rtl="0" algn="l">
              <a:spcBef>
                <a:spcPts val="2400"/>
              </a:spcBef>
              <a:spcAft>
                <a:spcPts val="0"/>
              </a:spcAft>
              <a:buClr>
                <a:schemeClr val="dk1"/>
              </a:buClr>
              <a:buSzPts val="2400"/>
              <a:buFont typeface="Arial"/>
              <a:buChar char="•"/>
            </a:pPr>
            <a:r>
              <a:rPr b="0" i="0" lang="en-US" sz="2400" u="none" cap="none" strike="noStrike">
                <a:solidFill>
                  <a:schemeClr val="dk1"/>
                </a:solidFill>
                <a:latin typeface="Play"/>
                <a:ea typeface="Play"/>
                <a:cs typeface="Play"/>
                <a:sym typeface="Play"/>
              </a:rPr>
              <a:t>The credentials can be used by IAM users, federated users, or applications.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1583" name="Google Shape;1583;p14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Identity federation to AWS with an identity broker</a:t>
            </a:r>
            <a:endParaRPr/>
          </a:p>
        </p:txBody>
      </p:sp>
      <p:sp>
        <p:nvSpPr>
          <p:cNvPr id="1584" name="Google Shape;1584;p146"/>
          <p:cNvSpPr txBox="1"/>
          <p:nvPr>
            <p:ph idx="1" type="body"/>
          </p:nvPr>
        </p:nvSpPr>
        <p:spPr>
          <a:xfrm>
            <a:off x="365760" y="1051560"/>
            <a:ext cx="2788920" cy="92583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sz="1800"/>
              <a:t>User signs in with existing credentials for their IdP</a:t>
            </a:r>
            <a:endParaRPr/>
          </a:p>
        </p:txBody>
      </p:sp>
      <p:sp>
        <p:nvSpPr>
          <p:cNvPr id="1585" name="Google Shape;1585;p146"/>
          <p:cNvSpPr txBox="1"/>
          <p:nvPr>
            <p:ph idx="2" type="body"/>
          </p:nvPr>
        </p:nvSpPr>
        <p:spPr>
          <a:xfrm>
            <a:off x="365760" y="2091690"/>
            <a:ext cx="2788920" cy="435483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Users sign in using an identity that is already known by an IdP (for example their Amazon.com ID or a corporate login).</a:t>
            </a:r>
            <a:endParaRPr/>
          </a:p>
        </p:txBody>
      </p:sp>
      <p:sp>
        <p:nvSpPr>
          <p:cNvPr id="1586" name="Google Shape;1586;p146"/>
          <p:cNvSpPr txBox="1"/>
          <p:nvPr>
            <p:ph idx="3" type="body"/>
          </p:nvPr>
        </p:nvSpPr>
        <p:spPr>
          <a:xfrm>
            <a:off x="3264408" y="1051560"/>
            <a:ext cx="2788920" cy="92583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sz="1800"/>
              <a:t>Identity broker acts as an intermediary between IdP and SP</a:t>
            </a:r>
            <a:endParaRPr/>
          </a:p>
        </p:txBody>
      </p:sp>
      <p:sp>
        <p:nvSpPr>
          <p:cNvPr id="1587" name="Google Shape;1587;p146"/>
          <p:cNvSpPr txBox="1"/>
          <p:nvPr>
            <p:ph idx="4" type="body"/>
          </p:nvPr>
        </p:nvSpPr>
        <p:spPr>
          <a:xfrm>
            <a:off x="3264408" y="2091690"/>
            <a:ext cx="2788920" cy="435483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latin typeface="Play"/>
                <a:ea typeface="Play"/>
                <a:cs typeface="Play"/>
                <a:sym typeface="Play"/>
              </a:rPr>
              <a:t>The identity broker requests temporary credentials from AWS STS.</a:t>
            </a:r>
            <a:endParaRPr/>
          </a:p>
          <a:p>
            <a:pPr indent="-25400" lvl="0" marL="228600" rtl="0" algn="l">
              <a:lnSpc>
                <a:spcPct val="100000"/>
              </a:lnSpc>
              <a:spcBef>
                <a:spcPts val="600"/>
              </a:spcBef>
              <a:spcAft>
                <a:spcPts val="0"/>
              </a:spcAft>
              <a:buClr>
                <a:srgbClr val="232F3E"/>
              </a:buClr>
              <a:buSzPts val="3200"/>
              <a:buNone/>
            </a:pPr>
            <a:r>
              <a:t/>
            </a:r>
            <a:endParaRPr sz="3200">
              <a:latin typeface="Play"/>
              <a:ea typeface="Play"/>
              <a:cs typeface="Play"/>
              <a:sym typeface="Play"/>
            </a:endParaRPr>
          </a:p>
        </p:txBody>
      </p:sp>
      <p:sp>
        <p:nvSpPr>
          <p:cNvPr id="1588" name="Google Shape;1588;p146"/>
          <p:cNvSpPr txBox="1"/>
          <p:nvPr>
            <p:ph idx="5" type="body"/>
          </p:nvPr>
        </p:nvSpPr>
        <p:spPr>
          <a:xfrm>
            <a:off x="6163056" y="1051560"/>
            <a:ext cx="2788920" cy="92583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sz="1800"/>
              <a:t>AWS STS generates temporary credentials dynamically</a:t>
            </a:r>
            <a:endParaRPr/>
          </a:p>
        </p:txBody>
      </p:sp>
      <p:sp>
        <p:nvSpPr>
          <p:cNvPr id="1589" name="Google Shape;1589;p146"/>
          <p:cNvSpPr txBox="1"/>
          <p:nvPr>
            <p:ph idx="6" type="body"/>
          </p:nvPr>
        </p:nvSpPr>
        <p:spPr>
          <a:xfrm>
            <a:off x="6163056" y="2091690"/>
            <a:ext cx="2788920" cy="435483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The credentials last from a few minutes to several hours and are not recognized after the credentials expire.</a:t>
            </a:r>
            <a:endParaRPr/>
          </a:p>
        </p:txBody>
      </p:sp>
      <p:sp>
        <p:nvSpPr>
          <p:cNvPr id="1590" name="Google Shape;1590;p146"/>
          <p:cNvSpPr txBox="1"/>
          <p:nvPr>
            <p:ph idx="7" type="body"/>
          </p:nvPr>
        </p:nvSpPr>
        <p:spPr>
          <a:xfrm>
            <a:off x="9061704" y="1051560"/>
            <a:ext cx="2788920" cy="92583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sz="1800"/>
              <a:t>Identity broker passes temporary credentials to application</a:t>
            </a:r>
            <a:endParaRPr/>
          </a:p>
        </p:txBody>
      </p:sp>
      <p:sp>
        <p:nvSpPr>
          <p:cNvPr id="1591" name="Google Shape;1591;p146"/>
          <p:cNvSpPr txBox="1"/>
          <p:nvPr>
            <p:ph idx="8" type="body"/>
          </p:nvPr>
        </p:nvSpPr>
        <p:spPr>
          <a:xfrm>
            <a:off x="9061704" y="2091690"/>
            <a:ext cx="2788920" cy="435483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AWS STS returns the temporary credentials to the identity broker.</a:t>
            </a:r>
            <a:endParaRPr/>
          </a:p>
          <a:p>
            <a:pPr indent="-228600" lvl="0" marL="228600" rtl="0" algn="l">
              <a:lnSpc>
                <a:spcPct val="100000"/>
              </a:lnSpc>
              <a:spcBef>
                <a:spcPts val="600"/>
              </a:spcBef>
              <a:spcAft>
                <a:spcPts val="0"/>
              </a:spcAft>
              <a:buClr>
                <a:srgbClr val="232F3E"/>
              </a:buClr>
              <a:buSzPts val="2000"/>
              <a:buChar char="•"/>
            </a:pPr>
            <a:r>
              <a:rPr lang="en-US" sz="2000"/>
              <a:t>The identity broker passes them to the application for the user.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Play"/>
              <a:buNone/>
            </a:pPr>
            <a:fld id="{00000000-1234-1234-1234-123412341234}" type="slidenum">
              <a:rPr b="0" i="0" lang="en-US" u="none" cap="none" strike="noStrike">
                <a:solidFill>
                  <a:schemeClr val="dk1"/>
                </a:solidFill>
                <a:latin typeface="Play"/>
                <a:ea typeface="Play"/>
                <a:cs typeface="Play"/>
                <a:sym typeface="Play"/>
              </a:rPr>
              <a:t>‹#›</a:t>
            </a:fld>
            <a:endParaRPr b="0" i="0" u="none" cap="none" strike="noStrike">
              <a:solidFill>
                <a:schemeClr val="dk1"/>
              </a:solidFill>
              <a:latin typeface="Play"/>
              <a:ea typeface="Play"/>
              <a:cs typeface="Play"/>
              <a:sym typeface="Play"/>
            </a:endParaRPr>
          </a:p>
        </p:txBody>
      </p:sp>
      <p:sp>
        <p:nvSpPr>
          <p:cNvPr id="1597" name="Google Shape;1597;p14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sz="3600"/>
              <a:t>Example: Identity federation for AWS Management Console access</a:t>
            </a:r>
            <a:endParaRPr/>
          </a:p>
        </p:txBody>
      </p:sp>
      <p:grpSp>
        <p:nvGrpSpPr>
          <p:cNvPr descr="Detailed diagram with labeled sequence of actions that lead to a successful login. See description in the student notes." id="1598" name="Google Shape;1598;p147"/>
          <p:cNvGrpSpPr/>
          <p:nvPr/>
        </p:nvGrpSpPr>
        <p:grpSpPr>
          <a:xfrm>
            <a:off x="276163" y="1460412"/>
            <a:ext cx="11639674" cy="4558765"/>
            <a:chOff x="293284" y="1453370"/>
            <a:chExt cx="11639674" cy="4558765"/>
          </a:xfrm>
        </p:grpSpPr>
        <p:grpSp>
          <p:nvGrpSpPr>
            <p:cNvPr descr="detailed diagram with labeled sequence of actions the lead to a successful login. Details in the notes below the slide." id="1599" name="Google Shape;1599;p147"/>
            <p:cNvGrpSpPr/>
            <p:nvPr/>
          </p:nvGrpSpPr>
          <p:grpSpPr>
            <a:xfrm>
              <a:off x="293284" y="1453370"/>
              <a:ext cx="11639674" cy="4558765"/>
              <a:chOff x="117443" y="1691909"/>
              <a:chExt cx="11639674" cy="4558765"/>
            </a:xfrm>
          </p:grpSpPr>
          <p:sp>
            <p:nvSpPr>
              <p:cNvPr id="1600" name="Google Shape;1600;p147"/>
              <p:cNvSpPr/>
              <p:nvPr/>
            </p:nvSpPr>
            <p:spPr>
              <a:xfrm>
                <a:off x="6777056" y="4210969"/>
                <a:ext cx="1334398" cy="1903228"/>
              </a:xfrm>
              <a:prstGeom prst="rect">
                <a:avLst/>
              </a:prstGeom>
              <a:solidFill>
                <a:srgbClr val="5A6B86">
                  <a:alpha val="9803"/>
                </a:srgbClr>
              </a:solidFill>
              <a:ln cap="flat" cmpd="sng" w="38100">
                <a:solidFill>
                  <a:srgbClr val="007FA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Play"/>
                  <a:buNone/>
                </a:pPr>
                <a:r>
                  <a:t/>
                </a:r>
                <a:endParaRPr b="0" i="0" sz="1200" u="none" cap="none" strike="noStrike">
                  <a:solidFill>
                    <a:srgbClr val="000000"/>
                  </a:solidFill>
                  <a:latin typeface="Play"/>
                  <a:ea typeface="Play"/>
                  <a:cs typeface="Play"/>
                  <a:sym typeface="Play"/>
                </a:endParaRPr>
              </a:p>
            </p:txBody>
          </p:sp>
          <p:sp>
            <p:nvSpPr>
              <p:cNvPr id="1601" name="Google Shape;1601;p147"/>
              <p:cNvSpPr/>
              <p:nvPr/>
            </p:nvSpPr>
            <p:spPr>
              <a:xfrm>
                <a:off x="6559895" y="1691910"/>
                <a:ext cx="5197222" cy="4558764"/>
              </a:xfrm>
              <a:prstGeom prst="rect">
                <a:avLst/>
              </a:prstGeom>
              <a:noFill/>
              <a:ln cap="flat" cmpd="sng" w="38100">
                <a:solidFill>
                  <a:srgbClr val="007FAA"/>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AWS Cloud</a:t>
                </a:r>
                <a:endParaRPr/>
              </a:p>
            </p:txBody>
          </p:sp>
          <p:pic>
            <p:nvPicPr>
              <p:cNvPr id="1602" name="Google Shape;1602;p147"/>
              <p:cNvPicPr preferRelativeResize="0"/>
              <p:nvPr/>
            </p:nvPicPr>
            <p:blipFill rotWithShape="1">
              <a:blip r:embed="rId3">
                <a:alphaModFix/>
              </a:blip>
              <a:srcRect b="0" l="0" r="0" t="0"/>
              <a:stretch/>
            </p:blipFill>
            <p:spPr>
              <a:xfrm>
                <a:off x="6575135" y="1691911"/>
                <a:ext cx="330200" cy="330200"/>
              </a:xfrm>
              <a:prstGeom prst="rect">
                <a:avLst/>
              </a:prstGeom>
              <a:noFill/>
              <a:ln>
                <a:noFill/>
              </a:ln>
            </p:spPr>
          </p:pic>
          <p:pic>
            <p:nvPicPr>
              <p:cNvPr id="1603" name="Google Shape;1603;p147"/>
              <p:cNvPicPr preferRelativeResize="0"/>
              <p:nvPr/>
            </p:nvPicPr>
            <p:blipFill rotWithShape="1">
              <a:blip r:embed="rId4">
                <a:alphaModFix/>
              </a:blip>
              <a:srcRect b="0" l="0" r="0" t="0"/>
              <a:stretch/>
            </p:blipFill>
            <p:spPr>
              <a:xfrm>
                <a:off x="8313584" y="3413621"/>
                <a:ext cx="3286261" cy="1903228"/>
              </a:xfrm>
              <a:prstGeom prst="rect">
                <a:avLst/>
              </a:prstGeom>
              <a:noFill/>
              <a:ln cap="flat" cmpd="sng" w="9525">
                <a:solidFill>
                  <a:srgbClr val="7F7F7F"/>
                </a:solidFill>
                <a:prstDash val="solid"/>
                <a:round/>
                <a:headEnd len="sm" w="sm" type="none"/>
                <a:tailEnd len="sm" w="sm" type="none"/>
              </a:ln>
            </p:spPr>
          </p:pic>
          <p:pic>
            <p:nvPicPr>
              <p:cNvPr id="1604" name="Google Shape;1604;p147"/>
              <p:cNvPicPr preferRelativeResize="0"/>
              <p:nvPr/>
            </p:nvPicPr>
            <p:blipFill rotWithShape="1">
              <a:blip r:embed="rId5">
                <a:alphaModFix/>
              </a:blip>
              <a:srcRect b="0" l="0" r="0" t="0"/>
              <a:stretch/>
            </p:blipFill>
            <p:spPr>
              <a:xfrm>
                <a:off x="8502707" y="2180762"/>
                <a:ext cx="537769" cy="537769"/>
              </a:xfrm>
              <a:prstGeom prst="rect">
                <a:avLst/>
              </a:prstGeom>
              <a:noFill/>
              <a:ln>
                <a:noFill/>
              </a:ln>
            </p:spPr>
          </p:pic>
          <p:pic>
            <p:nvPicPr>
              <p:cNvPr id="1605" name="Google Shape;1605;p147"/>
              <p:cNvPicPr preferRelativeResize="0"/>
              <p:nvPr/>
            </p:nvPicPr>
            <p:blipFill rotWithShape="1">
              <a:blip r:embed="rId6">
                <a:alphaModFix/>
              </a:blip>
              <a:srcRect b="0" l="0" r="0" t="0"/>
              <a:stretch/>
            </p:blipFill>
            <p:spPr>
              <a:xfrm>
                <a:off x="9597429" y="2180762"/>
                <a:ext cx="537769" cy="537769"/>
              </a:xfrm>
              <a:prstGeom prst="rect">
                <a:avLst/>
              </a:prstGeom>
              <a:noFill/>
              <a:ln>
                <a:noFill/>
              </a:ln>
            </p:spPr>
          </p:pic>
          <p:pic>
            <p:nvPicPr>
              <p:cNvPr id="1606" name="Google Shape;1606;p147"/>
              <p:cNvPicPr preferRelativeResize="0"/>
              <p:nvPr/>
            </p:nvPicPr>
            <p:blipFill rotWithShape="1">
              <a:blip r:embed="rId7">
                <a:alphaModFix/>
              </a:blip>
              <a:srcRect b="0" l="0" r="0" t="0"/>
              <a:stretch/>
            </p:blipFill>
            <p:spPr>
              <a:xfrm>
                <a:off x="10692152" y="2180762"/>
                <a:ext cx="537770" cy="537770"/>
              </a:xfrm>
              <a:prstGeom prst="rect">
                <a:avLst/>
              </a:prstGeom>
              <a:noFill/>
              <a:ln>
                <a:noFill/>
              </a:ln>
            </p:spPr>
          </p:pic>
          <p:sp>
            <p:nvSpPr>
              <p:cNvPr id="1607" name="Google Shape;1607;p147"/>
              <p:cNvSpPr/>
              <p:nvPr/>
            </p:nvSpPr>
            <p:spPr>
              <a:xfrm>
                <a:off x="8218479" y="1895060"/>
                <a:ext cx="3294097" cy="1305339"/>
              </a:xfrm>
              <a:prstGeom prst="rect">
                <a:avLst/>
              </a:prstGeom>
              <a:noFill/>
              <a:ln cap="flat" cmpd="sng" w="38100">
                <a:solidFill>
                  <a:srgbClr val="5A6B8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Play"/>
                  <a:buNone/>
                </a:pPr>
                <a:r>
                  <a:t/>
                </a:r>
                <a:endParaRPr b="0" i="0" sz="1600" u="none" cap="none" strike="noStrike">
                  <a:solidFill>
                    <a:srgbClr val="19594E"/>
                  </a:solidFill>
                  <a:latin typeface="Play"/>
                  <a:ea typeface="Play"/>
                  <a:cs typeface="Play"/>
                  <a:sym typeface="Play"/>
                </a:endParaRPr>
              </a:p>
            </p:txBody>
          </p:sp>
          <p:pic>
            <p:nvPicPr>
              <p:cNvPr descr="Laptop" id="1608" name="Google Shape;1608;p147"/>
              <p:cNvPicPr preferRelativeResize="0"/>
              <p:nvPr/>
            </p:nvPicPr>
            <p:blipFill rotWithShape="1">
              <a:blip r:embed="rId8">
                <a:alphaModFix/>
              </a:blip>
              <a:srcRect b="0" l="0" r="0" t="0"/>
              <a:stretch/>
            </p:blipFill>
            <p:spPr>
              <a:xfrm>
                <a:off x="2297158" y="2019375"/>
                <a:ext cx="822177" cy="822177"/>
              </a:xfrm>
              <a:prstGeom prst="rect">
                <a:avLst/>
              </a:prstGeom>
              <a:noFill/>
              <a:ln>
                <a:noFill/>
              </a:ln>
            </p:spPr>
          </p:pic>
          <p:sp>
            <p:nvSpPr>
              <p:cNvPr id="1609" name="Google Shape;1609;p147"/>
              <p:cNvSpPr/>
              <p:nvPr/>
            </p:nvSpPr>
            <p:spPr>
              <a:xfrm>
                <a:off x="179148" y="1691909"/>
                <a:ext cx="3266616" cy="4558764"/>
              </a:xfrm>
              <a:prstGeom prst="rect">
                <a:avLst/>
              </a:prstGeom>
              <a:noFill/>
              <a:ln cap="flat" cmpd="sng" w="38100">
                <a:solidFill>
                  <a:srgbClr val="007FAA"/>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Customer</a:t>
                </a:r>
                <a:endParaRPr/>
              </a:p>
            </p:txBody>
          </p:sp>
          <p:pic>
            <p:nvPicPr>
              <p:cNvPr id="1610" name="Google Shape;1610;p147"/>
              <p:cNvPicPr preferRelativeResize="0"/>
              <p:nvPr/>
            </p:nvPicPr>
            <p:blipFill rotWithShape="1">
              <a:blip r:embed="rId9">
                <a:alphaModFix/>
              </a:blip>
              <a:srcRect b="0" l="0" r="0" t="0"/>
              <a:stretch/>
            </p:blipFill>
            <p:spPr>
              <a:xfrm>
                <a:off x="186595" y="1691909"/>
                <a:ext cx="330200" cy="330200"/>
              </a:xfrm>
              <a:prstGeom prst="rect">
                <a:avLst/>
              </a:prstGeom>
              <a:noFill/>
              <a:ln>
                <a:noFill/>
              </a:ln>
            </p:spPr>
          </p:pic>
          <p:pic>
            <p:nvPicPr>
              <p:cNvPr id="1611" name="Google Shape;1611;p147"/>
              <p:cNvPicPr preferRelativeResize="0"/>
              <p:nvPr/>
            </p:nvPicPr>
            <p:blipFill rotWithShape="1">
              <a:blip r:embed="rId10">
                <a:alphaModFix/>
              </a:blip>
              <a:srcRect b="0" l="0" r="0" t="0"/>
              <a:stretch/>
            </p:blipFill>
            <p:spPr>
              <a:xfrm>
                <a:off x="1683717" y="2168217"/>
                <a:ext cx="469900" cy="469900"/>
              </a:xfrm>
              <a:prstGeom prst="rect">
                <a:avLst/>
              </a:prstGeom>
              <a:noFill/>
              <a:ln>
                <a:noFill/>
              </a:ln>
            </p:spPr>
          </p:pic>
          <p:sp>
            <p:nvSpPr>
              <p:cNvPr id="1612" name="Google Shape;1612;p147"/>
              <p:cNvSpPr txBox="1"/>
              <p:nvPr/>
            </p:nvSpPr>
            <p:spPr>
              <a:xfrm>
                <a:off x="2168570" y="1862677"/>
                <a:ext cx="124264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Application</a:t>
                </a:r>
                <a:endParaRPr/>
              </a:p>
            </p:txBody>
          </p:sp>
          <p:sp>
            <p:nvSpPr>
              <p:cNvPr id="1613" name="Google Shape;1613;p147"/>
              <p:cNvSpPr/>
              <p:nvPr/>
            </p:nvSpPr>
            <p:spPr>
              <a:xfrm>
                <a:off x="418052" y="2237539"/>
                <a:ext cx="270164" cy="274320"/>
              </a:xfrm>
              <a:prstGeom prst="ellipse">
                <a:avLst/>
              </a:prstGeom>
              <a:solidFill>
                <a:srgbClr val="19594E"/>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1</a:t>
                </a:r>
                <a:endParaRPr/>
              </a:p>
            </p:txBody>
          </p:sp>
          <p:sp>
            <p:nvSpPr>
              <p:cNvPr id="1614" name="Google Shape;1614;p147"/>
              <p:cNvSpPr/>
              <p:nvPr/>
            </p:nvSpPr>
            <p:spPr>
              <a:xfrm>
                <a:off x="1159680" y="3697678"/>
                <a:ext cx="270164" cy="274320"/>
              </a:xfrm>
              <a:prstGeom prst="ellipse">
                <a:avLst/>
              </a:prstGeom>
              <a:solidFill>
                <a:srgbClr val="19594E"/>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2</a:t>
                </a:r>
                <a:endParaRPr/>
              </a:p>
            </p:txBody>
          </p:sp>
          <p:sp>
            <p:nvSpPr>
              <p:cNvPr id="1615" name="Google Shape;1615;p147"/>
              <p:cNvSpPr/>
              <p:nvPr/>
            </p:nvSpPr>
            <p:spPr>
              <a:xfrm>
                <a:off x="3120393" y="3966425"/>
                <a:ext cx="270164" cy="274320"/>
              </a:xfrm>
              <a:prstGeom prst="ellipse">
                <a:avLst/>
              </a:prstGeom>
              <a:solidFill>
                <a:srgbClr val="19594E"/>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3</a:t>
                </a:r>
                <a:endParaRPr/>
              </a:p>
            </p:txBody>
          </p:sp>
          <p:sp>
            <p:nvSpPr>
              <p:cNvPr id="1616" name="Google Shape;1616;p147"/>
              <p:cNvSpPr/>
              <p:nvPr/>
            </p:nvSpPr>
            <p:spPr>
              <a:xfrm>
                <a:off x="3733930" y="2742007"/>
                <a:ext cx="270164" cy="274320"/>
              </a:xfrm>
              <a:prstGeom prst="ellipse">
                <a:avLst/>
              </a:prstGeom>
              <a:solidFill>
                <a:srgbClr val="19594E"/>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4</a:t>
                </a:r>
                <a:endParaRPr/>
              </a:p>
            </p:txBody>
          </p:sp>
          <p:cxnSp>
            <p:nvCxnSpPr>
              <p:cNvPr id="1617" name="Google Shape;1617;p147"/>
              <p:cNvCxnSpPr/>
              <p:nvPr/>
            </p:nvCxnSpPr>
            <p:spPr>
              <a:xfrm>
                <a:off x="3068911" y="2417667"/>
                <a:ext cx="5114592" cy="0"/>
              </a:xfrm>
              <a:prstGeom prst="straightConnector1">
                <a:avLst/>
              </a:prstGeom>
              <a:noFill/>
              <a:ln cap="flat" cmpd="sng" w="38100">
                <a:solidFill>
                  <a:srgbClr val="005276"/>
                </a:solidFill>
                <a:prstDash val="solid"/>
                <a:round/>
                <a:headEnd len="sm" w="sm" type="none"/>
                <a:tailEnd len="med" w="med" type="triangle"/>
              </a:ln>
            </p:spPr>
          </p:cxnSp>
          <p:sp>
            <p:nvSpPr>
              <p:cNvPr id="1618" name="Google Shape;1618;p147"/>
              <p:cNvSpPr txBox="1"/>
              <p:nvPr/>
            </p:nvSpPr>
            <p:spPr>
              <a:xfrm>
                <a:off x="3918012" y="2618547"/>
                <a:ext cx="2003339"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User accesses AWS services or console</a:t>
                </a:r>
                <a:endParaRPr/>
              </a:p>
            </p:txBody>
          </p:sp>
          <p:sp>
            <p:nvSpPr>
              <p:cNvPr id="1619" name="Google Shape;1619;p147"/>
              <p:cNvSpPr txBox="1"/>
              <p:nvPr/>
            </p:nvSpPr>
            <p:spPr>
              <a:xfrm>
                <a:off x="3479924" y="3742066"/>
                <a:ext cx="31171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Broker retrieves temporary security credentials from STS, passes them to user application</a:t>
                </a:r>
                <a:endParaRPr/>
              </a:p>
            </p:txBody>
          </p:sp>
          <p:sp>
            <p:nvSpPr>
              <p:cNvPr id="1620" name="Google Shape;1620;p147"/>
              <p:cNvSpPr txBox="1"/>
              <p:nvPr/>
            </p:nvSpPr>
            <p:spPr>
              <a:xfrm>
                <a:off x="665622" y="2132845"/>
                <a:ext cx="102150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User accesses broker</a:t>
                </a:r>
                <a:endParaRPr/>
              </a:p>
            </p:txBody>
          </p:sp>
          <p:sp>
            <p:nvSpPr>
              <p:cNvPr id="1621" name="Google Shape;1621;p147"/>
              <p:cNvSpPr txBox="1"/>
              <p:nvPr/>
            </p:nvSpPr>
            <p:spPr>
              <a:xfrm>
                <a:off x="6793155" y="4971708"/>
                <a:ext cx="131829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STS</a:t>
                </a:r>
                <a:endParaRPr/>
              </a:p>
            </p:txBody>
          </p:sp>
          <p:pic>
            <p:nvPicPr>
              <p:cNvPr id="1622" name="Google Shape;1622;p147"/>
              <p:cNvPicPr preferRelativeResize="0"/>
              <p:nvPr/>
            </p:nvPicPr>
            <p:blipFill rotWithShape="1">
              <a:blip r:embed="rId11">
                <a:alphaModFix/>
              </a:blip>
              <a:srcRect b="0" l="0" r="0" t="0"/>
              <a:stretch/>
            </p:blipFill>
            <p:spPr>
              <a:xfrm>
                <a:off x="7217354" y="4594569"/>
                <a:ext cx="469900" cy="469900"/>
              </a:xfrm>
              <a:prstGeom prst="rect">
                <a:avLst/>
              </a:prstGeom>
              <a:noFill/>
              <a:ln>
                <a:noFill/>
              </a:ln>
            </p:spPr>
          </p:pic>
          <p:sp>
            <p:nvSpPr>
              <p:cNvPr id="1623" name="Google Shape;1623;p147"/>
              <p:cNvSpPr/>
              <p:nvPr/>
            </p:nvSpPr>
            <p:spPr>
              <a:xfrm>
                <a:off x="1606375" y="1827865"/>
                <a:ext cx="1769367" cy="976614"/>
              </a:xfrm>
              <a:prstGeom prst="rect">
                <a:avLst/>
              </a:prstGeom>
              <a:noFill/>
              <a:ln cap="flat" cmpd="sng" w="38100">
                <a:solidFill>
                  <a:srgbClr val="00527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Play"/>
                  <a:buNone/>
                </a:pPr>
                <a:r>
                  <a:t/>
                </a:r>
                <a:endParaRPr b="0" i="0" sz="1200" u="none" cap="none" strike="noStrike">
                  <a:solidFill>
                    <a:srgbClr val="5A6B86"/>
                  </a:solidFill>
                  <a:latin typeface="Play"/>
                  <a:ea typeface="Play"/>
                  <a:cs typeface="Play"/>
                  <a:sym typeface="Play"/>
                </a:endParaRPr>
              </a:p>
            </p:txBody>
          </p:sp>
          <p:pic>
            <p:nvPicPr>
              <p:cNvPr descr="Server" id="1624" name="Google Shape;1624;p147"/>
              <p:cNvPicPr preferRelativeResize="0"/>
              <p:nvPr/>
            </p:nvPicPr>
            <p:blipFill rotWithShape="1">
              <a:blip r:embed="rId12">
                <a:alphaModFix/>
              </a:blip>
              <a:srcRect b="0" l="0" r="0" t="0"/>
              <a:stretch/>
            </p:blipFill>
            <p:spPr>
              <a:xfrm>
                <a:off x="2300416" y="4449505"/>
                <a:ext cx="699205" cy="699205"/>
              </a:xfrm>
              <a:prstGeom prst="rect">
                <a:avLst/>
              </a:prstGeom>
              <a:noFill/>
              <a:ln>
                <a:noFill/>
              </a:ln>
            </p:spPr>
          </p:pic>
          <p:pic>
            <p:nvPicPr>
              <p:cNvPr descr="Database" id="1625" name="Google Shape;1625;p147"/>
              <p:cNvPicPr preferRelativeResize="0"/>
              <p:nvPr/>
            </p:nvPicPr>
            <p:blipFill rotWithShape="1">
              <a:blip r:embed="rId13">
                <a:alphaModFix/>
              </a:blip>
              <a:srcRect b="0" l="0" r="0" t="0"/>
              <a:stretch/>
            </p:blipFill>
            <p:spPr>
              <a:xfrm>
                <a:off x="456463" y="4454067"/>
                <a:ext cx="699206" cy="699206"/>
              </a:xfrm>
              <a:prstGeom prst="rect">
                <a:avLst/>
              </a:prstGeom>
              <a:noFill/>
              <a:ln>
                <a:noFill/>
              </a:ln>
            </p:spPr>
          </p:pic>
          <p:sp>
            <p:nvSpPr>
              <p:cNvPr id="1626" name="Google Shape;1626;p147"/>
              <p:cNvSpPr txBox="1"/>
              <p:nvPr/>
            </p:nvSpPr>
            <p:spPr>
              <a:xfrm>
                <a:off x="6946220" y="4230244"/>
                <a:ext cx="58676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IAM</a:t>
                </a:r>
                <a:endParaRPr/>
              </a:p>
            </p:txBody>
          </p:sp>
          <p:pic>
            <p:nvPicPr>
              <p:cNvPr id="1627" name="Google Shape;1627;p147"/>
              <p:cNvPicPr preferRelativeResize="0"/>
              <p:nvPr/>
            </p:nvPicPr>
            <p:blipFill rotWithShape="1">
              <a:blip r:embed="rId14">
                <a:alphaModFix/>
              </a:blip>
              <a:srcRect b="0" l="0" r="0" t="0"/>
              <a:stretch/>
            </p:blipFill>
            <p:spPr>
              <a:xfrm>
                <a:off x="6808364" y="4243789"/>
                <a:ext cx="230604" cy="230604"/>
              </a:xfrm>
              <a:prstGeom prst="rect">
                <a:avLst/>
              </a:prstGeom>
              <a:noFill/>
              <a:ln>
                <a:noFill/>
              </a:ln>
            </p:spPr>
          </p:pic>
          <p:sp>
            <p:nvSpPr>
              <p:cNvPr id="1628" name="Google Shape;1628;p147"/>
              <p:cNvSpPr txBox="1"/>
              <p:nvPr/>
            </p:nvSpPr>
            <p:spPr>
              <a:xfrm>
                <a:off x="1963682" y="5123064"/>
                <a:ext cx="131829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Identity broker</a:t>
                </a:r>
                <a:endParaRPr/>
              </a:p>
            </p:txBody>
          </p:sp>
          <p:sp>
            <p:nvSpPr>
              <p:cNvPr id="1629" name="Google Shape;1629;p147"/>
              <p:cNvSpPr txBox="1"/>
              <p:nvPr/>
            </p:nvSpPr>
            <p:spPr>
              <a:xfrm>
                <a:off x="117443" y="5138418"/>
                <a:ext cx="152700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Corporate identity store</a:t>
                </a:r>
                <a:endParaRPr/>
              </a:p>
            </p:txBody>
          </p:sp>
          <p:cxnSp>
            <p:nvCxnSpPr>
              <p:cNvPr id="1630" name="Google Shape;1630;p147"/>
              <p:cNvCxnSpPr/>
              <p:nvPr/>
            </p:nvCxnSpPr>
            <p:spPr>
              <a:xfrm>
                <a:off x="2559333" y="2891740"/>
                <a:ext cx="0" cy="1463040"/>
              </a:xfrm>
              <a:prstGeom prst="straightConnector1">
                <a:avLst/>
              </a:prstGeom>
              <a:noFill/>
              <a:ln cap="flat" cmpd="sng" w="38100">
                <a:solidFill>
                  <a:srgbClr val="005276"/>
                </a:solidFill>
                <a:prstDash val="solid"/>
                <a:round/>
                <a:headEnd len="sm" w="sm" type="none"/>
                <a:tailEnd len="med" w="med" type="triangle"/>
              </a:ln>
            </p:spPr>
          </p:cxnSp>
          <p:cxnSp>
            <p:nvCxnSpPr>
              <p:cNvPr id="1631" name="Google Shape;1631;p147"/>
              <p:cNvCxnSpPr/>
              <p:nvPr/>
            </p:nvCxnSpPr>
            <p:spPr>
              <a:xfrm rot="10800000">
                <a:off x="2745721" y="2891740"/>
                <a:ext cx="0" cy="1463040"/>
              </a:xfrm>
              <a:prstGeom prst="straightConnector1">
                <a:avLst/>
              </a:prstGeom>
              <a:noFill/>
              <a:ln cap="flat" cmpd="sng" w="38100">
                <a:solidFill>
                  <a:srgbClr val="005276"/>
                </a:solidFill>
                <a:prstDash val="solid"/>
                <a:round/>
                <a:headEnd len="sm" w="sm" type="none"/>
                <a:tailEnd len="med" w="med" type="triangle"/>
              </a:ln>
            </p:spPr>
          </p:cxnSp>
          <p:cxnSp>
            <p:nvCxnSpPr>
              <p:cNvPr id="1632" name="Google Shape;1632;p147"/>
              <p:cNvCxnSpPr/>
              <p:nvPr/>
            </p:nvCxnSpPr>
            <p:spPr>
              <a:xfrm>
                <a:off x="1172600" y="4908210"/>
                <a:ext cx="1097280" cy="3779"/>
              </a:xfrm>
              <a:prstGeom prst="straightConnector1">
                <a:avLst/>
              </a:prstGeom>
              <a:noFill/>
              <a:ln cap="flat" cmpd="sng" w="38100">
                <a:solidFill>
                  <a:srgbClr val="005276"/>
                </a:solidFill>
                <a:prstDash val="solid"/>
                <a:round/>
                <a:headEnd len="sm" w="sm" type="none"/>
                <a:tailEnd len="med" w="med" type="triangle"/>
              </a:ln>
            </p:spPr>
          </p:cxnSp>
          <p:cxnSp>
            <p:nvCxnSpPr>
              <p:cNvPr id="1633" name="Google Shape;1633;p147"/>
              <p:cNvCxnSpPr/>
              <p:nvPr/>
            </p:nvCxnSpPr>
            <p:spPr>
              <a:xfrm rot="10800000">
                <a:off x="1153635" y="4695852"/>
                <a:ext cx="1097280" cy="0"/>
              </a:xfrm>
              <a:prstGeom prst="straightConnector1">
                <a:avLst/>
              </a:prstGeom>
              <a:noFill/>
              <a:ln cap="flat" cmpd="sng" w="38100">
                <a:solidFill>
                  <a:srgbClr val="005276"/>
                </a:solidFill>
                <a:prstDash val="solid"/>
                <a:round/>
                <a:headEnd len="sm" w="sm" type="none"/>
                <a:tailEnd len="med" w="med" type="triangle"/>
              </a:ln>
            </p:spPr>
          </p:cxnSp>
          <p:sp>
            <p:nvSpPr>
              <p:cNvPr id="1634" name="Google Shape;1634;p147"/>
              <p:cNvSpPr txBox="1"/>
              <p:nvPr/>
            </p:nvSpPr>
            <p:spPr>
              <a:xfrm>
                <a:off x="1004083" y="4026700"/>
                <a:ext cx="158025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User authenticated</a:t>
                </a:r>
                <a:endParaRPr/>
              </a:p>
            </p:txBody>
          </p:sp>
          <p:cxnSp>
            <p:nvCxnSpPr>
              <p:cNvPr id="1635" name="Google Shape;1635;p147"/>
              <p:cNvCxnSpPr/>
              <p:nvPr/>
            </p:nvCxnSpPr>
            <p:spPr>
              <a:xfrm>
                <a:off x="3031488" y="4929418"/>
                <a:ext cx="4061199" cy="0"/>
              </a:xfrm>
              <a:prstGeom prst="straightConnector1">
                <a:avLst/>
              </a:prstGeom>
              <a:noFill/>
              <a:ln cap="flat" cmpd="sng" w="38100">
                <a:solidFill>
                  <a:srgbClr val="005276"/>
                </a:solidFill>
                <a:prstDash val="solid"/>
                <a:round/>
                <a:headEnd len="sm" w="sm" type="none"/>
                <a:tailEnd len="med" w="med" type="triangle"/>
              </a:ln>
            </p:spPr>
          </p:cxnSp>
          <p:cxnSp>
            <p:nvCxnSpPr>
              <p:cNvPr id="1636" name="Google Shape;1636;p147"/>
              <p:cNvCxnSpPr/>
              <p:nvPr/>
            </p:nvCxnSpPr>
            <p:spPr>
              <a:xfrm rot="10800000">
                <a:off x="3031488" y="4724698"/>
                <a:ext cx="4061199" cy="0"/>
              </a:xfrm>
              <a:prstGeom prst="straightConnector1">
                <a:avLst/>
              </a:prstGeom>
              <a:noFill/>
              <a:ln cap="flat" cmpd="sng" w="38100">
                <a:solidFill>
                  <a:srgbClr val="005276"/>
                </a:solidFill>
                <a:prstDash val="solid"/>
                <a:round/>
                <a:headEnd len="sm" w="sm" type="none"/>
                <a:tailEnd len="med" w="med" type="triangle"/>
              </a:ln>
            </p:spPr>
          </p:cxnSp>
          <p:cxnSp>
            <p:nvCxnSpPr>
              <p:cNvPr id="1637" name="Google Shape;1637;p147"/>
              <p:cNvCxnSpPr/>
              <p:nvPr/>
            </p:nvCxnSpPr>
            <p:spPr>
              <a:xfrm>
                <a:off x="3068911" y="2417667"/>
                <a:ext cx="5063251" cy="1194099"/>
              </a:xfrm>
              <a:prstGeom prst="bentConnector3">
                <a:avLst>
                  <a:gd fmla="val 57039" name="adj1"/>
                </a:avLst>
              </a:prstGeom>
              <a:noFill/>
              <a:ln cap="flat" cmpd="sng" w="38100">
                <a:solidFill>
                  <a:srgbClr val="005276"/>
                </a:solidFill>
                <a:prstDash val="solid"/>
                <a:round/>
                <a:headEnd len="sm" w="sm" type="none"/>
                <a:tailEnd len="med" w="med" type="triangle"/>
              </a:ln>
            </p:spPr>
          </p:cxnSp>
          <p:sp>
            <p:nvSpPr>
              <p:cNvPr id="1638" name="Google Shape;1638;p147"/>
              <p:cNvSpPr txBox="1"/>
              <p:nvPr/>
            </p:nvSpPr>
            <p:spPr>
              <a:xfrm>
                <a:off x="6599586" y="3240034"/>
                <a:ext cx="1568058" cy="68615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Single sign-on </a:t>
                </a:r>
                <a:br>
                  <a:rPr b="0" i="0" lang="en-US" sz="1600" u="none" cap="none" strike="noStrike">
                    <a:solidFill>
                      <a:schemeClr val="dk1"/>
                    </a:solidFill>
                    <a:latin typeface="Play"/>
                    <a:ea typeface="Play"/>
                    <a:cs typeface="Play"/>
                    <a:sym typeface="Play"/>
                  </a:rPr>
                </a:br>
                <a:r>
                  <a:rPr b="0" i="0" lang="en-US" sz="1600" u="none" cap="none" strike="noStrike">
                    <a:solidFill>
                      <a:schemeClr val="dk1"/>
                    </a:solidFill>
                    <a:latin typeface="Play"/>
                    <a:ea typeface="Play"/>
                    <a:cs typeface="Play"/>
                    <a:sym typeface="Play"/>
                  </a:rPr>
                  <a:t>(SSO)</a:t>
                </a:r>
                <a:endParaRPr/>
              </a:p>
            </p:txBody>
          </p:sp>
          <p:pic>
            <p:nvPicPr>
              <p:cNvPr id="1639" name="Google Shape;1639;p147"/>
              <p:cNvPicPr preferRelativeResize="0"/>
              <p:nvPr/>
            </p:nvPicPr>
            <p:blipFill rotWithShape="1">
              <a:blip r:embed="rId15">
                <a:alphaModFix/>
              </a:blip>
              <a:srcRect b="0" l="0" r="0" t="0"/>
              <a:stretch/>
            </p:blipFill>
            <p:spPr>
              <a:xfrm>
                <a:off x="2796153" y="3388071"/>
                <a:ext cx="339939" cy="339939"/>
              </a:xfrm>
              <a:prstGeom prst="rect">
                <a:avLst/>
              </a:prstGeom>
              <a:noFill/>
              <a:ln>
                <a:noFill/>
              </a:ln>
            </p:spPr>
          </p:pic>
          <p:pic>
            <p:nvPicPr>
              <p:cNvPr id="1640" name="Google Shape;1640;p147"/>
              <p:cNvPicPr preferRelativeResize="0"/>
              <p:nvPr/>
            </p:nvPicPr>
            <p:blipFill rotWithShape="1">
              <a:blip r:embed="rId16">
                <a:alphaModFix/>
              </a:blip>
              <a:srcRect b="0" l="0" r="0" t="0"/>
              <a:stretch/>
            </p:blipFill>
            <p:spPr>
              <a:xfrm>
                <a:off x="6931197" y="5467424"/>
                <a:ext cx="348292" cy="348292"/>
              </a:xfrm>
              <a:prstGeom prst="rect">
                <a:avLst/>
              </a:prstGeom>
              <a:noFill/>
              <a:ln>
                <a:noFill/>
              </a:ln>
            </p:spPr>
          </p:pic>
          <p:pic>
            <p:nvPicPr>
              <p:cNvPr id="1641" name="Google Shape;1641;p147"/>
              <p:cNvPicPr preferRelativeResize="0"/>
              <p:nvPr/>
            </p:nvPicPr>
            <p:blipFill rotWithShape="1">
              <a:blip r:embed="rId17">
                <a:alphaModFix/>
              </a:blip>
              <a:srcRect b="0" l="0" r="0" t="0"/>
              <a:stretch/>
            </p:blipFill>
            <p:spPr>
              <a:xfrm>
                <a:off x="7514488" y="5484205"/>
                <a:ext cx="385552" cy="385552"/>
              </a:xfrm>
              <a:prstGeom prst="rect">
                <a:avLst/>
              </a:prstGeom>
              <a:noFill/>
              <a:ln>
                <a:noFill/>
              </a:ln>
            </p:spPr>
          </p:pic>
          <p:sp>
            <p:nvSpPr>
              <p:cNvPr id="1642" name="Google Shape;1642;p147"/>
              <p:cNvSpPr txBox="1"/>
              <p:nvPr/>
            </p:nvSpPr>
            <p:spPr>
              <a:xfrm>
                <a:off x="6799121" y="5765901"/>
                <a:ext cx="61244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Role</a:t>
                </a:r>
                <a:endParaRPr/>
              </a:p>
            </p:txBody>
          </p:sp>
          <p:sp>
            <p:nvSpPr>
              <p:cNvPr id="1643" name="Google Shape;1643;p147"/>
              <p:cNvSpPr txBox="1"/>
              <p:nvPr/>
            </p:nvSpPr>
            <p:spPr>
              <a:xfrm>
                <a:off x="7344021" y="5765901"/>
                <a:ext cx="78925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Policy</a:t>
                </a:r>
                <a:endParaRPr/>
              </a:p>
            </p:txBody>
          </p:sp>
          <p:sp>
            <p:nvSpPr>
              <p:cNvPr id="1644" name="Google Shape;1644;p147"/>
              <p:cNvSpPr/>
              <p:nvPr/>
            </p:nvSpPr>
            <p:spPr>
              <a:xfrm>
                <a:off x="4888863" y="2317374"/>
                <a:ext cx="313756" cy="2088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pic>
            <p:nvPicPr>
              <p:cNvPr id="1645" name="Google Shape;1645;p147"/>
              <p:cNvPicPr preferRelativeResize="0"/>
              <p:nvPr/>
            </p:nvPicPr>
            <p:blipFill rotWithShape="1">
              <a:blip r:embed="rId15">
                <a:alphaModFix/>
              </a:blip>
              <a:srcRect b="0" l="0" r="0" t="0"/>
              <a:stretch/>
            </p:blipFill>
            <p:spPr>
              <a:xfrm>
                <a:off x="4884266" y="2221322"/>
                <a:ext cx="387965" cy="387965"/>
              </a:xfrm>
              <a:prstGeom prst="rect">
                <a:avLst/>
              </a:prstGeom>
              <a:noFill/>
              <a:ln>
                <a:noFill/>
              </a:ln>
            </p:spPr>
          </p:pic>
          <p:sp>
            <p:nvSpPr>
              <p:cNvPr id="1646" name="Google Shape;1646;p147"/>
              <p:cNvSpPr/>
              <p:nvPr/>
            </p:nvSpPr>
            <p:spPr>
              <a:xfrm>
                <a:off x="4888863" y="4612820"/>
                <a:ext cx="313756" cy="2088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pic>
            <p:nvPicPr>
              <p:cNvPr id="1647" name="Google Shape;1647;p147"/>
              <p:cNvPicPr preferRelativeResize="0"/>
              <p:nvPr/>
            </p:nvPicPr>
            <p:blipFill rotWithShape="1">
              <a:blip r:embed="rId15">
                <a:alphaModFix/>
              </a:blip>
              <a:srcRect b="0" l="0" r="0" t="0"/>
              <a:stretch/>
            </p:blipFill>
            <p:spPr>
              <a:xfrm>
                <a:off x="4886722" y="4534936"/>
                <a:ext cx="384048" cy="384048"/>
              </a:xfrm>
              <a:prstGeom prst="rect">
                <a:avLst/>
              </a:prstGeom>
              <a:noFill/>
              <a:ln>
                <a:noFill/>
              </a:ln>
            </p:spPr>
          </p:pic>
        </p:grpSp>
        <p:sp>
          <p:nvSpPr>
            <p:cNvPr id="1648" name="Google Shape;1648;p147"/>
            <p:cNvSpPr txBox="1"/>
            <p:nvPr/>
          </p:nvSpPr>
          <p:spPr>
            <a:xfrm>
              <a:off x="8386764" y="2469081"/>
              <a:ext cx="122437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DynamoDB</a:t>
              </a:r>
              <a:endParaRPr/>
            </a:p>
          </p:txBody>
        </p:sp>
        <p:sp>
          <p:nvSpPr>
            <p:cNvPr id="1649" name="Google Shape;1649;p147"/>
            <p:cNvSpPr/>
            <p:nvPr/>
          </p:nvSpPr>
          <p:spPr>
            <a:xfrm>
              <a:off x="9604711" y="2439263"/>
              <a:ext cx="957537"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EC2</a:t>
              </a:r>
              <a:endParaRPr sz="1600">
                <a:solidFill>
                  <a:schemeClr val="dk1"/>
                </a:solidFill>
                <a:latin typeface="Play"/>
                <a:ea typeface="Play"/>
                <a:cs typeface="Play"/>
                <a:sym typeface="Play"/>
              </a:endParaRPr>
            </a:p>
          </p:txBody>
        </p:sp>
        <p:sp>
          <p:nvSpPr>
            <p:cNvPr id="1650" name="Google Shape;1650;p147"/>
            <p:cNvSpPr/>
            <p:nvPr/>
          </p:nvSpPr>
          <p:spPr>
            <a:xfrm>
              <a:off x="10555820" y="2429324"/>
              <a:ext cx="997389"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Amazon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S3</a:t>
              </a:r>
              <a:endParaRPr sz="1600">
                <a:solidFill>
                  <a:schemeClr val="dk1"/>
                </a:solidFill>
                <a:latin typeface="Play"/>
                <a:ea typeface="Play"/>
                <a:cs typeface="Play"/>
                <a:sym typeface="Play"/>
              </a:endParaRPr>
            </a:p>
          </p:txBody>
        </p:sp>
        <p:sp>
          <p:nvSpPr>
            <p:cNvPr id="1651" name="Google Shape;1651;p147"/>
            <p:cNvSpPr/>
            <p:nvPr/>
          </p:nvSpPr>
          <p:spPr>
            <a:xfrm>
              <a:off x="9245942" y="1634195"/>
              <a:ext cx="155202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19594E"/>
                  </a:solidFill>
                  <a:latin typeface="Play"/>
                  <a:ea typeface="Play"/>
                  <a:cs typeface="Play"/>
                  <a:sym typeface="Play"/>
                </a:rPr>
                <a:t>AWS services</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u="none" cap="none" strike="noStrike">
                <a:solidFill>
                  <a:schemeClr val="dk1"/>
                </a:solidFill>
                <a:latin typeface="Arial"/>
                <a:ea typeface="Arial"/>
                <a:cs typeface="Arial"/>
                <a:sym typeface="Arial"/>
              </a:rPr>
              <a:t>‹#›</a:t>
            </a:fld>
            <a:endParaRPr b="0" i="0" u="none" cap="none" strike="noStrike">
              <a:solidFill>
                <a:schemeClr val="dk1"/>
              </a:solidFill>
              <a:latin typeface="Arial"/>
              <a:ea typeface="Arial"/>
              <a:cs typeface="Arial"/>
              <a:sym typeface="Arial"/>
            </a:endParaRPr>
          </a:p>
        </p:txBody>
      </p:sp>
      <p:sp>
        <p:nvSpPr>
          <p:cNvPr id="1657" name="Google Shape;1657;p14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sz="3600"/>
              <a:t>Example: Identity federation for AWS Management </a:t>
            </a:r>
            <a:r>
              <a:rPr lang="en-US"/>
              <a:t>C</a:t>
            </a:r>
            <a:r>
              <a:rPr lang="en-US" sz="3600"/>
              <a:t>onsole using SAML</a:t>
            </a:r>
            <a:endParaRPr/>
          </a:p>
        </p:txBody>
      </p:sp>
      <p:grpSp>
        <p:nvGrpSpPr>
          <p:cNvPr descr="Detailed diagram with labeled sequence of actions that lead to a successful login using SAML. See description in the student notes." id="1658" name="Google Shape;1658;p148"/>
          <p:cNvGrpSpPr/>
          <p:nvPr/>
        </p:nvGrpSpPr>
        <p:grpSpPr>
          <a:xfrm>
            <a:off x="191180" y="1425320"/>
            <a:ext cx="11809639" cy="4684343"/>
            <a:chOff x="165751" y="1672008"/>
            <a:chExt cx="11809639" cy="4684343"/>
          </a:xfrm>
        </p:grpSpPr>
        <p:sp>
          <p:nvSpPr>
            <p:cNvPr id="1659" name="Google Shape;1659;p148"/>
            <p:cNvSpPr txBox="1"/>
            <p:nvPr/>
          </p:nvSpPr>
          <p:spPr>
            <a:xfrm>
              <a:off x="4095230" y="3057516"/>
              <a:ext cx="1538232"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Redirected to the console</a:t>
              </a:r>
              <a:endParaRPr/>
            </a:p>
          </p:txBody>
        </p:sp>
        <p:sp>
          <p:nvSpPr>
            <p:cNvPr id="1660" name="Google Shape;1660;p148"/>
            <p:cNvSpPr/>
            <p:nvPr/>
          </p:nvSpPr>
          <p:spPr>
            <a:xfrm>
              <a:off x="7088603" y="1691910"/>
              <a:ext cx="4886787" cy="4664441"/>
            </a:xfrm>
            <a:prstGeom prst="rect">
              <a:avLst/>
            </a:prstGeom>
            <a:noFill/>
            <a:ln cap="flat" cmpd="sng" w="38100">
              <a:solidFill>
                <a:srgbClr val="007FAA"/>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Cloud</a:t>
              </a:r>
              <a:endParaRPr/>
            </a:p>
          </p:txBody>
        </p:sp>
        <p:pic>
          <p:nvPicPr>
            <p:cNvPr id="1661" name="Google Shape;1661;p148"/>
            <p:cNvPicPr preferRelativeResize="0"/>
            <p:nvPr/>
          </p:nvPicPr>
          <p:blipFill rotWithShape="1">
            <a:blip r:embed="rId3">
              <a:alphaModFix/>
            </a:blip>
            <a:srcRect b="0" l="0" r="0" t="0"/>
            <a:stretch/>
          </p:blipFill>
          <p:spPr>
            <a:xfrm>
              <a:off x="7098543" y="1700791"/>
              <a:ext cx="330200" cy="330200"/>
            </a:xfrm>
            <a:prstGeom prst="rect">
              <a:avLst/>
            </a:prstGeom>
            <a:noFill/>
            <a:ln>
              <a:noFill/>
            </a:ln>
          </p:spPr>
        </p:pic>
        <p:grpSp>
          <p:nvGrpSpPr>
            <p:cNvPr id="1662" name="Google Shape;1662;p148"/>
            <p:cNvGrpSpPr/>
            <p:nvPr/>
          </p:nvGrpSpPr>
          <p:grpSpPr>
            <a:xfrm>
              <a:off x="7842117" y="3736009"/>
              <a:ext cx="3709670" cy="2148444"/>
              <a:chOff x="7005557" y="3682974"/>
              <a:chExt cx="3709670" cy="2148444"/>
            </a:xfrm>
          </p:grpSpPr>
          <p:pic>
            <p:nvPicPr>
              <p:cNvPr id="1663" name="Google Shape;1663;p148"/>
              <p:cNvPicPr preferRelativeResize="0"/>
              <p:nvPr/>
            </p:nvPicPr>
            <p:blipFill rotWithShape="1">
              <a:blip r:embed="rId4">
                <a:alphaModFix/>
              </a:blip>
              <a:srcRect b="0" l="0" r="0" t="0"/>
              <a:stretch/>
            </p:blipFill>
            <p:spPr>
              <a:xfrm>
                <a:off x="7005557" y="3682974"/>
                <a:ext cx="3709670" cy="2148444"/>
              </a:xfrm>
              <a:prstGeom prst="rect">
                <a:avLst/>
              </a:prstGeom>
              <a:noFill/>
              <a:ln cap="flat" cmpd="sng" w="9525">
                <a:solidFill>
                  <a:srgbClr val="7F7F7F"/>
                </a:solidFill>
                <a:prstDash val="solid"/>
                <a:round/>
                <a:headEnd len="sm" w="sm" type="none"/>
                <a:tailEnd len="sm" w="sm" type="none"/>
              </a:ln>
            </p:spPr>
          </p:pic>
          <p:sp>
            <p:nvSpPr>
              <p:cNvPr id="1664" name="Google Shape;1664;p148"/>
              <p:cNvSpPr/>
              <p:nvPr/>
            </p:nvSpPr>
            <p:spPr>
              <a:xfrm>
                <a:off x="9342060" y="3765266"/>
                <a:ext cx="655254" cy="80756"/>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grpSp>
        <p:pic>
          <p:nvPicPr>
            <p:cNvPr descr="Laptop" id="1665" name="Google Shape;1665;p148"/>
            <p:cNvPicPr preferRelativeResize="0"/>
            <p:nvPr/>
          </p:nvPicPr>
          <p:blipFill rotWithShape="1">
            <a:blip r:embed="rId5">
              <a:alphaModFix/>
            </a:blip>
            <a:srcRect b="0" l="0" r="0" t="0"/>
            <a:stretch/>
          </p:blipFill>
          <p:spPr>
            <a:xfrm>
              <a:off x="2461406" y="1992079"/>
              <a:ext cx="822177" cy="822177"/>
            </a:xfrm>
            <a:prstGeom prst="rect">
              <a:avLst/>
            </a:prstGeom>
            <a:noFill/>
            <a:ln>
              <a:noFill/>
            </a:ln>
          </p:spPr>
        </p:pic>
        <p:sp>
          <p:nvSpPr>
            <p:cNvPr id="1666" name="Google Shape;1666;p148"/>
            <p:cNvSpPr/>
            <p:nvPr/>
          </p:nvSpPr>
          <p:spPr>
            <a:xfrm>
              <a:off x="165751" y="1691909"/>
              <a:ext cx="3683787" cy="4664441"/>
            </a:xfrm>
            <a:prstGeom prst="rect">
              <a:avLst/>
            </a:prstGeom>
            <a:noFill/>
            <a:ln cap="flat" cmpd="sng" w="28575">
              <a:solidFill>
                <a:srgbClr val="007FAA"/>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Customer</a:t>
              </a:r>
              <a:endParaRPr/>
            </a:p>
          </p:txBody>
        </p:sp>
        <p:pic>
          <p:nvPicPr>
            <p:cNvPr id="1667" name="Google Shape;1667;p148"/>
            <p:cNvPicPr preferRelativeResize="0"/>
            <p:nvPr/>
          </p:nvPicPr>
          <p:blipFill rotWithShape="1">
            <a:blip r:embed="rId6">
              <a:alphaModFix/>
            </a:blip>
            <a:srcRect b="0" l="0" r="0" t="0"/>
            <a:stretch/>
          </p:blipFill>
          <p:spPr>
            <a:xfrm>
              <a:off x="172947" y="1691909"/>
              <a:ext cx="330200" cy="330200"/>
            </a:xfrm>
            <a:prstGeom prst="rect">
              <a:avLst/>
            </a:prstGeom>
            <a:noFill/>
            <a:ln>
              <a:noFill/>
            </a:ln>
          </p:spPr>
        </p:pic>
        <p:pic>
          <p:nvPicPr>
            <p:cNvPr id="1668" name="Google Shape;1668;p148"/>
            <p:cNvPicPr preferRelativeResize="0"/>
            <p:nvPr/>
          </p:nvPicPr>
          <p:blipFill rotWithShape="1">
            <a:blip r:embed="rId7">
              <a:alphaModFix/>
            </a:blip>
            <a:srcRect b="0" l="0" r="0" t="0"/>
            <a:stretch/>
          </p:blipFill>
          <p:spPr>
            <a:xfrm>
              <a:off x="1792901" y="2168217"/>
              <a:ext cx="469900" cy="469900"/>
            </a:xfrm>
            <a:prstGeom prst="rect">
              <a:avLst/>
            </a:prstGeom>
            <a:noFill/>
            <a:ln>
              <a:noFill/>
            </a:ln>
          </p:spPr>
        </p:pic>
        <p:sp>
          <p:nvSpPr>
            <p:cNvPr id="1669" name="Google Shape;1669;p148"/>
            <p:cNvSpPr/>
            <p:nvPr/>
          </p:nvSpPr>
          <p:spPr>
            <a:xfrm>
              <a:off x="316288" y="2207722"/>
              <a:ext cx="270164" cy="274320"/>
            </a:xfrm>
            <a:prstGeom prst="ellipse">
              <a:avLst/>
            </a:prstGeom>
            <a:solidFill>
              <a:schemeClr val="accent5"/>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1</a:t>
              </a:r>
              <a:endParaRPr/>
            </a:p>
          </p:txBody>
        </p:sp>
        <p:sp>
          <p:nvSpPr>
            <p:cNvPr id="1670" name="Google Shape;1670;p148"/>
            <p:cNvSpPr/>
            <p:nvPr/>
          </p:nvSpPr>
          <p:spPr>
            <a:xfrm>
              <a:off x="1197361" y="3517531"/>
              <a:ext cx="270164" cy="274320"/>
            </a:xfrm>
            <a:prstGeom prst="ellipse">
              <a:avLst/>
            </a:prstGeom>
            <a:solidFill>
              <a:schemeClr val="accent5"/>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2</a:t>
              </a:r>
              <a:endParaRPr/>
            </a:p>
          </p:txBody>
        </p:sp>
        <p:sp>
          <p:nvSpPr>
            <p:cNvPr id="1671" name="Google Shape;1671;p148"/>
            <p:cNvSpPr/>
            <p:nvPr/>
          </p:nvSpPr>
          <p:spPr>
            <a:xfrm>
              <a:off x="3154318" y="3414218"/>
              <a:ext cx="270164" cy="274320"/>
            </a:xfrm>
            <a:prstGeom prst="ellipse">
              <a:avLst/>
            </a:prstGeom>
            <a:solidFill>
              <a:schemeClr val="accent5"/>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3</a:t>
              </a:r>
              <a:endParaRPr/>
            </a:p>
          </p:txBody>
        </p:sp>
        <p:sp>
          <p:nvSpPr>
            <p:cNvPr id="1672" name="Google Shape;1672;p148"/>
            <p:cNvSpPr/>
            <p:nvPr/>
          </p:nvSpPr>
          <p:spPr>
            <a:xfrm>
              <a:off x="3946166" y="1876435"/>
              <a:ext cx="270164" cy="275960"/>
            </a:xfrm>
            <a:prstGeom prst="ellipse">
              <a:avLst/>
            </a:prstGeom>
            <a:solidFill>
              <a:schemeClr val="accent5"/>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4</a:t>
              </a:r>
              <a:endParaRPr/>
            </a:p>
          </p:txBody>
        </p:sp>
        <p:cxnSp>
          <p:nvCxnSpPr>
            <p:cNvPr id="1673" name="Google Shape;1673;p148"/>
            <p:cNvCxnSpPr/>
            <p:nvPr/>
          </p:nvCxnSpPr>
          <p:spPr>
            <a:xfrm>
              <a:off x="3278937" y="2323505"/>
              <a:ext cx="4485796" cy="0"/>
            </a:xfrm>
            <a:prstGeom prst="straightConnector1">
              <a:avLst/>
            </a:prstGeom>
            <a:noFill/>
            <a:ln cap="flat" cmpd="sng" w="38100">
              <a:solidFill>
                <a:srgbClr val="005276"/>
              </a:solidFill>
              <a:prstDash val="solid"/>
              <a:round/>
              <a:headEnd len="sm" w="sm" type="none"/>
              <a:tailEnd len="med" w="med" type="triangle"/>
            </a:ln>
          </p:spPr>
        </p:cxnSp>
        <p:sp>
          <p:nvSpPr>
            <p:cNvPr id="1674" name="Google Shape;1674;p148"/>
            <p:cNvSpPr txBox="1"/>
            <p:nvPr/>
          </p:nvSpPr>
          <p:spPr>
            <a:xfrm>
              <a:off x="4160634" y="1672008"/>
              <a:ext cx="242533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Assertion posted to sign in endpoint for SAML</a:t>
              </a:r>
              <a:endParaRPr/>
            </a:p>
          </p:txBody>
        </p:sp>
        <p:sp>
          <p:nvSpPr>
            <p:cNvPr id="1675" name="Google Shape;1675;p148"/>
            <p:cNvSpPr txBox="1"/>
            <p:nvPr/>
          </p:nvSpPr>
          <p:spPr>
            <a:xfrm>
              <a:off x="2696076" y="3662241"/>
              <a:ext cx="1274367"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IdP returns </a:t>
              </a:r>
              <a:r>
                <a:rPr b="0" i="0" lang="en-US" sz="1600" u="none" cap="none" strike="noStrike">
                  <a:solidFill>
                    <a:srgbClr val="19594E"/>
                  </a:solidFill>
                  <a:latin typeface="Play"/>
                  <a:ea typeface="Play"/>
                  <a:cs typeface="Play"/>
                  <a:sym typeface="Play"/>
                </a:rPr>
                <a:t>SAML assertion</a:t>
              </a:r>
              <a:endParaRPr/>
            </a:p>
          </p:txBody>
        </p:sp>
        <p:sp>
          <p:nvSpPr>
            <p:cNvPr id="1676" name="Google Shape;1676;p148"/>
            <p:cNvSpPr txBox="1"/>
            <p:nvPr/>
          </p:nvSpPr>
          <p:spPr>
            <a:xfrm>
              <a:off x="583736" y="2132845"/>
              <a:ext cx="107697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User navigates to a URL</a:t>
              </a:r>
              <a:endParaRPr/>
            </a:p>
          </p:txBody>
        </p:sp>
        <p:sp>
          <p:nvSpPr>
            <p:cNvPr id="1677" name="Google Shape;1677;p148"/>
            <p:cNvSpPr/>
            <p:nvPr/>
          </p:nvSpPr>
          <p:spPr>
            <a:xfrm>
              <a:off x="1760682" y="2065815"/>
              <a:ext cx="1777784" cy="738664"/>
            </a:xfrm>
            <a:prstGeom prst="rect">
              <a:avLst/>
            </a:prstGeom>
            <a:noFill/>
            <a:ln cap="flat" cmpd="sng" w="38100">
              <a:solidFill>
                <a:srgbClr val="00527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Play"/>
                <a:buNone/>
              </a:pPr>
              <a:r>
                <a:t/>
              </a:r>
              <a:endParaRPr b="0" i="0" sz="1200" u="none" cap="none" strike="noStrike">
                <a:solidFill>
                  <a:srgbClr val="5A6B86"/>
                </a:solidFill>
                <a:latin typeface="Play"/>
                <a:ea typeface="Play"/>
                <a:cs typeface="Play"/>
                <a:sym typeface="Play"/>
              </a:endParaRPr>
            </a:p>
          </p:txBody>
        </p:sp>
        <p:pic>
          <p:nvPicPr>
            <p:cNvPr descr="Server" id="1678" name="Google Shape;1678;p148"/>
            <p:cNvPicPr preferRelativeResize="0"/>
            <p:nvPr/>
          </p:nvPicPr>
          <p:blipFill rotWithShape="1">
            <a:blip r:embed="rId8">
              <a:alphaModFix/>
            </a:blip>
            <a:srcRect b="0" l="0" r="0" t="0"/>
            <a:stretch/>
          </p:blipFill>
          <p:spPr>
            <a:xfrm>
              <a:off x="2341360" y="4449505"/>
              <a:ext cx="699205" cy="699205"/>
            </a:xfrm>
            <a:prstGeom prst="rect">
              <a:avLst/>
            </a:prstGeom>
            <a:noFill/>
            <a:ln>
              <a:noFill/>
            </a:ln>
          </p:spPr>
        </p:pic>
        <p:pic>
          <p:nvPicPr>
            <p:cNvPr descr="Database" id="1679" name="Google Shape;1679;p148"/>
            <p:cNvPicPr preferRelativeResize="0"/>
            <p:nvPr/>
          </p:nvPicPr>
          <p:blipFill rotWithShape="1">
            <a:blip r:embed="rId9">
              <a:alphaModFix/>
            </a:blip>
            <a:srcRect b="0" l="0" r="0" t="0"/>
            <a:stretch/>
          </p:blipFill>
          <p:spPr>
            <a:xfrm>
              <a:off x="682610" y="4454067"/>
              <a:ext cx="699206" cy="699206"/>
            </a:xfrm>
            <a:prstGeom prst="rect">
              <a:avLst/>
            </a:prstGeom>
            <a:noFill/>
            <a:ln>
              <a:noFill/>
            </a:ln>
          </p:spPr>
        </p:pic>
        <p:sp>
          <p:nvSpPr>
            <p:cNvPr id="1680" name="Google Shape;1680;p148"/>
            <p:cNvSpPr txBox="1"/>
            <p:nvPr/>
          </p:nvSpPr>
          <p:spPr>
            <a:xfrm>
              <a:off x="2072866" y="5123064"/>
              <a:ext cx="131829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Portal (IdP)</a:t>
              </a:r>
              <a:endParaRPr/>
            </a:p>
          </p:txBody>
        </p:sp>
        <p:sp>
          <p:nvSpPr>
            <p:cNvPr id="1681" name="Google Shape;1681;p148"/>
            <p:cNvSpPr txBox="1"/>
            <p:nvPr/>
          </p:nvSpPr>
          <p:spPr>
            <a:xfrm>
              <a:off x="173353" y="5119123"/>
              <a:ext cx="1963827"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Identity store (LDAP or Microsoft Active Directory)</a:t>
              </a:r>
              <a:endParaRPr/>
            </a:p>
          </p:txBody>
        </p:sp>
        <p:cxnSp>
          <p:nvCxnSpPr>
            <p:cNvPr id="1682" name="Google Shape;1682;p148"/>
            <p:cNvCxnSpPr/>
            <p:nvPr/>
          </p:nvCxnSpPr>
          <p:spPr>
            <a:xfrm>
              <a:off x="2572981" y="2891740"/>
              <a:ext cx="0" cy="1463040"/>
            </a:xfrm>
            <a:prstGeom prst="straightConnector1">
              <a:avLst/>
            </a:prstGeom>
            <a:noFill/>
            <a:ln cap="flat" cmpd="sng" w="38100">
              <a:solidFill>
                <a:srgbClr val="005276"/>
              </a:solidFill>
              <a:prstDash val="solid"/>
              <a:round/>
              <a:headEnd len="sm" w="sm" type="none"/>
              <a:tailEnd len="med" w="med" type="triangle"/>
            </a:ln>
          </p:spPr>
        </p:cxnSp>
        <p:cxnSp>
          <p:nvCxnSpPr>
            <p:cNvPr id="1683" name="Google Shape;1683;p148"/>
            <p:cNvCxnSpPr/>
            <p:nvPr/>
          </p:nvCxnSpPr>
          <p:spPr>
            <a:xfrm rot="10800000">
              <a:off x="2699409" y="2891740"/>
              <a:ext cx="0" cy="1463040"/>
            </a:xfrm>
            <a:prstGeom prst="straightConnector1">
              <a:avLst/>
            </a:prstGeom>
            <a:noFill/>
            <a:ln cap="flat" cmpd="sng" w="38100">
              <a:solidFill>
                <a:srgbClr val="005276"/>
              </a:solidFill>
              <a:prstDash val="solid"/>
              <a:round/>
              <a:headEnd len="sm" w="sm" type="none"/>
              <a:tailEnd len="med" w="med" type="triangle"/>
            </a:ln>
          </p:spPr>
        </p:cxnSp>
        <p:cxnSp>
          <p:nvCxnSpPr>
            <p:cNvPr id="1684" name="Google Shape;1684;p148"/>
            <p:cNvCxnSpPr/>
            <p:nvPr/>
          </p:nvCxnSpPr>
          <p:spPr>
            <a:xfrm>
              <a:off x="1281784" y="4908210"/>
              <a:ext cx="1097280" cy="3779"/>
            </a:xfrm>
            <a:prstGeom prst="straightConnector1">
              <a:avLst/>
            </a:prstGeom>
            <a:noFill/>
            <a:ln cap="flat" cmpd="sng" w="38100">
              <a:solidFill>
                <a:srgbClr val="005276"/>
              </a:solidFill>
              <a:prstDash val="solid"/>
              <a:round/>
              <a:headEnd len="sm" w="sm" type="none"/>
              <a:tailEnd len="med" w="med" type="triangle"/>
            </a:ln>
          </p:spPr>
        </p:cxnSp>
        <p:cxnSp>
          <p:nvCxnSpPr>
            <p:cNvPr id="1685" name="Google Shape;1685;p148"/>
            <p:cNvCxnSpPr/>
            <p:nvPr/>
          </p:nvCxnSpPr>
          <p:spPr>
            <a:xfrm rot="10800000">
              <a:off x="1262819" y="4695852"/>
              <a:ext cx="1097280" cy="0"/>
            </a:xfrm>
            <a:prstGeom prst="straightConnector1">
              <a:avLst/>
            </a:prstGeom>
            <a:noFill/>
            <a:ln cap="flat" cmpd="sng" w="38100">
              <a:solidFill>
                <a:srgbClr val="005276"/>
              </a:solidFill>
              <a:prstDash val="solid"/>
              <a:round/>
              <a:headEnd len="sm" w="sm" type="none"/>
              <a:tailEnd len="med" w="med" type="triangle"/>
            </a:ln>
          </p:spPr>
        </p:cxnSp>
        <p:sp>
          <p:nvSpPr>
            <p:cNvPr id="1686" name="Google Shape;1686;p148"/>
            <p:cNvSpPr txBox="1"/>
            <p:nvPr/>
          </p:nvSpPr>
          <p:spPr>
            <a:xfrm>
              <a:off x="1124998" y="3791851"/>
              <a:ext cx="148664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IdP authenticates user</a:t>
              </a:r>
              <a:endParaRPr/>
            </a:p>
          </p:txBody>
        </p:sp>
        <p:cxnSp>
          <p:nvCxnSpPr>
            <p:cNvPr id="1687" name="Google Shape;1687;p148"/>
            <p:cNvCxnSpPr/>
            <p:nvPr/>
          </p:nvCxnSpPr>
          <p:spPr>
            <a:xfrm>
              <a:off x="3278937" y="2610113"/>
              <a:ext cx="4485796" cy="1618219"/>
            </a:xfrm>
            <a:prstGeom prst="bentConnector3">
              <a:avLst>
                <a:gd fmla="val 53997" name="adj1"/>
              </a:avLst>
            </a:prstGeom>
            <a:noFill/>
            <a:ln cap="flat" cmpd="sng" w="38100">
              <a:solidFill>
                <a:srgbClr val="005276"/>
              </a:solidFill>
              <a:prstDash val="solid"/>
              <a:round/>
              <a:headEnd len="sm" w="sm" type="none"/>
              <a:tailEnd len="med" w="med" type="triangle"/>
            </a:ln>
          </p:spPr>
        </p:cxnSp>
        <p:pic>
          <p:nvPicPr>
            <p:cNvPr id="1688" name="Google Shape;1688;p148"/>
            <p:cNvPicPr preferRelativeResize="0"/>
            <p:nvPr/>
          </p:nvPicPr>
          <p:blipFill rotWithShape="1">
            <a:blip r:embed="rId10">
              <a:alphaModFix/>
            </a:blip>
            <a:srcRect b="0" l="0" r="0" t="0"/>
            <a:stretch/>
          </p:blipFill>
          <p:spPr>
            <a:xfrm>
              <a:off x="2755581" y="2885919"/>
              <a:ext cx="414356" cy="414356"/>
            </a:xfrm>
            <a:prstGeom prst="rect">
              <a:avLst/>
            </a:prstGeom>
            <a:noFill/>
            <a:ln>
              <a:noFill/>
            </a:ln>
          </p:spPr>
        </p:pic>
        <p:pic>
          <p:nvPicPr>
            <p:cNvPr id="1689" name="Google Shape;1689;p148"/>
            <p:cNvPicPr preferRelativeResize="0"/>
            <p:nvPr/>
          </p:nvPicPr>
          <p:blipFill rotWithShape="1">
            <a:blip r:embed="rId10">
              <a:alphaModFix/>
            </a:blip>
            <a:srcRect b="0" l="0" r="0" t="0"/>
            <a:stretch/>
          </p:blipFill>
          <p:spPr>
            <a:xfrm>
              <a:off x="6549408" y="1856841"/>
              <a:ext cx="414356" cy="414356"/>
            </a:xfrm>
            <a:prstGeom prst="rect">
              <a:avLst/>
            </a:prstGeom>
            <a:noFill/>
            <a:ln>
              <a:noFill/>
            </a:ln>
          </p:spPr>
        </p:pic>
        <p:sp>
          <p:nvSpPr>
            <p:cNvPr id="1690" name="Google Shape;1690;p148"/>
            <p:cNvSpPr/>
            <p:nvPr/>
          </p:nvSpPr>
          <p:spPr>
            <a:xfrm>
              <a:off x="4009049" y="3358383"/>
              <a:ext cx="270164" cy="274320"/>
            </a:xfrm>
            <a:prstGeom prst="ellipse">
              <a:avLst/>
            </a:prstGeom>
            <a:solidFill>
              <a:schemeClr val="accent5"/>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5</a:t>
              </a:r>
              <a:endParaRPr/>
            </a:p>
          </p:txBody>
        </p:sp>
        <p:pic>
          <p:nvPicPr>
            <p:cNvPr id="1691" name="Google Shape;1691;p148"/>
            <p:cNvPicPr preferRelativeResize="0"/>
            <p:nvPr/>
          </p:nvPicPr>
          <p:blipFill rotWithShape="1">
            <a:blip r:embed="rId11">
              <a:alphaModFix/>
            </a:blip>
            <a:srcRect b="0" l="0" r="0" t="0"/>
            <a:stretch/>
          </p:blipFill>
          <p:spPr>
            <a:xfrm>
              <a:off x="7854433" y="2200645"/>
              <a:ext cx="362885" cy="362885"/>
            </a:xfrm>
            <a:prstGeom prst="rect">
              <a:avLst/>
            </a:prstGeom>
            <a:noFill/>
            <a:ln>
              <a:noFill/>
            </a:ln>
          </p:spPr>
        </p:pic>
        <p:sp>
          <p:nvSpPr>
            <p:cNvPr id="1692" name="Google Shape;1692;p148"/>
            <p:cNvSpPr txBox="1"/>
            <p:nvPr/>
          </p:nvSpPr>
          <p:spPr>
            <a:xfrm>
              <a:off x="7088603" y="2534713"/>
              <a:ext cx="179497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Sign-in endpoint for </a:t>
              </a:r>
              <a:r>
                <a:rPr b="0" i="0" lang="en-US" sz="1600" u="none" cap="none" strike="noStrike">
                  <a:solidFill>
                    <a:srgbClr val="19594E"/>
                  </a:solidFill>
                  <a:latin typeface="Play"/>
                  <a:ea typeface="Play"/>
                  <a:cs typeface="Play"/>
                  <a:sym typeface="Play"/>
                </a:rPr>
                <a:t>SAML</a:t>
              </a:r>
              <a:endParaRPr/>
            </a:p>
          </p:txBody>
        </p:sp>
        <p:sp>
          <p:nvSpPr>
            <p:cNvPr id="1693" name="Google Shape;1693;p148"/>
            <p:cNvSpPr/>
            <p:nvPr/>
          </p:nvSpPr>
          <p:spPr>
            <a:xfrm>
              <a:off x="9212056" y="1826788"/>
              <a:ext cx="2565268" cy="1056479"/>
            </a:xfrm>
            <a:prstGeom prst="rect">
              <a:avLst/>
            </a:prstGeom>
            <a:solidFill>
              <a:srgbClr val="5A6B86">
                <a:alpha val="9803"/>
              </a:srgbClr>
            </a:solidFill>
            <a:ln cap="flat" cmpd="sng" w="38100">
              <a:solidFill>
                <a:srgbClr val="00527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Play"/>
                <a:buNone/>
              </a:pPr>
              <a:r>
                <a:t/>
              </a:r>
              <a:endParaRPr b="0" i="0" sz="1200" u="none" cap="none" strike="noStrike">
                <a:solidFill>
                  <a:srgbClr val="000000"/>
                </a:solidFill>
                <a:latin typeface="Play"/>
                <a:ea typeface="Play"/>
                <a:cs typeface="Play"/>
                <a:sym typeface="Play"/>
              </a:endParaRPr>
            </a:p>
          </p:txBody>
        </p:sp>
        <p:sp>
          <p:nvSpPr>
            <p:cNvPr id="1694" name="Google Shape;1694;p148"/>
            <p:cNvSpPr txBox="1"/>
            <p:nvPr/>
          </p:nvSpPr>
          <p:spPr>
            <a:xfrm>
              <a:off x="9148790" y="2509622"/>
              <a:ext cx="131829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STS</a:t>
              </a:r>
              <a:endParaRPr/>
            </a:p>
          </p:txBody>
        </p:sp>
        <p:pic>
          <p:nvPicPr>
            <p:cNvPr id="1695" name="Google Shape;1695;p148"/>
            <p:cNvPicPr preferRelativeResize="0"/>
            <p:nvPr/>
          </p:nvPicPr>
          <p:blipFill rotWithShape="1">
            <a:blip r:embed="rId12">
              <a:alphaModFix/>
            </a:blip>
            <a:srcRect b="0" l="0" r="0" t="0"/>
            <a:stretch/>
          </p:blipFill>
          <p:spPr>
            <a:xfrm>
              <a:off x="9572989" y="2132483"/>
              <a:ext cx="469900" cy="469900"/>
            </a:xfrm>
            <a:prstGeom prst="rect">
              <a:avLst/>
            </a:prstGeom>
            <a:noFill/>
            <a:ln>
              <a:noFill/>
            </a:ln>
          </p:spPr>
        </p:pic>
        <p:sp>
          <p:nvSpPr>
            <p:cNvPr id="1696" name="Google Shape;1696;p148"/>
            <p:cNvSpPr txBox="1"/>
            <p:nvPr/>
          </p:nvSpPr>
          <p:spPr>
            <a:xfrm>
              <a:off x="9428397" y="1799492"/>
              <a:ext cx="54884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IAM</a:t>
              </a:r>
              <a:endParaRPr/>
            </a:p>
          </p:txBody>
        </p:sp>
        <p:pic>
          <p:nvPicPr>
            <p:cNvPr id="1697" name="Google Shape;1697;p148"/>
            <p:cNvPicPr preferRelativeResize="0"/>
            <p:nvPr/>
          </p:nvPicPr>
          <p:blipFill rotWithShape="1">
            <a:blip r:embed="rId13">
              <a:alphaModFix/>
            </a:blip>
            <a:srcRect b="0" l="0" r="0" t="0"/>
            <a:stretch/>
          </p:blipFill>
          <p:spPr>
            <a:xfrm>
              <a:off x="9240330" y="1867166"/>
              <a:ext cx="230604" cy="230604"/>
            </a:xfrm>
            <a:prstGeom prst="rect">
              <a:avLst/>
            </a:prstGeom>
            <a:noFill/>
            <a:ln>
              <a:noFill/>
            </a:ln>
          </p:spPr>
        </p:pic>
        <p:cxnSp>
          <p:nvCxnSpPr>
            <p:cNvPr id="1698" name="Google Shape;1698;p148"/>
            <p:cNvCxnSpPr/>
            <p:nvPr/>
          </p:nvCxnSpPr>
          <p:spPr>
            <a:xfrm>
              <a:off x="8288242" y="2330766"/>
              <a:ext cx="1221708" cy="0"/>
            </a:xfrm>
            <a:prstGeom prst="straightConnector1">
              <a:avLst/>
            </a:prstGeom>
            <a:noFill/>
            <a:ln cap="flat" cmpd="sng" w="38100">
              <a:solidFill>
                <a:srgbClr val="005276"/>
              </a:solidFill>
              <a:prstDash val="solid"/>
              <a:round/>
              <a:headEnd len="sm" w="sm" type="none"/>
              <a:tailEnd len="med" w="med" type="triangle"/>
            </a:ln>
          </p:spPr>
        </p:cxnSp>
        <p:cxnSp>
          <p:nvCxnSpPr>
            <p:cNvPr id="1699" name="Google Shape;1699;p148"/>
            <p:cNvCxnSpPr/>
            <p:nvPr/>
          </p:nvCxnSpPr>
          <p:spPr>
            <a:xfrm rot="10800000">
              <a:off x="8288242" y="2508190"/>
              <a:ext cx="1221708" cy="0"/>
            </a:xfrm>
            <a:prstGeom prst="straightConnector1">
              <a:avLst/>
            </a:prstGeom>
            <a:noFill/>
            <a:ln cap="flat" cmpd="sng" w="38100">
              <a:solidFill>
                <a:srgbClr val="005276"/>
              </a:solidFill>
              <a:prstDash val="solid"/>
              <a:round/>
              <a:headEnd len="sm" w="sm" type="none"/>
              <a:tailEnd len="med" w="med" type="triangle"/>
            </a:ln>
          </p:spPr>
        </p:cxnSp>
        <p:cxnSp>
          <p:nvCxnSpPr>
            <p:cNvPr id="1700" name="Google Shape;1700;p148"/>
            <p:cNvCxnSpPr/>
            <p:nvPr/>
          </p:nvCxnSpPr>
          <p:spPr>
            <a:xfrm rot="10800000">
              <a:off x="3278937" y="2459985"/>
              <a:ext cx="4485796" cy="0"/>
            </a:xfrm>
            <a:prstGeom prst="straightConnector1">
              <a:avLst/>
            </a:prstGeom>
            <a:noFill/>
            <a:ln cap="flat" cmpd="sng" w="38100">
              <a:solidFill>
                <a:srgbClr val="005276"/>
              </a:solidFill>
              <a:prstDash val="solid"/>
              <a:round/>
              <a:headEnd len="sm" w="sm" type="none"/>
              <a:tailEnd len="med" w="med" type="triangle"/>
            </a:ln>
          </p:spPr>
        </p:cxnSp>
        <p:pic>
          <p:nvPicPr>
            <p:cNvPr id="1701" name="Google Shape;1701;p148"/>
            <p:cNvPicPr preferRelativeResize="0"/>
            <p:nvPr/>
          </p:nvPicPr>
          <p:blipFill rotWithShape="1">
            <a:blip r:embed="rId14">
              <a:alphaModFix/>
            </a:blip>
            <a:srcRect b="0" l="0" r="0" t="0"/>
            <a:stretch/>
          </p:blipFill>
          <p:spPr>
            <a:xfrm>
              <a:off x="10647447" y="2406872"/>
              <a:ext cx="348292" cy="348292"/>
            </a:xfrm>
            <a:prstGeom prst="rect">
              <a:avLst/>
            </a:prstGeom>
            <a:noFill/>
            <a:ln>
              <a:noFill/>
            </a:ln>
          </p:spPr>
        </p:pic>
        <p:pic>
          <p:nvPicPr>
            <p:cNvPr id="1702" name="Google Shape;1702;p148"/>
            <p:cNvPicPr preferRelativeResize="0"/>
            <p:nvPr/>
          </p:nvPicPr>
          <p:blipFill rotWithShape="1">
            <a:blip r:embed="rId15">
              <a:alphaModFix/>
            </a:blip>
            <a:srcRect b="0" l="0" r="0" t="0"/>
            <a:stretch/>
          </p:blipFill>
          <p:spPr>
            <a:xfrm>
              <a:off x="10605660" y="1902348"/>
              <a:ext cx="385552" cy="385552"/>
            </a:xfrm>
            <a:prstGeom prst="rect">
              <a:avLst/>
            </a:prstGeom>
            <a:noFill/>
            <a:ln>
              <a:noFill/>
            </a:ln>
          </p:spPr>
        </p:pic>
        <p:sp>
          <p:nvSpPr>
            <p:cNvPr id="1703" name="Google Shape;1703;p148"/>
            <p:cNvSpPr txBox="1"/>
            <p:nvPr/>
          </p:nvSpPr>
          <p:spPr>
            <a:xfrm>
              <a:off x="10879932" y="1941326"/>
              <a:ext cx="76398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Role</a:t>
              </a:r>
              <a:endParaRPr/>
            </a:p>
          </p:txBody>
        </p:sp>
        <p:sp>
          <p:nvSpPr>
            <p:cNvPr id="1704" name="Google Shape;1704;p148"/>
            <p:cNvSpPr txBox="1"/>
            <p:nvPr/>
          </p:nvSpPr>
          <p:spPr>
            <a:xfrm>
              <a:off x="10901862" y="2429607"/>
              <a:ext cx="84879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Policy</a:t>
              </a:r>
              <a:endParaRPr/>
            </a:p>
          </p:txBody>
        </p:sp>
        <p:sp>
          <p:nvSpPr>
            <p:cNvPr id="1705" name="Google Shape;1705;p148"/>
            <p:cNvSpPr/>
            <p:nvPr/>
          </p:nvSpPr>
          <p:spPr>
            <a:xfrm>
              <a:off x="5962608" y="2385353"/>
              <a:ext cx="245599" cy="21268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pic>
          <p:nvPicPr>
            <p:cNvPr id="1706" name="Google Shape;1706;p148"/>
            <p:cNvPicPr preferRelativeResize="0"/>
            <p:nvPr/>
          </p:nvPicPr>
          <p:blipFill rotWithShape="1">
            <a:blip r:embed="rId16">
              <a:alphaModFix/>
            </a:blip>
            <a:srcRect b="0" l="0" r="0" t="0"/>
            <a:stretch/>
          </p:blipFill>
          <p:spPr>
            <a:xfrm>
              <a:off x="5951152" y="2409727"/>
              <a:ext cx="289465" cy="289465"/>
            </a:xfrm>
            <a:prstGeom prst="rect">
              <a:avLst/>
            </a:prstGeom>
            <a:noFill/>
            <a:ln>
              <a:noFill/>
            </a:ln>
          </p:spPr>
        </p:pic>
        <p:sp>
          <p:nvSpPr>
            <p:cNvPr id="1707" name="Google Shape;1707;p148"/>
            <p:cNvSpPr/>
            <p:nvPr/>
          </p:nvSpPr>
          <p:spPr>
            <a:xfrm>
              <a:off x="6165720" y="4150772"/>
              <a:ext cx="295448" cy="2439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pic>
          <p:nvPicPr>
            <p:cNvPr id="1708" name="Google Shape;1708;p148"/>
            <p:cNvPicPr preferRelativeResize="0"/>
            <p:nvPr/>
          </p:nvPicPr>
          <p:blipFill rotWithShape="1">
            <a:blip r:embed="rId16">
              <a:alphaModFix/>
            </a:blip>
            <a:srcRect b="0" l="0" r="0" t="0"/>
            <a:stretch/>
          </p:blipFill>
          <p:spPr>
            <a:xfrm>
              <a:off x="6175778" y="4148640"/>
              <a:ext cx="289465" cy="289465"/>
            </a:xfrm>
            <a:prstGeom prst="rect">
              <a:avLst/>
            </a:prstGeom>
            <a:noFill/>
            <a:ln>
              <a:noFill/>
            </a:ln>
          </p:spPr>
        </p:pic>
        <p:sp>
          <p:nvSpPr>
            <p:cNvPr id="1709" name="Google Shape;1709;p148"/>
            <p:cNvSpPr/>
            <p:nvPr/>
          </p:nvSpPr>
          <p:spPr>
            <a:xfrm>
              <a:off x="8855239" y="2429608"/>
              <a:ext cx="324109" cy="290204"/>
            </a:xfrm>
            <a:prstGeom prst="rect">
              <a:avLst/>
            </a:prstGeom>
            <a:solidFill>
              <a:schemeClr val="lt1"/>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pic>
          <p:nvPicPr>
            <p:cNvPr id="1710" name="Google Shape;1710;p148"/>
            <p:cNvPicPr preferRelativeResize="0"/>
            <p:nvPr/>
          </p:nvPicPr>
          <p:blipFill rotWithShape="1">
            <a:blip r:embed="rId16">
              <a:alphaModFix/>
            </a:blip>
            <a:srcRect b="0" l="0" r="0" t="0"/>
            <a:stretch/>
          </p:blipFill>
          <p:spPr>
            <a:xfrm>
              <a:off x="8869274" y="2430346"/>
              <a:ext cx="289465" cy="289465"/>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888888"/>
              </a:buClr>
              <a:buSzPts val="1200"/>
              <a:buFont typeface="Play"/>
              <a:buNone/>
            </a:pPr>
            <a:fld id="{00000000-1234-1234-1234-123412341234}" type="slidenum">
              <a:rPr b="0" i="0" lang="en-US" u="none" cap="none" strike="noStrike">
                <a:solidFill>
                  <a:srgbClr val="888888"/>
                </a:solidFill>
                <a:latin typeface="Play"/>
                <a:ea typeface="Play"/>
                <a:cs typeface="Play"/>
                <a:sym typeface="Play"/>
              </a:rPr>
              <a:t>‹#›</a:t>
            </a:fld>
            <a:endParaRPr b="0" i="0" u="none" cap="none" strike="noStrike">
              <a:solidFill>
                <a:srgbClr val="888888"/>
              </a:solidFill>
              <a:latin typeface="Play"/>
              <a:ea typeface="Play"/>
              <a:cs typeface="Play"/>
              <a:sym typeface="Play"/>
            </a:endParaRPr>
          </a:p>
        </p:txBody>
      </p:sp>
      <p:sp>
        <p:nvSpPr>
          <p:cNvPr id="1716" name="Google Shape;1716;p14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Cognito</a:t>
            </a:r>
            <a:endParaRPr sz="3600"/>
          </a:p>
        </p:txBody>
      </p:sp>
      <p:pic>
        <p:nvPicPr>
          <p:cNvPr id="1717" name="Google Shape;1717;p149"/>
          <p:cNvPicPr preferRelativeResize="0"/>
          <p:nvPr>
            <p:ph idx="2" type="pic"/>
          </p:nvPr>
        </p:nvPicPr>
        <p:blipFill rotWithShape="1">
          <a:blip r:embed="rId3">
            <a:alphaModFix/>
          </a:blip>
          <a:srcRect b="0" l="0" r="0" t="0"/>
          <a:stretch/>
        </p:blipFill>
        <p:spPr>
          <a:xfrm>
            <a:off x="531884" y="2182807"/>
            <a:ext cx="2286000" cy="2286000"/>
          </a:xfrm>
          <a:prstGeom prst="rect">
            <a:avLst/>
          </a:prstGeom>
          <a:noFill/>
          <a:ln>
            <a:noFill/>
          </a:ln>
        </p:spPr>
      </p:pic>
      <p:sp>
        <p:nvSpPr>
          <p:cNvPr id="1718" name="Google Shape;1718;p149"/>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228600" lvl="0" marL="228600" rtl="0" algn="ctr">
              <a:lnSpc>
                <a:spcPct val="90000"/>
              </a:lnSpc>
              <a:spcBef>
                <a:spcPts val="0"/>
              </a:spcBef>
              <a:spcAft>
                <a:spcPts val="0"/>
              </a:spcAft>
              <a:buClr>
                <a:srgbClr val="000000"/>
              </a:buClr>
              <a:buSzPts val="2000"/>
              <a:buNone/>
            </a:pPr>
            <a:r>
              <a:rPr lang="en-US">
                <a:solidFill>
                  <a:srgbClr val="000000"/>
                </a:solidFill>
                <a:latin typeface="Play"/>
                <a:ea typeface="Play"/>
                <a:cs typeface="Play"/>
                <a:sym typeface="Play"/>
              </a:rPr>
              <a:t>Amazon Cognito</a:t>
            </a:r>
            <a:endParaRPr/>
          </a:p>
        </p:txBody>
      </p:sp>
      <p:sp>
        <p:nvSpPr>
          <p:cNvPr id="1719" name="Google Shape;1719;p149"/>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00000"/>
              </a:lnSpc>
              <a:spcBef>
                <a:spcPts val="0"/>
              </a:spcBef>
              <a:spcAft>
                <a:spcPts val="0"/>
              </a:spcAft>
              <a:buClr>
                <a:srgbClr val="232F3E"/>
              </a:buClr>
              <a:buSzPts val="3200"/>
              <a:buNone/>
            </a:pPr>
            <a:r>
              <a:rPr lang="en-US"/>
              <a:t>A fully managed service that provides the following services and features: </a:t>
            </a:r>
            <a:endParaRPr/>
          </a:p>
          <a:p>
            <a:pPr indent="-342900" lvl="1" marL="571500" rtl="0" algn="l">
              <a:lnSpc>
                <a:spcPct val="100000"/>
              </a:lnSpc>
              <a:spcBef>
                <a:spcPts val="1200"/>
              </a:spcBef>
              <a:spcAft>
                <a:spcPts val="0"/>
              </a:spcAft>
              <a:buClr>
                <a:srgbClr val="232F3E"/>
              </a:buClr>
              <a:buSzPts val="2800"/>
              <a:buFont typeface="Arial"/>
              <a:buChar char="•"/>
            </a:pPr>
            <a:r>
              <a:rPr lang="en-US"/>
              <a:t>Authentication, authorization, and user management for web and mobile applications</a:t>
            </a:r>
            <a:endParaRPr/>
          </a:p>
          <a:p>
            <a:pPr indent="-342900" lvl="0" marL="571500" rtl="0" algn="l">
              <a:lnSpc>
                <a:spcPct val="100000"/>
              </a:lnSpc>
              <a:spcBef>
                <a:spcPts val="1200"/>
              </a:spcBef>
              <a:spcAft>
                <a:spcPts val="0"/>
              </a:spcAft>
              <a:buClr>
                <a:srgbClr val="232F3E"/>
              </a:buClr>
              <a:buSzPts val="2800"/>
              <a:buFont typeface="Arial"/>
              <a:buChar char="•"/>
            </a:pPr>
            <a:r>
              <a:rPr lang="en-US" sz="2800"/>
              <a:t>Federated identities for sign in with social identity providers (Amazon, Facebook, Google) or with SAML</a:t>
            </a:r>
            <a:endParaRPr/>
          </a:p>
          <a:p>
            <a:pPr indent="-342900" lvl="0" marL="571500" rtl="0" algn="l">
              <a:lnSpc>
                <a:spcPct val="100000"/>
              </a:lnSpc>
              <a:spcBef>
                <a:spcPts val="1200"/>
              </a:spcBef>
              <a:spcAft>
                <a:spcPts val="0"/>
              </a:spcAft>
              <a:buClr>
                <a:srgbClr val="232F3E"/>
              </a:buClr>
              <a:buSzPts val="2800"/>
              <a:buFont typeface="Arial"/>
              <a:buChar char="•"/>
            </a:pPr>
            <a:r>
              <a:rPr lang="en-US" sz="2800"/>
              <a:t>User pools that maintain a directory with user profiles authentication tokens</a:t>
            </a:r>
            <a:endParaRPr/>
          </a:p>
          <a:p>
            <a:pPr indent="-342900" lvl="0" marL="571500" rtl="0" algn="l">
              <a:lnSpc>
                <a:spcPct val="100000"/>
              </a:lnSpc>
              <a:spcBef>
                <a:spcPts val="1200"/>
              </a:spcBef>
              <a:spcAft>
                <a:spcPts val="0"/>
              </a:spcAft>
              <a:buClr>
                <a:srgbClr val="232F3E"/>
              </a:buClr>
              <a:buSzPts val="2800"/>
              <a:buFont typeface="Arial"/>
              <a:buChar char="•"/>
            </a:pPr>
            <a:r>
              <a:rPr lang="en-US" sz="2800"/>
              <a:t>Identity pools that enable the creation of unique identities and permissions assignment for users</a:t>
            </a:r>
            <a:endParaRPr sz="2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1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25" name="Google Shape;1725;p15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Application access identity federation</a:t>
            </a:r>
            <a:endParaRPr/>
          </a:p>
        </p:txBody>
      </p:sp>
      <p:grpSp>
        <p:nvGrpSpPr>
          <p:cNvPr descr="Diagram with labeled sequence to access server-side resources with a user pool. See description in the student notes." id="1726" name="Google Shape;1726;p150"/>
          <p:cNvGrpSpPr/>
          <p:nvPr/>
        </p:nvGrpSpPr>
        <p:grpSpPr>
          <a:xfrm>
            <a:off x="1990920" y="1765250"/>
            <a:ext cx="7626567" cy="3949090"/>
            <a:chOff x="1187356" y="1951630"/>
            <a:chExt cx="7626567" cy="3949090"/>
          </a:xfrm>
        </p:grpSpPr>
        <p:sp>
          <p:nvSpPr>
            <p:cNvPr id="1727" name="Google Shape;1727;p150"/>
            <p:cNvSpPr/>
            <p:nvPr/>
          </p:nvSpPr>
          <p:spPr>
            <a:xfrm>
              <a:off x="1187356" y="2347415"/>
              <a:ext cx="2429301" cy="3057098"/>
            </a:xfrm>
            <a:prstGeom prst="roundRect">
              <a:avLst>
                <a:gd fmla="val 16667" name="adj"/>
              </a:avLst>
            </a:prstGeom>
            <a:noFill/>
            <a:ln cap="flat" cmpd="sng" w="38100">
              <a:solidFill>
                <a:srgbClr val="0052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728" name="Google Shape;1728;p150"/>
            <p:cNvPicPr preferRelativeResize="0"/>
            <p:nvPr/>
          </p:nvPicPr>
          <p:blipFill rotWithShape="1">
            <a:blip r:embed="rId3">
              <a:alphaModFix/>
            </a:blip>
            <a:srcRect b="0" l="0" r="0" t="0"/>
            <a:stretch/>
          </p:blipFill>
          <p:spPr>
            <a:xfrm>
              <a:off x="7537372" y="4114162"/>
              <a:ext cx="1276551" cy="1276551"/>
            </a:xfrm>
            <a:prstGeom prst="rect">
              <a:avLst/>
            </a:prstGeom>
            <a:noFill/>
            <a:ln>
              <a:noFill/>
            </a:ln>
          </p:spPr>
        </p:pic>
        <p:pic>
          <p:nvPicPr>
            <p:cNvPr id="1729" name="Google Shape;1729;p150"/>
            <p:cNvPicPr preferRelativeResize="0"/>
            <p:nvPr/>
          </p:nvPicPr>
          <p:blipFill rotWithShape="1">
            <a:blip r:embed="rId4">
              <a:alphaModFix/>
            </a:blip>
            <a:srcRect b="0" l="0" r="0" t="0"/>
            <a:stretch/>
          </p:blipFill>
          <p:spPr>
            <a:xfrm>
              <a:off x="6645860" y="4053602"/>
              <a:ext cx="1258103" cy="1258103"/>
            </a:xfrm>
            <a:prstGeom prst="rect">
              <a:avLst/>
            </a:prstGeom>
            <a:noFill/>
            <a:ln>
              <a:noFill/>
            </a:ln>
          </p:spPr>
        </p:pic>
        <p:pic>
          <p:nvPicPr>
            <p:cNvPr id="1730" name="Google Shape;1730;p150"/>
            <p:cNvPicPr preferRelativeResize="0"/>
            <p:nvPr/>
          </p:nvPicPr>
          <p:blipFill rotWithShape="1">
            <a:blip r:embed="rId5">
              <a:alphaModFix/>
            </a:blip>
            <a:srcRect b="0" l="0" r="0" t="0"/>
            <a:stretch/>
          </p:blipFill>
          <p:spPr>
            <a:xfrm flipH="1">
              <a:off x="1656934" y="2686160"/>
              <a:ext cx="1591260" cy="1351243"/>
            </a:xfrm>
            <a:prstGeom prst="rect">
              <a:avLst/>
            </a:prstGeom>
            <a:noFill/>
            <a:ln>
              <a:noFill/>
            </a:ln>
          </p:spPr>
        </p:pic>
        <p:pic>
          <p:nvPicPr>
            <p:cNvPr id="1731" name="Google Shape;1731;p150"/>
            <p:cNvPicPr preferRelativeResize="0"/>
            <p:nvPr/>
          </p:nvPicPr>
          <p:blipFill rotWithShape="1">
            <a:blip r:embed="rId6">
              <a:alphaModFix/>
            </a:blip>
            <a:srcRect b="0" l="0" r="0" t="0"/>
            <a:stretch/>
          </p:blipFill>
          <p:spPr>
            <a:xfrm>
              <a:off x="4891967" y="2613058"/>
              <a:ext cx="534992" cy="534992"/>
            </a:xfrm>
            <a:prstGeom prst="rect">
              <a:avLst/>
            </a:prstGeom>
            <a:noFill/>
            <a:ln>
              <a:noFill/>
            </a:ln>
          </p:spPr>
        </p:pic>
        <p:pic>
          <p:nvPicPr>
            <p:cNvPr id="1732" name="Google Shape;1732;p150"/>
            <p:cNvPicPr preferRelativeResize="0"/>
            <p:nvPr/>
          </p:nvPicPr>
          <p:blipFill rotWithShape="1">
            <a:blip r:embed="rId6">
              <a:alphaModFix/>
            </a:blip>
            <a:srcRect b="0" l="0" r="0" t="0"/>
            <a:stretch/>
          </p:blipFill>
          <p:spPr>
            <a:xfrm>
              <a:off x="4891967" y="4455501"/>
              <a:ext cx="534992" cy="534992"/>
            </a:xfrm>
            <a:prstGeom prst="rect">
              <a:avLst/>
            </a:prstGeom>
            <a:noFill/>
            <a:ln>
              <a:noFill/>
            </a:ln>
          </p:spPr>
        </p:pic>
        <p:sp>
          <p:nvSpPr>
            <p:cNvPr id="1733" name="Google Shape;1733;p150"/>
            <p:cNvSpPr txBox="1"/>
            <p:nvPr/>
          </p:nvSpPr>
          <p:spPr>
            <a:xfrm>
              <a:off x="2059197" y="4054283"/>
              <a:ext cx="6046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App</a:t>
              </a:r>
              <a:endParaRPr/>
            </a:p>
          </p:txBody>
        </p:sp>
        <p:sp>
          <p:nvSpPr>
            <p:cNvPr id="1734" name="Google Shape;1734;p150"/>
            <p:cNvSpPr txBox="1"/>
            <p:nvPr/>
          </p:nvSpPr>
          <p:spPr>
            <a:xfrm>
              <a:off x="6896214" y="3440055"/>
              <a:ext cx="1157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user pool</a:t>
              </a:r>
              <a:endParaRPr/>
            </a:p>
          </p:txBody>
        </p:sp>
        <p:sp>
          <p:nvSpPr>
            <p:cNvPr id="1735" name="Google Shape;1735;p150"/>
            <p:cNvSpPr txBox="1"/>
            <p:nvPr/>
          </p:nvSpPr>
          <p:spPr>
            <a:xfrm>
              <a:off x="6892123" y="5254389"/>
              <a:ext cx="168026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Your backend </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resources</a:t>
              </a:r>
              <a:endParaRPr/>
            </a:p>
          </p:txBody>
        </p:sp>
        <p:cxnSp>
          <p:nvCxnSpPr>
            <p:cNvPr id="1736" name="Google Shape;1736;p150"/>
            <p:cNvCxnSpPr/>
            <p:nvPr/>
          </p:nvCxnSpPr>
          <p:spPr>
            <a:xfrm rot="10800000">
              <a:off x="3841087" y="4735773"/>
              <a:ext cx="968992" cy="872"/>
            </a:xfrm>
            <a:prstGeom prst="straightConnector1">
              <a:avLst/>
            </a:prstGeom>
            <a:noFill/>
            <a:ln cap="flat" cmpd="sng" w="38100">
              <a:solidFill>
                <a:srgbClr val="005276"/>
              </a:solidFill>
              <a:prstDash val="solid"/>
              <a:round/>
              <a:headEnd len="sm" w="sm" type="none"/>
              <a:tailEnd len="med" w="med" type="triangle"/>
            </a:ln>
          </p:spPr>
        </p:cxnSp>
        <p:cxnSp>
          <p:nvCxnSpPr>
            <p:cNvPr id="1737" name="Google Shape;1737;p150"/>
            <p:cNvCxnSpPr/>
            <p:nvPr/>
          </p:nvCxnSpPr>
          <p:spPr>
            <a:xfrm>
              <a:off x="5533409" y="4722125"/>
              <a:ext cx="1105469" cy="0"/>
            </a:xfrm>
            <a:prstGeom prst="straightConnector1">
              <a:avLst/>
            </a:prstGeom>
            <a:noFill/>
            <a:ln cap="flat" cmpd="sng" w="38100">
              <a:solidFill>
                <a:srgbClr val="005276"/>
              </a:solidFill>
              <a:prstDash val="solid"/>
              <a:round/>
              <a:headEnd len="sm" w="sm" type="none"/>
              <a:tailEnd len="med" w="med" type="triangle"/>
            </a:ln>
          </p:spPr>
        </p:cxnSp>
        <p:cxnSp>
          <p:nvCxnSpPr>
            <p:cNvPr id="1738" name="Google Shape;1738;p150"/>
            <p:cNvCxnSpPr/>
            <p:nvPr/>
          </p:nvCxnSpPr>
          <p:spPr>
            <a:xfrm rot="10800000">
              <a:off x="3841087" y="2936543"/>
              <a:ext cx="968992" cy="872"/>
            </a:xfrm>
            <a:prstGeom prst="straightConnector1">
              <a:avLst/>
            </a:prstGeom>
            <a:noFill/>
            <a:ln cap="flat" cmpd="sng" w="38100">
              <a:solidFill>
                <a:srgbClr val="005276"/>
              </a:solidFill>
              <a:prstDash val="solid"/>
              <a:round/>
              <a:headEnd len="sm" w="sm" type="none"/>
              <a:tailEnd len="med" w="med" type="triangle"/>
            </a:ln>
          </p:spPr>
        </p:cxnSp>
        <p:cxnSp>
          <p:nvCxnSpPr>
            <p:cNvPr id="1739" name="Google Shape;1739;p150"/>
            <p:cNvCxnSpPr/>
            <p:nvPr/>
          </p:nvCxnSpPr>
          <p:spPr>
            <a:xfrm>
              <a:off x="5426501" y="2909248"/>
              <a:ext cx="1105469" cy="0"/>
            </a:xfrm>
            <a:prstGeom prst="straightConnector1">
              <a:avLst/>
            </a:prstGeom>
            <a:noFill/>
            <a:ln cap="flat" cmpd="sng" w="38100">
              <a:solidFill>
                <a:srgbClr val="005276"/>
              </a:solidFill>
              <a:prstDash val="solid"/>
              <a:round/>
              <a:headEnd len="sm" w="sm" type="none"/>
              <a:tailEnd len="med" w="med" type="triangle"/>
            </a:ln>
          </p:spPr>
        </p:cxnSp>
        <p:sp>
          <p:nvSpPr>
            <p:cNvPr id="1740" name="Google Shape;1740;p150"/>
            <p:cNvSpPr/>
            <p:nvPr/>
          </p:nvSpPr>
          <p:spPr>
            <a:xfrm>
              <a:off x="4059827" y="2073820"/>
              <a:ext cx="270164" cy="274320"/>
            </a:xfrm>
            <a:prstGeom prst="ellipse">
              <a:avLst/>
            </a:prstGeom>
            <a:solidFill>
              <a:schemeClr val="accent5"/>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1</a:t>
              </a:r>
              <a:endParaRPr/>
            </a:p>
          </p:txBody>
        </p:sp>
        <p:sp>
          <p:nvSpPr>
            <p:cNvPr id="1741" name="Google Shape;1741;p150"/>
            <p:cNvSpPr txBox="1"/>
            <p:nvPr/>
          </p:nvSpPr>
          <p:spPr>
            <a:xfrm>
              <a:off x="4291464" y="1951630"/>
              <a:ext cx="192433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Authenticate and get tokens</a:t>
              </a:r>
              <a:endParaRPr/>
            </a:p>
          </p:txBody>
        </p:sp>
        <p:sp>
          <p:nvSpPr>
            <p:cNvPr id="1742" name="Google Shape;1742;p150"/>
            <p:cNvSpPr/>
            <p:nvPr/>
          </p:nvSpPr>
          <p:spPr>
            <a:xfrm>
              <a:off x="4073476" y="3957211"/>
              <a:ext cx="270164" cy="274320"/>
            </a:xfrm>
            <a:prstGeom prst="ellipse">
              <a:avLst/>
            </a:prstGeom>
            <a:solidFill>
              <a:schemeClr val="accent5"/>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lang="en-US" sz="1800">
                  <a:solidFill>
                    <a:srgbClr val="FFFFFF"/>
                  </a:solidFill>
                  <a:latin typeface="Play"/>
                  <a:ea typeface="Play"/>
                  <a:cs typeface="Play"/>
                  <a:sym typeface="Play"/>
                </a:rPr>
                <a:t>2</a:t>
              </a:r>
              <a:endParaRPr b="0" i="0" sz="1800" u="none" cap="none" strike="noStrike">
                <a:solidFill>
                  <a:srgbClr val="FFFFFF"/>
                </a:solidFill>
                <a:latin typeface="Play"/>
                <a:ea typeface="Play"/>
                <a:cs typeface="Play"/>
                <a:sym typeface="Play"/>
              </a:endParaRPr>
            </a:p>
          </p:txBody>
        </p:sp>
        <p:sp>
          <p:nvSpPr>
            <p:cNvPr id="1743" name="Google Shape;1743;p150"/>
            <p:cNvSpPr txBox="1"/>
            <p:nvPr/>
          </p:nvSpPr>
          <p:spPr>
            <a:xfrm>
              <a:off x="4318760" y="3794078"/>
              <a:ext cx="18015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Access your own resources</a:t>
              </a:r>
              <a:endParaRPr/>
            </a:p>
          </p:txBody>
        </p:sp>
        <p:pic>
          <p:nvPicPr>
            <p:cNvPr id="1744" name="Google Shape;1744;p150"/>
            <p:cNvPicPr preferRelativeResize="0"/>
            <p:nvPr/>
          </p:nvPicPr>
          <p:blipFill rotWithShape="1">
            <a:blip r:embed="rId7">
              <a:alphaModFix/>
            </a:blip>
            <a:srcRect b="0" l="0" r="0" t="0"/>
            <a:stretch/>
          </p:blipFill>
          <p:spPr>
            <a:xfrm>
              <a:off x="7055611" y="2190114"/>
              <a:ext cx="991997" cy="991997"/>
            </a:xfrm>
            <a:prstGeom prst="rect">
              <a:avLst/>
            </a:prstGeom>
            <a:noFill/>
            <a:ln>
              <a:noFill/>
            </a:ln>
          </p:spPr>
        </p:pic>
        <p:sp>
          <p:nvSpPr>
            <p:cNvPr id="1745" name="Google Shape;1745;p150"/>
            <p:cNvSpPr/>
            <p:nvPr/>
          </p:nvSpPr>
          <p:spPr>
            <a:xfrm>
              <a:off x="6648735" y="3171182"/>
              <a:ext cx="193033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Amazon Cognito</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1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Play"/>
              <a:buNone/>
            </a:pPr>
            <a:fld id="{00000000-1234-1234-1234-123412341234}" type="slidenum">
              <a:rPr b="0" i="0" lang="en-US" u="none" cap="none" strike="noStrike">
                <a:solidFill>
                  <a:schemeClr val="dk1"/>
                </a:solidFill>
              </a:rPr>
              <a:t>‹#›</a:t>
            </a:fld>
            <a:endParaRPr b="0" i="0" u="none" cap="none" strike="noStrike">
              <a:solidFill>
                <a:schemeClr val="dk1"/>
              </a:solidFill>
            </a:endParaRPr>
          </a:p>
        </p:txBody>
      </p:sp>
      <p:sp>
        <p:nvSpPr>
          <p:cNvPr id="1751" name="Google Shape;1751;p15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sz="3600"/>
              <a:t>Amazon Cognito example  </a:t>
            </a:r>
            <a:endParaRPr/>
          </a:p>
        </p:txBody>
      </p:sp>
      <p:grpSp>
        <p:nvGrpSpPr>
          <p:cNvPr descr="Detailed diagram with labeled sequence of actions that lead to a successful login using Amazon Cognito. See description in the student notes." id="1752" name="Google Shape;1752;p151"/>
          <p:cNvGrpSpPr/>
          <p:nvPr/>
        </p:nvGrpSpPr>
        <p:grpSpPr>
          <a:xfrm>
            <a:off x="365760" y="1451248"/>
            <a:ext cx="11506266" cy="4634812"/>
            <a:chOff x="652868" y="2042783"/>
            <a:chExt cx="11506266" cy="4634812"/>
          </a:xfrm>
        </p:grpSpPr>
        <p:grpSp>
          <p:nvGrpSpPr>
            <p:cNvPr id="1753" name="Google Shape;1753;p151"/>
            <p:cNvGrpSpPr/>
            <p:nvPr/>
          </p:nvGrpSpPr>
          <p:grpSpPr>
            <a:xfrm>
              <a:off x="10795743" y="2218983"/>
              <a:ext cx="964763" cy="964763"/>
              <a:chOff x="10795743" y="2218983"/>
              <a:chExt cx="964763" cy="964763"/>
            </a:xfrm>
          </p:grpSpPr>
          <p:pic>
            <p:nvPicPr>
              <p:cNvPr id="1754" name="Google Shape;1754;p151"/>
              <p:cNvPicPr preferRelativeResize="0"/>
              <p:nvPr/>
            </p:nvPicPr>
            <p:blipFill rotWithShape="1">
              <a:blip r:embed="rId3">
                <a:alphaModFix/>
              </a:blip>
              <a:srcRect b="0" l="0" r="0" t="0"/>
              <a:stretch/>
            </p:blipFill>
            <p:spPr>
              <a:xfrm>
                <a:off x="10795743" y="2218983"/>
                <a:ext cx="964763" cy="964763"/>
              </a:xfrm>
              <a:prstGeom prst="rect">
                <a:avLst/>
              </a:prstGeom>
              <a:noFill/>
              <a:ln>
                <a:noFill/>
              </a:ln>
            </p:spPr>
          </p:pic>
          <p:sp>
            <p:nvSpPr>
              <p:cNvPr id="1755" name="Google Shape;1755;p151"/>
              <p:cNvSpPr/>
              <p:nvPr/>
            </p:nvSpPr>
            <p:spPr>
              <a:xfrm>
                <a:off x="11043913" y="2569495"/>
                <a:ext cx="442738" cy="3296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grpSp>
        <p:sp>
          <p:nvSpPr>
            <p:cNvPr id="1756" name="Google Shape;1756;p151"/>
            <p:cNvSpPr/>
            <p:nvPr/>
          </p:nvSpPr>
          <p:spPr>
            <a:xfrm>
              <a:off x="5886870" y="2042783"/>
              <a:ext cx="4547631" cy="4634812"/>
            </a:xfrm>
            <a:prstGeom prst="rect">
              <a:avLst/>
            </a:prstGeom>
            <a:noFill/>
            <a:ln cap="flat" cmpd="sng" w="38100">
              <a:solidFill>
                <a:srgbClr val="007FAA"/>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Cloud</a:t>
              </a:r>
              <a:endParaRPr/>
            </a:p>
          </p:txBody>
        </p:sp>
        <p:pic>
          <p:nvPicPr>
            <p:cNvPr id="1757" name="Google Shape;1757;p151"/>
            <p:cNvPicPr preferRelativeResize="0"/>
            <p:nvPr/>
          </p:nvPicPr>
          <p:blipFill rotWithShape="1">
            <a:blip r:embed="rId4">
              <a:alphaModFix/>
            </a:blip>
            <a:srcRect b="0" l="0" r="0" t="0"/>
            <a:stretch/>
          </p:blipFill>
          <p:spPr>
            <a:xfrm>
              <a:off x="5886870" y="2042784"/>
              <a:ext cx="330200" cy="330200"/>
            </a:xfrm>
            <a:prstGeom prst="rect">
              <a:avLst/>
            </a:prstGeom>
            <a:noFill/>
            <a:ln>
              <a:noFill/>
            </a:ln>
          </p:spPr>
        </p:pic>
        <p:pic>
          <p:nvPicPr>
            <p:cNvPr id="1758" name="Google Shape;1758;p151"/>
            <p:cNvPicPr preferRelativeResize="0"/>
            <p:nvPr/>
          </p:nvPicPr>
          <p:blipFill rotWithShape="1">
            <a:blip r:embed="rId5">
              <a:alphaModFix/>
            </a:blip>
            <a:srcRect b="0" l="0" r="0" t="0"/>
            <a:stretch/>
          </p:blipFill>
          <p:spPr>
            <a:xfrm>
              <a:off x="7361670" y="5341602"/>
              <a:ext cx="548640" cy="548640"/>
            </a:xfrm>
            <a:prstGeom prst="rect">
              <a:avLst/>
            </a:prstGeom>
            <a:noFill/>
            <a:ln>
              <a:noFill/>
            </a:ln>
          </p:spPr>
        </p:pic>
        <p:pic>
          <p:nvPicPr>
            <p:cNvPr id="1759" name="Google Shape;1759;p151"/>
            <p:cNvPicPr preferRelativeResize="0"/>
            <p:nvPr/>
          </p:nvPicPr>
          <p:blipFill rotWithShape="1">
            <a:blip r:embed="rId6">
              <a:alphaModFix/>
            </a:blip>
            <a:srcRect b="0" l="0" r="0" t="0"/>
            <a:stretch/>
          </p:blipFill>
          <p:spPr>
            <a:xfrm>
              <a:off x="8487157" y="5341602"/>
              <a:ext cx="548640" cy="548640"/>
            </a:xfrm>
            <a:prstGeom prst="rect">
              <a:avLst/>
            </a:prstGeom>
            <a:noFill/>
            <a:ln>
              <a:noFill/>
            </a:ln>
          </p:spPr>
        </p:pic>
        <p:pic>
          <p:nvPicPr>
            <p:cNvPr id="1760" name="Google Shape;1760;p151"/>
            <p:cNvPicPr preferRelativeResize="0"/>
            <p:nvPr/>
          </p:nvPicPr>
          <p:blipFill rotWithShape="1">
            <a:blip r:embed="rId7">
              <a:alphaModFix/>
            </a:blip>
            <a:srcRect b="0" l="0" r="0" t="0"/>
            <a:stretch/>
          </p:blipFill>
          <p:spPr>
            <a:xfrm>
              <a:off x="9612645" y="5341602"/>
              <a:ext cx="548640" cy="548640"/>
            </a:xfrm>
            <a:prstGeom prst="rect">
              <a:avLst/>
            </a:prstGeom>
            <a:noFill/>
            <a:ln>
              <a:noFill/>
            </a:ln>
          </p:spPr>
        </p:pic>
        <p:sp>
          <p:nvSpPr>
            <p:cNvPr id="1761" name="Google Shape;1761;p151"/>
            <p:cNvSpPr/>
            <p:nvPr/>
          </p:nvSpPr>
          <p:spPr>
            <a:xfrm>
              <a:off x="7036069" y="4906100"/>
              <a:ext cx="3243533" cy="1616220"/>
            </a:xfrm>
            <a:prstGeom prst="rect">
              <a:avLst/>
            </a:prstGeom>
            <a:noFill/>
            <a:ln cap="flat" cmpd="sng" w="38100">
              <a:solidFill>
                <a:srgbClr val="007FA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AWS services</a:t>
              </a:r>
              <a:endParaRPr/>
            </a:p>
          </p:txBody>
        </p:sp>
        <p:pic>
          <p:nvPicPr>
            <p:cNvPr descr="Laptop" id="1762" name="Google Shape;1762;p151"/>
            <p:cNvPicPr preferRelativeResize="0"/>
            <p:nvPr/>
          </p:nvPicPr>
          <p:blipFill rotWithShape="1">
            <a:blip r:embed="rId8">
              <a:alphaModFix/>
            </a:blip>
            <a:srcRect b="0" l="0" r="0" t="0"/>
            <a:stretch/>
          </p:blipFill>
          <p:spPr>
            <a:xfrm>
              <a:off x="978188" y="2942288"/>
              <a:ext cx="1446195" cy="1446195"/>
            </a:xfrm>
            <a:prstGeom prst="rect">
              <a:avLst/>
            </a:prstGeom>
            <a:noFill/>
            <a:ln>
              <a:noFill/>
            </a:ln>
          </p:spPr>
        </p:pic>
        <p:sp>
          <p:nvSpPr>
            <p:cNvPr id="1763" name="Google Shape;1763;p151"/>
            <p:cNvSpPr txBox="1"/>
            <p:nvPr/>
          </p:nvSpPr>
          <p:spPr>
            <a:xfrm>
              <a:off x="971203" y="4144728"/>
              <a:ext cx="1446195"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Web or mobile application</a:t>
              </a:r>
              <a:endParaRPr/>
            </a:p>
          </p:txBody>
        </p:sp>
        <p:sp>
          <p:nvSpPr>
            <p:cNvPr id="1764" name="Google Shape;1764;p151"/>
            <p:cNvSpPr/>
            <p:nvPr/>
          </p:nvSpPr>
          <p:spPr>
            <a:xfrm>
              <a:off x="2757229" y="2375850"/>
              <a:ext cx="270164" cy="274320"/>
            </a:xfrm>
            <a:prstGeom prst="ellipse">
              <a:avLst/>
            </a:prstGeom>
            <a:solidFill>
              <a:schemeClr val="accent5"/>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1</a:t>
              </a:r>
              <a:endParaRPr/>
            </a:p>
          </p:txBody>
        </p:sp>
        <p:sp>
          <p:nvSpPr>
            <p:cNvPr id="1765" name="Google Shape;1765;p151"/>
            <p:cNvSpPr/>
            <p:nvPr/>
          </p:nvSpPr>
          <p:spPr>
            <a:xfrm>
              <a:off x="2757229" y="3375491"/>
              <a:ext cx="270164" cy="274320"/>
            </a:xfrm>
            <a:prstGeom prst="ellipse">
              <a:avLst/>
            </a:prstGeom>
            <a:solidFill>
              <a:schemeClr val="accent5"/>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3</a:t>
              </a:r>
              <a:endParaRPr/>
            </a:p>
          </p:txBody>
        </p:sp>
        <p:sp>
          <p:nvSpPr>
            <p:cNvPr id="1766" name="Google Shape;1766;p151"/>
            <p:cNvSpPr/>
            <p:nvPr/>
          </p:nvSpPr>
          <p:spPr>
            <a:xfrm>
              <a:off x="2757229" y="5075858"/>
              <a:ext cx="270164" cy="274320"/>
            </a:xfrm>
            <a:prstGeom prst="ellipse">
              <a:avLst/>
            </a:prstGeom>
            <a:solidFill>
              <a:schemeClr val="accent5"/>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4</a:t>
              </a:r>
              <a:endParaRPr/>
            </a:p>
          </p:txBody>
        </p:sp>
        <p:cxnSp>
          <p:nvCxnSpPr>
            <p:cNvPr id="1767" name="Google Shape;1767;p151"/>
            <p:cNvCxnSpPr/>
            <p:nvPr/>
          </p:nvCxnSpPr>
          <p:spPr>
            <a:xfrm>
              <a:off x="2737850" y="2762867"/>
              <a:ext cx="4596863" cy="0"/>
            </a:xfrm>
            <a:prstGeom prst="straightConnector1">
              <a:avLst/>
            </a:prstGeom>
            <a:noFill/>
            <a:ln cap="flat" cmpd="sng" w="38100">
              <a:solidFill>
                <a:srgbClr val="005276"/>
              </a:solidFill>
              <a:prstDash val="solid"/>
              <a:round/>
              <a:headEnd len="sm" w="sm" type="none"/>
              <a:tailEnd len="med" w="med" type="triangle"/>
            </a:ln>
          </p:spPr>
        </p:cxnSp>
        <p:sp>
          <p:nvSpPr>
            <p:cNvPr id="1768" name="Google Shape;1768;p151"/>
            <p:cNvSpPr txBox="1"/>
            <p:nvPr/>
          </p:nvSpPr>
          <p:spPr>
            <a:xfrm>
              <a:off x="3052848" y="4870329"/>
              <a:ext cx="283402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Access AWS services </a:t>
              </a:r>
              <a:endParaRPr/>
            </a:p>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with credentials</a:t>
              </a:r>
              <a:endParaRPr/>
            </a:p>
          </p:txBody>
        </p:sp>
        <p:sp>
          <p:nvSpPr>
            <p:cNvPr id="1769" name="Google Shape;1769;p151"/>
            <p:cNvSpPr txBox="1"/>
            <p:nvPr/>
          </p:nvSpPr>
          <p:spPr>
            <a:xfrm>
              <a:off x="3052848" y="2347367"/>
              <a:ext cx="282614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Authenticate and get tokens</a:t>
              </a:r>
              <a:endParaRPr/>
            </a:p>
          </p:txBody>
        </p:sp>
        <p:sp>
          <p:nvSpPr>
            <p:cNvPr id="1770" name="Google Shape;1770;p151"/>
            <p:cNvSpPr/>
            <p:nvPr/>
          </p:nvSpPr>
          <p:spPr>
            <a:xfrm>
              <a:off x="652868" y="2042784"/>
              <a:ext cx="2023157" cy="3629980"/>
            </a:xfrm>
            <a:prstGeom prst="rect">
              <a:avLst/>
            </a:prstGeom>
            <a:noFill/>
            <a:ln cap="flat" cmpd="sng" w="38100">
              <a:solidFill>
                <a:srgbClr val="007FA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Play"/>
                <a:buNone/>
              </a:pPr>
              <a:r>
                <a:t/>
              </a:r>
              <a:endParaRPr b="0" i="0" sz="1200" u="none" cap="none" strike="noStrike">
                <a:solidFill>
                  <a:srgbClr val="5A6B86"/>
                </a:solidFill>
                <a:latin typeface="Play"/>
                <a:ea typeface="Play"/>
                <a:cs typeface="Play"/>
                <a:sym typeface="Play"/>
              </a:endParaRPr>
            </a:p>
          </p:txBody>
        </p:sp>
        <p:sp>
          <p:nvSpPr>
            <p:cNvPr id="1771" name="Google Shape;1771;p151"/>
            <p:cNvSpPr txBox="1"/>
            <p:nvPr/>
          </p:nvSpPr>
          <p:spPr>
            <a:xfrm>
              <a:off x="3052848" y="3213237"/>
              <a:ext cx="262615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Exchange tokens for </a:t>
              </a:r>
              <a:endParaRPr/>
            </a:p>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credentials</a:t>
              </a:r>
              <a:endParaRPr/>
            </a:p>
          </p:txBody>
        </p:sp>
        <p:pic>
          <p:nvPicPr>
            <p:cNvPr id="1772" name="Google Shape;1772;p151"/>
            <p:cNvPicPr preferRelativeResize="0"/>
            <p:nvPr/>
          </p:nvPicPr>
          <p:blipFill rotWithShape="1">
            <a:blip r:embed="rId9">
              <a:alphaModFix/>
            </a:blip>
            <a:srcRect b="0" l="0" r="0" t="0"/>
            <a:stretch/>
          </p:blipFill>
          <p:spPr>
            <a:xfrm>
              <a:off x="7551583" y="2533247"/>
              <a:ext cx="548640" cy="548640"/>
            </a:xfrm>
            <a:prstGeom prst="rect">
              <a:avLst/>
            </a:prstGeom>
            <a:noFill/>
            <a:ln>
              <a:noFill/>
            </a:ln>
          </p:spPr>
        </p:pic>
        <p:sp>
          <p:nvSpPr>
            <p:cNvPr id="1773" name="Google Shape;1773;p151"/>
            <p:cNvSpPr txBox="1"/>
            <p:nvPr/>
          </p:nvSpPr>
          <p:spPr>
            <a:xfrm>
              <a:off x="6864464" y="3093958"/>
              <a:ext cx="192287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Amazon Cognito user pool</a:t>
              </a:r>
              <a:endParaRPr/>
            </a:p>
          </p:txBody>
        </p:sp>
        <p:pic>
          <p:nvPicPr>
            <p:cNvPr id="1774" name="Google Shape;1774;p151"/>
            <p:cNvPicPr preferRelativeResize="0"/>
            <p:nvPr/>
          </p:nvPicPr>
          <p:blipFill rotWithShape="1">
            <a:blip r:embed="rId9">
              <a:alphaModFix/>
            </a:blip>
            <a:srcRect b="0" l="0" r="0" t="0"/>
            <a:stretch/>
          </p:blipFill>
          <p:spPr>
            <a:xfrm>
              <a:off x="7551583" y="3726320"/>
              <a:ext cx="548640" cy="548640"/>
            </a:xfrm>
            <a:prstGeom prst="rect">
              <a:avLst/>
            </a:prstGeom>
            <a:noFill/>
            <a:ln>
              <a:noFill/>
            </a:ln>
          </p:spPr>
        </p:pic>
        <p:sp>
          <p:nvSpPr>
            <p:cNvPr id="1775" name="Google Shape;1775;p151"/>
            <p:cNvSpPr txBox="1"/>
            <p:nvPr/>
          </p:nvSpPr>
          <p:spPr>
            <a:xfrm>
              <a:off x="6715491" y="4276357"/>
              <a:ext cx="222082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Amazon Cognito identity pool</a:t>
              </a:r>
              <a:endParaRPr/>
            </a:p>
          </p:txBody>
        </p:sp>
        <p:cxnSp>
          <p:nvCxnSpPr>
            <p:cNvPr id="1776" name="Google Shape;1776;p151"/>
            <p:cNvCxnSpPr/>
            <p:nvPr/>
          </p:nvCxnSpPr>
          <p:spPr>
            <a:xfrm>
              <a:off x="2780382" y="3860690"/>
              <a:ext cx="4596863" cy="0"/>
            </a:xfrm>
            <a:prstGeom prst="straightConnector1">
              <a:avLst/>
            </a:prstGeom>
            <a:noFill/>
            <a:ln cap="flat" cmpd="sng" w="38100">
              <a:solidFill>
                <a:srgbClr val="005276"/>
              </a:solidFill>
              <a:prstDash val="solid"/>
              <a:round/>
              <a:headEnd len="sm" w="sm" type="none"/>
              <a:tailEnd len="med" w="med" type="triangle"/>
            </a:ln>
          </p:spPr>
        </p:cxnSp>
        <p:cxnSp>
          <p:nvCxnSpPr>
            <p:cNvPr id="1777" name="Google Shape;1777;p151"/>
            <p:cNvCxnSpPr/>
            <p:nvPr/>
          </p:nvCxnSpPr>
          <p:spPr>
            <a:xfrm>
              <a:off x="2826455" y="5464779"/>
              <a:ext cx="4037086" cy="0"/>
            </a:xfrm>
            <a:prstGeom prst="straightConnector1">
              <a:avLst/>
            </a:prstGeom>
            <a:noFill/>
            <a:ln cap="flat" cmpd="sng" w="38100">
              <a:solidFill>
                <a:srgbClr val="005276"/>
              </a:solidFill>
              <a:prstDash val="solid"/>
              <a:round/>
              <a:headEnd len="sm" w="sm" type="none"/>
              <a:tailEnd len="med" w="med" type="triangle"/>
            </a:ln>
          </p:spPr>
        </p:cxnSp>
        <p:cxnSp>
          <p:nvCxnSpPr>
            <p:cNvPr id="1778" name="Google Shape;1778;p151"/>
            <p:cNvCxnSpPr/>
            <p:nvPr/>
          </p:nvCxnSpPr>
          <p:spPr>
            <a:xfrm>
              <a:off x="2741392" y="2989698"/>
              <a:ext cx="4596863" cy="0"/>
            </a:xfrm>
            <a:prstGeom prst="straightConnector1">
              <a:avLst/>
            </a:prstGeom>
            <a:noFill/>
            <a:ln cap="flat" cmpd="sng" w="38100">
              <a:solidFill>
                <a:srgbClr val="005276"/>
              </a:solidFill>
              <a:prstDash val="solid"/>
              <a:round/>
              <a:headEnd len="med" w="med" type="triangle"/>
              <a:tailEnd len="sm" w="sm" type="none"/>
            </a:ln>
          </p:spPr>
        </p:cxnSp>
        <p:cxnSp>
          <p:nvCxnSpPr>
            <p:cNvPr id="1779" name="Google Shape;1779;p151"/>
            <p:cNvCxnSpPr/>
            <p:nvPr/>
          </p:nvCxnSpPr>
          <p:spPr>
            <a:xfrm>
              <a:off x="2794556" y="4081501"/>
              <a:ext cx="4596863" cy="0"/>
            </a:xfrm>
            <a:prstGeom prst="straightConnector1">
              <a:avLst/>
            </a:prstGeom>
            <a:noFill/>
            <a:ln cap="flat" cmpd="sng" w="38100">
              <a:solidFill>
                <a:srgbClr val="005276"/>
              </a:solidFill>
              <a:prstDash val="solid"/>
              <a:round/>
              <a:headEnd len="med" w="med" type="triangle"/>
              <a:tailEnd len="sm" w="sm" type="none"/>
            </a:ln>
          </p:spPr>
        </p:cxnSp>
        <p:cxnSp>
          <p:nvCxnSpPr>
            <p:cNvPr id="1780" name="Google Shape;1780;p151"/>
            <p:cNvCxnSpPr/>
            <p:nvPr/>
          </p:nvCxnSpPr>
          <p:spPr>
            <a:xfrm>
              <a:off x="8288930" y="2765820"/>
              <a:ext cx="2326192" cy="0"/>
            </a:xfrm>
            <a:prstGeom prst="straightConnector1">
              <a:avLst/>
            </a:prstGeom>
            <a:noFill/>
            <a:ln cap="flat" cmpd="sng" w="38100">
              <a:solidFill>
                <a:srgbClr val="005276"/>
              </a:solidFill>
              <a:prstDash val="solid"/>
              <a:round/>
              <a:headEnd len="sm" w="sm" type="none"/>
              <a:tailEnd len="med" w="med" type="triangle"/>
            </a:ln>
          </p:spPr>
        </p:cxnSp>
        <p:sp>
          <p:nvSpPr>
            <p:cNvPr id="1781" name="Google Shape;1781;p151"/>
            <p:cNvSpPr txBox="1"/>
            <p:nvPr/>
          </p:nvSpPr>
          <p:spPr>
            <a:xfrm>
              <a:off x="10615122" y="2972918"/>
              <a:ext cx="154401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Federating IdP</a:t>
              </a:r>
              <a:endParaRPr/>
            </a:p>
          </p:txBody>
        </p:sp>
        <p:cxnSp>
          <p:nvCxnSpPr>
            <p:cNvPr id="1782" name="Google Shape;1782;p151"/>
            <p:cNvCxnSpPr/>
            <p:nvPr/>
          </p:nvCxnSpPr>
          <p:spPr>
            <a:xfrm>
              <a:off x="8288930" y="2964607"/>
              <a:ext cx="2326192" cy="0"/>
            </a:xfrm>
            <a:prstGeom prst="straightConnector1">
              <a:avLst/>
            </a:prstGeom>
            <a:noFill/>
            <a:ln cap="flat" cmpd="sng" w="38100">
              <a:solidFill>
                <a:srgbClr val="005276"/>
              </a:solidFill>
              <a:prstDash val="solid"/>
              <a:round/>
              <a:headEnd len="med" w="med" type="triangle"/>
              <a:tailEnd len="sm" w="sm" type="none"/>
            </a:ln>
          </p:spPr>
        </p:cxnSp>
        <p:sp>
          <p:nvSpPr>
            <p:cNvPr id="1783" name="Google Shape;1783;p151"/>
            <p:cNvSpPr/>
            <p:nvPr/>
          </p:nvSpPr>
          <p:spPr>
            <a:xfrm>
              <a:off x="8587350" y="2360072"/>
              <a:ext cx="270164" cy="274320"/>
            </a:xfrm>
            <a:prstGeom prst="ellipse">
              <a:avLst/>
            </a:prstGeom>
            <a:solidFill>
              <a:schemeClr val="accent5"/>
            </a:solidFill>
            <a:ln cap="flat" cmpd="sng" w="10775">
              <a:solidFill>
                <a:srgbClr val="1240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2</a:t>
              </a:r>
              <a:endParaRPr/>
            </a:p>
          </p:txBody>
        </p:sp>
        <p:sp>
          <p:nvSpPr>
            <p:cNvPr id="1784" name="Google Shape;1784;p151"/>
            <p:cNvSpPr txBox="1"/>
            <p:nvPr/>
          </p:nvSpPr>
          <p:spPr>
            <a:xfrm>
              <a:off x="8625561" y="2193685"/>
              <a:ext cx="181057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Redirect or </a:t>
              </a:r>
              <a:endParaRPr/>
            </a:p>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post back</a:t>
              </a:r>
              <a:endParaRPr/>
            </a:p>
          </p:txBody>
        </p:sp>
        <p:sp>
          <p:nvSpPr>
            <p:cNvPr id="1785" name="Google Shape;1785;p151"/>
            <p:cNvSpPr txBox="1"/>
            <p:nvPr/>
          </p:nvSpPr>
          <p:spPr>
            <a:xfrm>
              <a:off x="9228495" y="3162460"/>
              <a:ext cx="10759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IdP token</a:t>
              </a:r>
              <a:endParaRPr/>
            </a:p>
          </p:txBody>
        </p:sp>
        <p:sp>
          <p:nvSpPr>
            <p:cNvPr id="1786" name="Google Shape;1786;p151"/>
            <p:cNvSpPr txBox="1"/>
            <p:nvPr/>
          </p:nvSpPr>
          <p:spPr>
            <a:xfrm>
              <a:off x="3847545" y="4091447"/>
              <a:ext cx="169469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credentials</a:t>
              </a:r>
              <a:endParaRPr/>
            </a:p>
          </p:txBody>
        </p:sp>
        <p:sp>
          <p:nvSpPr>
            <p:cNvPr id="1787" name="Google Shape;1787;p151"/>
            <p:cNvSpPr/>
            <p:nvPr/>
          </p:nvSpPr>
          <p:spPr>
            <a:xfrm>
              <a:off x="4685935" y="5277678"/>
              <a:ext cx="457202" cy="4075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sp>
          <p:nvSpPr>
            <p:cNvPr id="1788" name="Google Shape;1788;p151"/>
            <p:cNvSpPr/>
            <p:nvPr/>
          </p:nvSpPr>
          <p:spPr>
            <a:xfrm>
              <a:off x="3406946" y="3989861"/>
              <a:ext cx="270164" cy="2733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pic>
          <p:nvPicPr>
            <p:cNvPr id="1789" name="Google Shape;1789;p151"/>
            <p:cNvPicPr preferRelativeResize="0"/>
            <p:nvPr/>
          </p:nvPicPr>
          <p:blipFill rotWithShape="1">
            <a:blip r:embed="rId10">
              <a:alphaModFix/>
            </a:blip>
            <a:srcRect b="0" l="0" r="0" t="0"/>
            <a:stretch/>
          </p:blipFill>
          <p:spPr>
            <a:xfrm>
              <a:off x="3399041" y="3979026"/>
              <a:ext cx="307778" cy="307778"/>
            </a:xfrm>
            <a:prstGeom prst="rect">
              <a:avLst/>
            </a:prstGeom>
            <a:noFill/>
            <a:ln>
              <a:noFill/>
            </a:ln>
          </p:spPr>
        </p:pic>
        <p:pic>
          <p:nvPicPr>
            <p:cNvPr id="1790" name="Google Shape;1790;p151"/>
            <p:cNvPicPr preferRelativeResize="0"/>
            <p:nvPr/>
          </p:nvPicPr>
          <p:blipFill rotWithShape="1">
            <a:blip r:embed="rId10">
              <a:alphaModFix/>
            </a:blip>
            <a:srcRect b="0" l="0" r="0" t="0"/>
            <a:stretch/>
          </p:blipFill>
          <p:spPr>
            <a:xfrm>
              <a:off x="4725335" y="5339174"/>
              <a:ext cx="307778" cy="307778"/>
            </a:xfrm>
            <a:prstGeom prst="rect">
              <a:avLst/>
            </a:prstGeom>
            <a:noFill/>
            <a:ln>
              <a:noFill/>
            </a:ln>
          </p:spPr>
        </p:pic>
        <p:sp>
          <p:nvSpPr>
            <p:cNvPr id="1791" name="Google Shape;1791;p151"/>
            <p:cNvSpPr/>
            <p:nvPr/>
          </p:nvSpPr>
          <p:spPr>
            <a:xfrm>
              <a:off x="6346208" y="3712191"/>
              <a:ext cx="265397" cy="23985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sp>
          <p:nvSpPr>
            <p:cNvPr id="1792" name="Google Shape;1792;p151"/>
            <p:cNvSpPr/>
            <p:nvPr/>
          </p:nvSpPr>
          <p:spPr>
            <a:xfrm>
              <a:off x="9527308" y="2899105"/>
              <a:ext cx="315615" cy="24241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sp>
          <p:nvSpPr>
            <p:cNvPr id="1793" name="Google Shape;1793;p151"/>
            <p:cNvSpPr/>
            <p:nvPr/>
          </p:nvSpPr>
          <p:spPr>
            <a:xfrm>
              <a:off x="4724610" y="2854101"/>
              <a:ext cx="307012" cy="2711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pic>
          <p:nvPicPr>
            <p:cNvPr id="1794" name="Google Shape;1794;p151"/>
            <p:cNvPicPr preferRelativeResize="0"/>
            <p:nvPr/>
          </p:nvPicPr>
          <p:blipFill rotWithShape="1">
            <a:blip r:embed="rId11">
              <a:alphaModFix/>
            </a:blip>
            <a:srcRect b="0" l="0" r="0" t="0"/>
            <a:stretch/>
          </p:blipFill>
          <p:spPr>
            <a:xfrm>
              <a:off x="4710232" y="2826691"/>
              <a:ext cx="335769" cy="335769"/>
            </a:xfrm>
            <a:prstGeom prst="rect">
              <a:avLst/>
            </a:prstGeom>
            <a:noFill/>
            <a:ln>
              <a:noFill/>
            </a:ln>
          </p:spPr>
        </p:pic>
        <p:pic>
          <p:nvPicPr>
            <p:cNvPr id="1795" name="Google Shape;1795;p151"/>
            <p:cNvPicPr preferRelativeResize="0"/>
            <p:nvPr/>
          </p:nvPicPr>
          <p:blipFill rotWithShape="1">
            <a:blip r:embed="rId11">
              <a:alphaModFix/>
            </a:blip>
            <a:srcRect b="0" l="0" r="0" t="0"/>
            <a:stretch/>
          </p:blipFill>
          <p:spPr>
            <a:xfrm>
              <a:off x="6311305" y="3689021"/>
              <a:ext cx="335769" cy="335769"/>
            </a:xfrm>
            <a:prstGeom prst="rect">
              <a:avLst/>
            </a:prstGeom>
            <a:noFill/>
            <a:ln>
              <a:noFill/>
            </a:ln>
          </p:spPr>
        </p:pic>
        <p:pic>
          <p:nvPicPr>
            <p:cNvPr id="1796" name="Google Shape;1796;p151"/>
            <p:cNvPicPr preferRelativeResize="0"/>
            <p:nvPr/>
          </p:nvPicPr>
          <p:blipFill rotWithShape="1">
            <a:blip r:embed="rId11">
              <a:alphaModFix/>
            </a:blip>
            <a:srcRect b="0" l="0" r="0" t="0"/>
            <a:stretch/>
          </p:blipFill>
          <p:spPr>
            <a:xfrm>
              <a:off x="9507155" y="2876031"/>
              <a:ext cx="335769" cy="335769"/>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73" name="Google Shape;1173;p12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objectives</a:t>
            </a:r>
            <a:endParaRPr/>
          </a:p>
        </p:txBody>
      </p:sp>
      <p:sp>
        <p:nvSpPr>
          <p:cNvPr id="1174" name="Google Shape;1174;p125"/>
          <p:cNvSpPr txBox="1"/>
          <p:nvPr>
            <p:ph idx="1" type="body"/>
          </p:nvPr>
        </p:nvSpPr>
        <p:spPr>
          <a:xfrm>
            <a:off x="4592635" y="292099"/>
            <a:ext cx="7239701" cy="615442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00000"/>
              </a:lnSpc>
              <a:spcBef>
                <a:spcPts val="0"/>
              </a:spcBef>
              <a:spcAft>
                <a:spcPts val="0"/>
              </a:spcAft>
              <a:buClr>
                <a:srgbClr val="232F3E"/>
              </a:buClr>
              <a:buSzPct val="100000"/>
              <a:buNone/>
            </a:pPr>
            <a:r>
              <a:rPr lang="en-US"/>
              <a:t>This module prepares you to do the following:</a:t>
            </a:r>
            <a:endParaRPr/>
          </a:p>
          <a:p>
            <a:pPr indent="-228600" lvl="1" marL="457200" rtl="0" algn="l">
              <a:lnSpc>
                <a:spcPct val="100000"/>
              </a:lnSpc>
              <a:spcBef>
                <a:spcPts val="1200"/>
              </a:spcBef>
              <a:spcAft>
                <a:spcPts val="0"/>
              </a:spcAft>
              <a:buClr>
                <a:srgbClr val="232F3E"/>
              </a:buClr>
              <a:buSzPct val="100000"/>
              <a:buChar char="•"/>
            </a:pPr>
            <a:r>
              <a:rPr lang="en-US"/>
              <a:t>Use AWS Identity and Access Management (IAM) users, groups, and roles to manage permissions.</a:t>
            </a:r>
            <a:endParaRPr/>
          </a:p>
          <a:p>
            <a:pPr indent="-228600" lvl="1" marL="457200" rtl="0" algn="l">
              <a:lnSpc>
                <a:spcPct val="100000"/>
              </a:lnSpc>
              <a:spcBef>
                <a:spcPts val="1200"/>
              </a:spcBef>
              <a:spcAft>
                <a:spcPts val="0"/>
              </a:spcAft>
              <a:buClr>
                <a:srgbClr val="232F3E"/>
              </a:buClr>
              <a:buSzPct val="100000"/>
              <a:buChar char="•"/>
            </a:pPr>
            <a:r>
              <a:rPr lang="en-US"/>
              <a:t>Implement user federation within an architecture to increase security.</a:t>
            </a:r>
            <a:endParaRPr/>
          </a:p>
          <a:p>
            <a:pPr indent="-228600" lvl="1" marL="457200" rtl="0" algn="l">
              <a:lnSpc>
                <a:spcPct val="100000"/>
              </a:lnSpc>
              <a:spcBef>
                <a:spcPts val="1200"/>
              </a:spcBef>
              <a:spcAft>
                <a:spcPts val="0"/>
              </a:spcAft>
              <a:buClr>
                <a:srgbClr val="232F3E"/>
              </a:buClr>
              <a:buSzPct val="100000"/>
              <a:buChar char="•"/>
            </a:pPr>
            <a:r>
              <a:rPr lang="en-US"/>
              <a:t>Describe how to manage multiple AWS accounts.</a:t>
            </a:r>
            <a:endParaRPr/>
          </a:p>
          <a:p>
            <a:pPr indent="-228600" lvl="1" marL="457200" rtl="0" algn="l">
              <a:lnSpc>
                <a:spcPct val="100000"/>
              </a:lnSpc>
              <a:spcBef>
                <a:spcPts val="1200"/>
              </a:spcBef>
              <a:spcAft>
                <a:spcPts val="0"/>
              </a:spcAft>
              <a:buClr>
                <a:srgbClr val="232F3E"/>
              </a:buClr>
              <a:buSzPct val="100000"/>
              <a:buChar char="•"/>
            </a:pPr>
            <a:r>
              <a:rPr lang="en-US"/>
              <a:t>Recognize how AWS Organizations service control policies (SCPs) increase security within an architecture.</a:t>
            </a:r>
            <a:endParaRPr/>
          </a:p>
          <a:p>
            <a:pPr indent="-228600" lvl="1" marL="457200" rtl="0" algn="l">
              <a:lnSpc>
                <a:spcPct val="100000"/>
              </a:lnSpc>
              <a:spcBef>
                <a:spcPts val="1200"/>
              </a:spcBef>
              <a:spcAft>
                <a:spcPts val="0"/>
              </a:spcAft>
              <a:buClr>
                <a:srgbClr val="232F3E"/>
              </a:buClr>
              <a:buSzPct val="100000"/>
              <a:buChar char="•"/>
            </a:pPr>
            <a:r>
              <a:rPr lang="en-US"/>
              <a:t>Encrypt data at rest by using AWS Key Management Service (AWS KMS).</a:t>
            </a:r>
            <a:endParaRPr/>
          </a:p>
          <a:p>
            <a:pPr indent="-228600" lvl="1" marL="457200" rtl="0" algn="l">
              <a:lnSpc>
                <a:spcPct val="100000"/>
              </a:lnSpc>
              <a:spcBef>
                <a:spcPts val="1200"/>
              </a:spcBef>
              <a:spcAft>
                <a:spcPts val="0"/>
              </a:spcAft>
              <a:buClr>
                <a:srgbClr val="232F3E"/>
              </a:buClr>
              <a:buSzPct val="100000"/>
              <a:buChar char="•"/>
            </a:pPr>
            <a:r>
              <a:rPr lang="en-US"/>
              <a:t>Identify appropriate AWS security services based on a given use case.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02" name="Google Shape;1802;p15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Cognito user pools</a:t>
            </a:r>
            <a:endParaRPr/>
          </a:p>
        </p:txBody>
      </p:sp>
      <p:grpSp>
        <p:nvGrpSpPr>
          <p:cNvPr descr="Diagram of Amazon Cognito user pools including a user, identity provider, app, and API/database. More details in the notes.&#10;" id="1803" name="Google Shape;1803;p152"/>
          <p:cNvGrpSpPr/>
          <p:nvPr/>
        </p:nvGrpSpPr>
        <p:grpSpPr>
          <a:xfrm>
            <a:off x="618673" y="1185474"/>
            <a:ext cx="11157233" cy="5096031"/>
            <a:chOff x="618673" y="1185474"/>
            <a:chExt cx="11157233" cy="5096031"/>
          </a:xfrm>
        </p:grpSpPr>
        <p:pic>
          <p:nvPicPr>
            <p:cNvPr id="1804" name="Google Shape;1804;p152"/>
            <p:cNvPicPr preferRelativeResize="0"/>
            <p:nvPr/>
          </p:nvPicPr>
          <p:blipFill rotWithShape="1">
            <a:blip r:embed="rId3">
              <a:alphaModFix/>
            </a:blip>
            <a:srcRect b="0" l="0" r="0" t="0"/>
            <a:stretch/>
          </p:blipFill>
          <p:spPr>
            <a:xfrm>
              <a:off x="654765" y="1191126"/>
              <a:ext cx="761999" cy="761999"/>
            </a:xfrm>
            <a:prstGeom prst="rect">
              <a:avLst/>
            </a:prstGeom>
            <a:noFill/>
            <a:ln>
              <a:noFill/>
            </a:ln>
          </p:spPr>
        </p:pic>
        <p:sp>
          <p:nvSpPr>
            <p:cNvPr id="1805" name="Google Shape;1805;p152"/>
            <p:cNvSpPr txBox="1"/>
            <p:nvPr/>
          </p:nvSpPr>
          <p:spPr>
            <a:xfrm>
              <a:off x="618673" y="2036212"/>
              <a:ext cx="76199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User</a:t>
              </a:r>
              <a:endParaRPr/>
            </a:p>
          </p:txBody>
        </p:sp>
        <p:pic>
          <p:nvPicPr>
            <p:cNvPr id="1806" name="Google Shape;1806;p152"/>
            <p:cNvPicPr preferRelativeResize="0"/>
            <p:nvPr/>
          </p:nvPicPr>
          <p:blipFill rotWithShape="1">
            <a:blip r:embed="rId4">
              <a:alphaModFix/>
            </a:blip>
            <a:srcRect b="0" l="0" r="0" t="0"/>
            <a:stretch/>
          </p:blipFill>
          <p:spPr>
            <a:xfrm>
              <a:off x="3138033" y="1191126"/>
              <a:ext cx="762000" cy="762000"/>
            </a:xfrm>
            <a:prstGeom prst="rect">
              <a:avLst/>
            </a:prstGeom>
            <a:noFill/>
            <a:ln>
              <a:noFill/>
            </a:ln>
          </p:spPr>
        </p:pic>
        <p:sp>
          <p:nvSpPr>
            <p:cNvPr id="1807" name="Google Shape;1807;p152"/>
            <p:cNvSpPr txBox="1"/>
            <p:nvPr/>
          </p:nvSpPr>
          <p:spPr>
            <a:xfrm>
              <a:off x="2071149" y="2036212"/>
              <a:ext cx="268132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Amazon Cognito user pool</a:t>
              </a:r>
              <a:endParaRPr/>
            </a:p>
          </p:txBody>
        </p:sp>
        <p:pic>
          <p:nvPicPr>
            <p:cNvPr id="1808" name="Google Shape;1808;p152"/>
            <p:cNvPicPr preferRelativeResize="0"/>
            <p:nvPr/>
          </p:nvPicPr>
          <p:blipFill rotWithShape="1">
            <a:blip r:embed="rId3">
              <a:alphaModFix/>
            </a:blip>
            <a:srcRect b="0" l="0" r="0" t="0"/>
            <a:stretch/>
          </p:blipFill>
          <p:spPr>
            <a:xfrm>
              <a:off x="5695997" y="1191126"/>
              <a:ext cx="761999" cy="761999"/>
            </a:xfrm>
            <a:prstGeom prst="rect">
              <a:avLst/>
            </a:prstGeom>
            <a:noFill/>
            <a:ln>
              <a:noFill/>
            </a:ln>
          </p:spPr>
        </p:pic>
        <p:pic>
          <p:nvPicPr>
            <p:cNvPr id="1809" name="Google Shape;1809;p152"/>
            <p:cNvPicPr preferRelativeResize="0"/>
            <p:nvPr/>
          </p:nvPicPr>
          <p:blipFill rotWithShape="1">
            <a:blip r:embed="rId5">
              <a:alphaModFix/>
            </a:blip>
            <a:srcRect b="0" l="0" r="0" t="0"/>
            <a:stretch/>
          </p:blipFill>
          <p:spPr>
            <a:xfrm rot="5400000">
              <a:off x="6082211" y="1417049"/>
              <a:ext cx="457200" cy="457200"/>
            </a:xfrm>
            <a:prstGeom prst="rect">
              <a:avLst/>
            </a:prstGeom>
            <a:noFill/>
            <a:ln>
              <a:noFill/>
            </a:ln>
          </p:spPr>
        </p:pic>
        <p:sp>
          <p:nvSpPr>
            <p:cNvPr id="1810" name="Google Shape;1810;p152"/>
            <p:cNvSpPr txBox="1"/>
            <p:nvPr/>
          </p:nvSpPr>
          <p:spPr>
            <a:xfrm>
              <a:off x="4962072" y="2036212"/>
              <a:ext cx="226890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Identity provider</a:t>
              </a:r>
              <a:endParaRPr/>
            </a:p>
          </p:txBody>
        </p:sp>
        <p:pic>
          <p:nvPicPr>
            <p:cNvPr id="1811" name="Google Shape;1811;p152"/>
            <p:cNvPicPr preferRelativeResize="0"/>
            <p:nvPr/>
          </p:nvPicPr>
          <p:blipFill rotWithShape="1">
            <a:blip r:embed="rId6">
              <a:alphaModFix/>
            </a:blip>
            <a:srcRect b="0" l="0" r="0" t="0"/>
            <a:stretch/>
          </p:blipFill>
          <p:spPr>
            <a:xfrm>
              <a:off x="8147826" y="1191126"/>
              <a:ext cx="761998" cy="761998"/>
            </a:xfrm>
            <a:prstGeom prst="rect">
              <a:avLst/>
            </a:prstGeom>
            <a:noFill/>
            <a:ln>
              <a:noFill/>
            </a:ln>
          </p:spPr>
        </p:pic>
        <p:sp>
          <p:nvSpPr>
            <p:cNvPr id="1812" name="Google Shape;1812;p152"/>
            <p:cNvSpPr txBox="1"/>
            <p:nvPr/>
          </p:nvSpPr>
          <p:spPr>
            <a:xfrm>
              <a:off x="7774069" y="2036212"/>
              <a:ext cx="15113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a:t>
              </a:r>
              <a:endParaRPr/>
            </a:p>
          </p:txBody>
        </p:sp>
        <p:pic>
          <p:nvPicPr>
            <p:cNvPr id="1813" name="Google Shape;1813;p152"/>
            <p:cNvPicPr preferRelativeResize="0"/>
            <p:nvPr/>
          </p:nvPicPr>
          <p:blipFill rotWithShape="1">
            <a:blip r:embed="rId7">
              <a:alphaModFix/>
            </a:blip>
            <a:srcRect b="0" l="0" r="0" t="0"/>
            <a:stretch/>
          </p:blipFill>
          <p:spPr>
            <a:xfrm>
              <a:off x="10605238" y="1185474"/>
              <a:ext cx="847417" cy="853514"/>
            </a:xfrm>
            <a:prstGeom prst="rect">
              <a:avLst/>
            </a:prstGeom>
            <a:noFill/>
            <a:ln>
              <a:noFill/>
            </a:ln>
          </p:spPr>
        </p:pic>
        <p:sp>
          <p:nvSpPr>
            <p:cNvPr id="1814" name="Google Shape;1814;p152"/>
            <p:cNvSpPr txBox="1"/>
            <p:nvPr/>
          </p:nvSpPr>
          <p:spPr>
            <a:xfrm>
              <a:off x="10264606" y="2036212"/>
              <a:ext cx="15113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API/database</a:t>
              </a:r>
              <a:endParaRPr/>
            </a:p>
          </p:txBody>
        </p:sp>
        <p:cxnSp>
          <p:nvCxnSpPr>
            <p:cNvPr id="1815" name="Google Shape;1815;p152"/>
            <p:cNvCxnSpPr/>
            <p:nvPr/>
          </p:nvCxnSpPr>
          <p:spPr>
            <a:xfrm rot="10800000">
              <a:off x="6027395" y="2422737"/>
              <a:ext cx="0" cy="3858768"/>
            </a:xfrm>
            <a:prstGeom prst="straightConnector1">
              <a:avLst/>
            </a:prstGeom>
            <a:noFill/>
            <a:ln cap="flat" cmpd="sng" w="15875">
              <a:solidFill>
                <a:srgbClr val="000000"/>
              </a:solidFill>
              <a:prstDash val="dash"/>
              <a:miter lim="800000"/>
              <a:headEnd len="sm" w="sm" type="none"/>
              <a:tailEnd len="sm" w="sm" type="none"/>
            </a:ln>
          </p:spPr>
        </p:cxnSp>
        <p:cxnSp>
          <p:nvCxnSpPr>
            <p:cNvPr id="1816" name="Google Shape;1816;p152"/>
            <p:cNvCxnSpPr/>
            <p:nvPr/>
          </p:nvCxnSpPr>
          <p:spPr>
            <a:xfrm rot="10800000">
              <a:off x="981399" y="2422737"/>
              <a:ext cx="0" cy="3857746"/>
            </a:xfrm>
            <a:prstGeom prst="straightConnector1">
              <a:avLst/>
            </a:prstGeom>
            <a:noFill/>
            <a:ln cap="flat" cmpd="sng" w="15875">
              <a:solidFill>
                <a:srgbClr val="000000"/>
              </a:solidFill>
              <a:prstDash val="dash"/>
              <a:miter lim="800000"/>
              <a:headEnd len="sm" w="sm" type="none"/>
              <a:tailEnd len="sm" w="sm" type="none"/>
            </a:ln>
          </p:spPr>
        </p:cxnSp>
        <p:cxnSp>
          <p:nvCxnSpPr>
            <p:cNvPr id="1817" name="Google Shape;1817;p152"/>
            <p:cNvCxnSpPr/>
            <p:nvPr/>
          </p:nvCxnSpPr>
          <p:spPr>
            <a:xfrm rot="10800000">
              <a:off x="3415404" y="2422737"/>
              <a:ext cx="0" cy="3858768"/>
            </a:xfrm>
            <a:prstGeom prst="straightConnector1">
              <a:avLst/>
            </a:prstGeom>
            <a:noFill/>
            <a:ln cap="flat" cmpd="sng" w="15875">
              <a:solidFill>
                <a:srgbClr val="000000"/>
              </a:solidFill>
              <a:prstDash val="dash"/>
              <a:miter lim="800000"/>
              <a:headEnd len="sm" w="sm" type="none"/>
              <a:tailEnd len="sm" w="sm" type="none"/>
            </a:ln>
          </p:spPr>
        </p:cxnSp>
        <p:cxnSp>
          <p:nvCxnSpPr>
            <p:cNvPr id="1818" name="Google Shape;1818;p152"/>
            <p:cNvCxnSpPr/>
            <p:nvPr/>
          </p:nvCxnSpPr>
          <p:spPr>
            <a:xfrm>
              <a:off x="1017494" y="3171824"/>
              <a:ext cx="7488833" cy="0"/>
            </a:xfrm>
            <a:prstGeom prst="straightConnector1">
              <a:avLst/>
            </a:prstGeom>
            <a:noFill/>
            <a:ln cap="flat" cmpd="sng" w="15875">
              <a:solidFill>
                <a:srgbClr val="000000"/>
              </a:solidFill>
              <a:prstDash val="solid"/>
              <a:miter lim="800000"/>
              <a:headEnd len="sm" w="sm" type="none"/>
              <a:tailEnd len="med" w="med" type="triangle"/>
            </a:ln>
          </p:spPr>
        </p:cxnSp>
        <p:sp>
          <p:nvSpPr>
            <p:cNvPr id="1819" name="Google Shape;1819;p152"/>
            <p:cNvSpPr txBox="1"/>
            <p:nvPr/>
          </p:nvSpPr>
          <p:spPr>
            <a:xfrm>
              <a:off x="3759184" y="2891047"/>
              <a:ext cx="212095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Connect to app</a:t>
              </a:r>
              <a:endParaRPr/>
            </a:p>
          </p:txBody>
        </p:sp>
        <p:cxnSp>
          <p:nvCxnSpPr>
            <p:cNvPr id="1820" name="Google Shape;1820;p152"/>
            <p:cNvCxnSpPr/>
            <p:nvPr/>
          </p:nvCxnSpPr>
          <p:spPr>
            <a:xfrm>
              <a:off x="993431" y="3706983"/>
              <a:ext cx="2394346" cy="0"/>
            </a:xfrm>
            <a:prstGeom prst="straightConnector1">
              <a:avLst/>
            </a:prstGeom>
            <a:noFill/>
            <a:ln cap="flat" cmpd="sng" w="15875">
              <a:solidFill>
                <a:srgbClr val="000000"/>
              </a:solidFill>
              <a:prstDash val="solid"/>
              <a:miter lim="800000"/>
              <a:headEnd len="sm" w="sm" type="none"/>
              <a:tailEnd len="med" w="med" type="triangle"/>
            </a:ln>
          </p:spPr>
        </p:cxnSp>
        <p:sp>
          <p:nvSpPr>
            <p:cNvPr id="1821" name="Google Shape;1821;p152"/>
            <p:cNvSpPr txBox="1"/>
            <p:nvPr/>
          </p:nvSpPr>
          <p:spPr>
            <a:xfrm>
              <a:off x="1244673" y="3400604"/>
              <a:ext cx="16910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Request</a:t>
              </a:r>
              <a:r>
                <a:rPr lang="en-US" sz="1600">
                  <a:solidFill>
                    <a:srgbClr val="000000"/>
                  </a:solidFill>
                  <a:latin typeface="Arial"/>
                  <a:ea typeface="Arial"/>
                  <a:cs typeface="Arial"/>
                  <a:sym typeface="Arial"/>
                </a:rPr>
                <a:t> </a:t>
              </a:r>
              <a:r>
                <a:rPr lang="en-US" sz="1600">
                  <a:solidFill>
                    <a:srgbClr val="000000"/>
                  </a:solidFill>
                  <a:latin typeface="Play"/>
                  <a:ea typeface="Play"/>
                  <a:cs typeface="Play"/>
                  <a:sym typeface="Play"/>
                </a:rPr>
                <a:t>sign-in</a:t>
              </a:r>
              <a:endParaRPr sz="1600">
                <a:solidFill>
                  <a:srgbClr val="000000"/>
                </a:solidFill>
                <a:latin typeface="Play"/>
                <a:ea typeface="Play"/>
                <a:cs typeface="Play"/>
                <a:sym typeface="Play"/>
              </a:endParaRPr>
            </a:p>
          </p:txBody>
        </p:sp>
        <p:cxnSp>
          <p:nvCxnSpPr>
            <p:cNvPr id="1822" name="Google Shape;1822;p152"/>
            <p:cNvCxnSpPr/>
            <p:nvPr/>
          </p:nvCxnSpPr>
          <p:spPr>
            <a:xfrm>
              <a:off x="981398" y="4283040"/>
              <a:ext cx="5045997" cy="0"/>
            </a:xfrm>
            <a:prstGeom prst="straightConnector1">
              <a:avLst/>
            </a:prstGeom>
            <a:noFill/>
            <a:ln cap="flat" cmpd="sng" w="15875">
              <a:solidFill>
                <a:srgbClr val="000000"/>
              </a:solidFill>
              <a:prstDash val="solid"/>
              <a:miter lim="800000"/>
              <a:headEnd len="sm" w="sm" type="none"/>
              <a:tailEnd len="med" w="med" type="triangle"/>
            </a:ln>
          </p:spPr>
        </p:cxnSp>
        <p:sp>
          <p:nvSpPr>
            <p:cNvPr id="1823" name="Google Shape;1823;p152"/>
            <p:cNvSpPr txBox="1"/>
            <p:nvPr/>
          </p:nvSpPr>
          <p:spPr>
            <a:xfrm>
              <a:off x="1247035" y="3964087"/>
              <a:ext cx="450405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Redirect to third-party IdP (optional)</a:t>
              </a:r>
              <a:endParaRPr/>
            </a:p>
          </p:txBody>
        </p:sp>
        <p:sp>
          <p:nvSpPr>
            <p:cNvPr id="1824" name="Google Shape;1824;p152"/>
            <p:cNvSpPr txBox="1"/>
            <p:nvPr/>
          </p:nvSpPr>
          <p:spPr>
            <a:xfrm>
              <a:off x="1078097" y="4646355"/>
              <a:ext cx="231480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Additional challenges</a:t>
              </a:r>
              <a:endParaRPr/>
            </a:p>
          </p:txBody>
        </p:sp>
        <p:cxnSp>
          <p:nvCxnSpPr>
            <p:cNvPr id="1825" name="Google Shape;1825;p152"/>
            <p:cNvCxnSpPr/>
            <p:nvPr/>
          </p:nvCxnSpPr>
          <p:spPr>
            <a:xfrm>
              <a:off x="972097" y="5015306"/>
              <a:ext cx="2432840" cy="0"/>
            </a:xfrm>
            <a:prstGeom prst="straightConnector1">
              <a:avLst/>
            </a:prstGeom>
            <a:noFill/>
            <a:ln cap="flat" cmpd="sng" w="15875">
              <a:solidFill>
                <a:srgbClr val="000000"/>
              </a:solidFill>
              <a:prstDash val="solid"/>
              <a:miter lim="800000"/>
              <a:headEnd len="med" w="med" type="triangle"/>
              <a:tailEnd len="sm" w="sm" type="none"/>
            </a:ln>
          </p:spPr>
        </p:cxnSp>
        <p:cxnSp>
          <p:nvCxnSpPr>
            <p:cNvPr id="1826" name="Google Shape;1826;p152"/>
            <p:cNvCxnSpPr/>
            <p:nvPr/>
          </p:nvCxnSpPr>
          <p:spPr>
            <a:xfrm>
              <a:off x="3452200" y="5757321"/>
              <a:ext cx="5053701" cy="0"/>
            </a:xfrm>
            <a:prstGeom prst="straightConnector1">
              <a:avLst/>
            </a:prstGeom>
            <a:noFill/>
            <a:ln cap="flat" cmpd="sng" w="15875">
              <a:solidFill>
                <a:srgbClr val="000000"/>
              </a:solidFill>
              <a:prstDash val="solid"/>
              <a:miter lim="800000"/>
              <a:headEnd len="sm" w="sm" type="none"/>
              <a:tailEnd len="med" w="med" type="triangle"/>
            </a:ln>
          </p:spPr>
        </p:cxnSp>
        <p:sp>
          <p:nvSpPr>
            <p:cNvPr id="1827" name="Google Shape;1827;p152"/>
            <p:cNvSpPr txBox="1"/>
            <p:nvPr/>
          </p:nvSpPr>
          <p:spPr>
            <a:xfrm>
              <a:off x="1078097" y="5139650"/>
              <a:ext cx="213433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Challenge responses</a:t>
              </a:r>
              <a:endParaRPr/>
            </a:p>
          </p:txBody>
        </p:sp>
        <p:sp>
          <p:nvSpPr>
            <p:cNvPr id="1828" name="Google Shape;1828;p152"/>
            <p:cNvSpPr txBox="1"/>
            <p:nvPr/>
          </p:nvSpPr>
          <p:spPr>
            <a:xfrm>
              <a:off x="3873477" y="5442532"/>
              <a:ext cx="326124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Provide tokens and sign in</a:t>
              </a:r>
              <a:endParaRPr sz="1600">
                <a:solidFill>
                  <a:srgbClr val="000000"/>
                </a:solidFill>
                <a:latin typeface="Play"/>
                <a:ea typeface="Play"/>
                <a:cs typeface="Play"/>
                <a:sym typeface="Play"/>
              </a:endParaRPr>
            </a:p>
          </p:txBody>
        </p:sp>
        <p:cxnSp>
          <p:nvCxnSpPr>
            <p:cNvPr id="1829" name="Google Shape;1829;p152"/>
            <p:cNvCxnSpPr/>
            <p:nvPr/>
          </p:nvCxnSpPr>
          <p:spPr>
            <a:xfrm>
              <a:off x="8493869" y="6188111"/>
              <a:ext cx="2502995" cy="0"/>
            </a:xfrm>
            <a:prstGeom prst="straightConnector1">
              <a:avLst/>
            </a:prstGeom>
            <a:noFill/>
            <a:ln cap="flat" cmpd="sng" w="15875">
              <a:solidFill>
                <a:srgbClr val="000000"/>
              </a:solidFill>
              <a:prstDash val="solid"/>
              <a:miter lim="800000"/>
              <a:headEnd len="sm" w="sm" type="none"/>
              <a:tailEnd len="med" w="med" type="triangle"/>
            </a:ln>
          </p:spPr>
        </p:cxnSp>
        <p:cxnSp>
          <p:nvCxnSpPr>
            <p:cNvPr id="1830" name="Google Shape;1830;p152"/>
            <p:cNvCxnSpPr/>
            <p:nvPr/>
          </p:nvCxnSpPr>
          <p:spPr>
            <a:xfrm rot="10800000">
              <a:off x="8493868" y="2422737"/>
              <a:ext cx="0" cy="3858768"/>
            </a:xfrm>
            <a:prstGeom prst="straightConnector1">
              <a:avLst/>
            </a:prstGeom>
            <a:noFill/>
            <a:ln cap="flat" cmpd="sng" w="15875">
              <a:solidFill>
                <a:srgbClr val="000000"/>
              </a:solidFill>
              <a:prstDash val="dash"/>
              <a:miter lim="800000"/>
              <a:headEnd len="sm" w="sm" type="none"/>
              <a:tailEnd len="sm" w="sm" type="none"/>
            </a:ln>
          </p:spPr>
        </p:cxnSp>
        <p:cxnSp>
          <p:nvCxnSpPr>
            <p:cNvPr id="1831" name="Google Shape;1831;p152"/>
            <p:cNvCxnSpPr/>
            <p:nvPr/>
          </p:nvCxnSpPr>
          <p:spPr>
            <a:xfrm rot="10800000">
              <a:off x="10996438" y="2422737"/>
              <a:ext cx="0" cy="3858768"/>
            </a:xfrm>
            <a:prstGeom prst="straightConnector1">
              <a:avLst/>
            </a:prstGeom>
            <a:noFill/>
            <a:ln cap="flat" cmpd="sng" w="15875">
              <a:solidFill>
                <a:srgbClr val="000000"/>
              </a:solidFill>
              <a:prstDash val="dash"/>
              <a:miter lim="800000"/>
              <a:headEnd len="sm" w="sm" type="none"/>
              <a:tailEnd len="sm" w="sm" type="none"/>
            </a:ln>
          </p:spPr>
        </p:cxnSp>
        <p:sp>
          <p:nvSpPr>
            <p:cNvPr id="1832" name="Google Shape;1832;p152"/>
            <p:cNvSpPr txBox="1"/>
            <p:nvPr/>
          </p:nvSpPr>
          <p:spPr>
            <a:xfrm>
              <a:off x="8682052" y="5608881"/>
              <a:ext cx="22065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Provide access token and retrieve data</a:t>
              </a:r>
              <a:endParaRPr/>
            </a:p>
          </p:txBody>
        </p:sp>
        <p:cxnSp>
          <p:nvCxnSpPr>
            <p:cNvPr id="1833" name="Google Shape;1833;p152"/>
            <p:cNvCxnSpPr/>
            <p:nvPr/>
          </p:nvCxnSpPr>
          <p:spPr>
            <a:xfrm>
              <a:off x="992149" y="5456465"/>
              <a:ext cx="2432840" cy="0"/>
            </a:xfrm>
            <a:prstGeom prst="straightConnector1">
              <a:avLst/>
            </a:prstGeom>
            <a:noFill/>
            <a:ln cap="flat" cmpd="sng" w="15875">
              <a:solidFill>
                <a:srgbClr val="000000"/>
              </a:solidFill>
              <a:prstDash val="solid"/>
              <a:miter lim="800000"/>
              <a:headEnd len="sm" w="sm" type="none"/>
              <a:tailEnd len="med" w="med" type="triangle"/>
            </a:ln>
          </p:spPr>
        </p:cxn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39" name="Google Shape;1839;p15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Cognito user pools features</a:t>
            </a:r>
            <a:endParaRPr/>
          </a:p>
        </p:txBody>
      </p:sp>
      <p:graphicFrame>
        <p:nvGraphicFramePr>
          <p:cNvPr id="1840" name="Google Shape;1840;p153"/>
          <p:cNvGraphicFramePr/>
          <p:nvPr/>
        </p:nvGraphicFramePr>
        <p:xfrm>
          <a:off x="384175" y="1296128"/>
          <a:ext cx="3000000" cy="3000000"/>
        </p:xfrm>
        <a:graphic>
          <a:graphicData uri="http://schemas.openxmlformats.org/drawingml/2006/table">
            <a:tbl>
              <a:tblPr bandRow="1" firstRow="1">
                <a:noFill/>
                <a:tableStyleId>{55343359-1218-4CD2-9FEF-76C309ED6A64}</a:tableStyleId>
              </a:tblPr>
              <a:tblGrid>
                <a:gridCol w="1714250"/>
                <a:gridCol w="9752250"/>
              </a:tblGrid>
              <a:tr h="370850">
                <a:tc>
                  <a:txBody>
                    <a:bodyPr/>
                    <a:lstStyle/>
                    <a:p>
                      <a:pPr indent="0" lvl="0" marL="0" marR="0" rtl="0" algn="l">
                        <a:spcBef>
                          <a:spcPts val="0"/>
                        </a:spcBef>
                        <a:spcAft>
                          <a:spcPts val="0"/>
                        </a:spcAft>
                        <a:buNone/>
                      </a:pPr>
                      <a:r>
                        <a:rPr lang="en-US" sz="1800" u="none" cap="none" strike="noStrike"/>
                        <a:t>Feature</a:t>
                      </a:r>
                      <a:endParaRPr/>
                    </a:p>
                  </a:txBody>
                  <a:tcPr marT="45725" marB="45725" marR="91450" marL="91450"/>
                </a:tc>
                <a:tc>
                  <a:txBody>
                    <a:bodyPr/>
                    <a:lstStyle/>
                    <a:p>
                      <a:pPr indent="0" lvl="0" marL="0" marR="0" rtl="0" algn="l">
                        <a:spcBef>
                          <a:spcPts val="0"/>
                        </a:spcBef>
                        <a:spcAft>
                          <a:spcPts val="0"/>
                        </a:spcAft>
                        <a:buNone/>
                      </a:pPr>
                      <a:r>
                        <a:rPr lang="en-US" sz="1800"/>
                        <a:t>Description</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Play"/>
                        <a:buNone/>
                      </a:pPr>
                      <a:r>
                        <a:rPr lang="en-US" sz="1600"/>
                        <a:t>Sign-up</a:t>
                      </a:r>
                      <a:endParaRPr/>
                    </a:p>
                    <a:p>
                      <a:pPr indent="0" lvl="0" marL="0" marR="0" rtl="0" algn="l">
                        <a:spcBef>
                          <a:spcPts val="0"/>
                        </a:spcBef>
                        <a:spcAft>
                          <a:spcPts val="0"/>
                        </a:spcAft>
                        <a:buNone/>
                      </a:pPr>
                      <a:r>
                        <a:t/>
                      </a:r>
                      <a:endParaRPr sz="1600"/>
                    </a:p>
                  </a:txBody>
                  <a:tcPr marT="45725" marB="45725" marR="91450" marL="91450"/>
                </a:tc>
                <a:tc>
                  <a:txBody>
                    <a:bodyPr/>
                    <a:lstStyle/>
                    <a:p>
                      <a:pPr indent="-285750" lvl="0" marL="285750" marR="0" rtl="0" algn="l">
                        <a:spcBef>
                          <a:spcPts val="0"/>
                        </a:spcBef>
                        <a:spcAft>
                          <a:spcPts val="0"/>
                        </a:spcAft>
                        <a:buClr>
                          <a:schemeClr val="dk1"/>
                        </a:buClr>
                        <a:buSzPts val="1600"/>
                        <a:buFont typeface="Arial"/>
                        <a:buChar char="•"/>
                      </a:pPr>
                      <a:r>
                        <a:rPr lang="en-US" sz="1600"/>
                        <a:t>Let users enter their information in your app and create a user profile that’s native to your user pool. </a:t>
                      </a:r>
                      <a:endParaRPr/>
                    </a:p>
                    <a:p>
                      <a:pPr indent="-285750" lvl="0" marL="285750" marR="0" rtl="0" algn="l">
                        <a:spcBef>
                          <a:spcPts val="0"/>
                        </a:spcBef>
                        <a:spcAft>
                          <a:spcPts val="0"/>
                        </a:spcAft>
                        <a:buClr>
                          <a:schemeClr val="dk1"/>
                        </a:buClr>
                        <a:buSzPts val="1600"/>
                        <a:buFont typeface="Arial"/>
                        <a:buChar char="•"/>
                      </a:pPr>
                      <a:r>
                        <a:rPr lang="en-US" sz="1600"/>
                        <a:t>Redirect users to a third-party IdP that they can authorize to pass their information to Amazon Cognito.</a:t>
                      </a:r>
                      <a:endParaRPr/>
                    </a:p>
                    <a:p>
                      <a:pPr indent="-285750" lvl="0" marL="285750" marR="0" rtl="0" algn="l">
                        <a:spcBef>
                          <a:spcPts val="0"/>
                        </a:spcBef>
                        <a:spcAft>
                          <a:spcPts val="0"/>
                        </a:spcAft>
                        <a:buClr>
                          <a:schemeClr val="dk1"/>
                        </a:buClr>
                        <a:buSzPts val="1600"/>
                        <a:buFont typeface="Arial"/>
                        <a:buChar char="•"/>
                      </a:pPr>
                      <a:r>
                        <a:rPr lang="en-US" sz="1600"/>
                        <a:t>Create users based on a data source or schema.</a:t>
                      </a:r>
                      <a:endParaRPr/>
                    </a:p>
                  </a:txBody>
                  <a:tcPr marT="45725" marB="45725" marR="91450" marL="91450"/>
                </a:tc>
              </a:tr>
              <a:tr h="370850">
                <a:tc>
                  <a:txBody>
                    <a:bodyPr/>
                    <a:lstStyle/>
                    <a:p>
                      <a:pPr indent="0" lvl="0" marL="0" marR="0" rtl="0" algn="l">
                        <a:spcBef>
                          <a:spcPts val="0"/>
                        </a:spcBef>
                        <a:spcAft>
                          <a:spcPts val="0"/>
                        </a:spcAft>
                        <a:buNone/>
                      </a:pPr>
                      <a:r>
                        <a:rPr lang="en-US" sz="1600"/>
                        <a:t>Sign-in</a:t>
                      </a:r>
                      <a:endParaRPr/>
                    </a:p>
                  </a:txBody>
                  <a:tcPr marT="45725" marB="45725" marR="91450" marL="91450"/>
                </a:tc>
                <a:tc>
                  <a:txBody>
                    <a:bodyPr/>
                    <a:lstStyle/>
                    <a:p>
                      <a:pPr indent="-285750" lvl="0" marL="285750" marR="0" rtl="0" algn="l">
                        <a:spcBef>
                          <a:spcPts val="0"/>
                        </a:spcBef>
                        <a:spcAft>
                          <a:spcPts val="0"/>
                        </a:spcAft>
                        <a:buClr>
                          <a:schemeClr val="dk1"/>
                        </a:buClr>
                        <a:buSzPts val="1600"/>
                        <a:buFont typeface="Arial"/>
                        <a:buChar char="•"/>
                      </a:pPr>
                      <a:r>
                        <a:rPr lang="en-US" sz="1600"/>
                        <a:t>Use as a standalone user directory and IdP to your app.</a:t>
                      </a:r>
                      <a:endParaRPr/>
                    </a:p>
                  </a:txBody>
                  <a:tcPr marT="45725" marB="45725" marR="91450" marL="91450"/>
                </a:tc>
              </a:tr>
              <a:tr h="370850">
                <a:tc>
                  <a:txBody>
                    <a:bodyPr/>
                    <a:lstStyle/>
                    <a:p>
                      <a:pPr indent="0" lvl="0" marL="0" marR="0" rtl="0" algn="l">
                        <a:spcBef>
                          <a:spcPts val="0"/>
                        </a:spcBef>
                        <a:spcAft>
                          <a:spcPts val="0"/>
                        </a:spcAft>
                        <a:buNone/>
                      </a:pPr>
                      <a:r>
                        <a:rPr lang="en-US" sz="1600"/>
                        <a:t>Federate third-party identities</a:t>
                      </a:r>
                      <a:endParaRPr/>
                    </a:p>
                  </a:txBody>
                  <a:tcPr marT="45725" marB="45725" marR="91450" marL="91450"/>
                </a:tc>
                <a:tc>
                  <a:txBody>
                    <a:bodyPr/>
                    <a:lstStyle/>
                    <a:p>
                      <a:pPr indent="-285750" lvl="0" marL="285750" marR="0" rtl="0" algn="l">
                        <a:spcBef>
                          <a:spcPts val="0"/>
                        </a:spcBef>
                        <a:spcAft>
                          <a:spcPts val="0"/>
                        </a:spcAft>
                        <a:buClr>
                          <a:schemeClr val="dk1"/>
                        </a:buClr>
                        <a:buSzPts val="1600"/>
                        <a:buFont typeface="Arial"/>
                        <a:buChar char="•"/>
                      </a:pPr>
                      <a:r>
                        <a:rPr lang="en-US" sz="1600"/>
                        <a:t>Let the user pool manage the overhead of handling the tokens that are returned from social sign-in through Facebook, Google, Amazon, and Apple, and from OIDC and SAML IdPs. </a:t>
                      </a:r>
                      <a:endParaRPr/>
                    </a:p>
                  </a:txBody>
                  <a:tcPr marT="45725" marB="45725" marR="91450" marL="91450"/>
                </a:tc>
              </a:tr>
              <a:tr h="370850">
                <a:tc>
                  <a:txBody>
                    <a:bodyPr/>
                    <a:lstStyle/>
                    <a:p>
                      <a:pPr indent="0" lvl="0" marL="0" marR="0" rtl="0" algn="l">
                        <a:spcBef>
                          <a:spcPts val="0"/>
                        </a:spcBef>
                        <a:spcAft>
                          <a:spcPts val="0"/>
                        </a:spcAft>
                        <a:buNone/>
                      </a:pPr>
                      <a:r>
                        <a:rPr lang="en-US" sz="1600"/>
                        <a:t>Hosted UI for sign-up and sign-in</a:t>
                      </a:r>
                      <a:endParaRPr/>
                    </a:p>
                  </a:txBody>
                  <a:tcPr marT="45725" marB="45725" marR="91450" marL="91450"/>
                </a:tc>
                <a:tc>
                  <a:txBody>
                    <a:bodyPr/>
                    <a:lstStyle/>
                    <a:p>
                      <a:pPr indent="-285750" lvl="0" marL="285750" marR="0" rtl="0" algn="l">
                        <a:spcBef>
                          <a:spcPts val="0"/>
                        </a:spcBef>
                        <a:spcAft>
                          <a:spcPts val="0"/>
                        </a:spcAft>
                        <a:buClr>
                          <a:schemeClr val="dk1"/>
                        </a:buClr>
                        <a:buSzPts val="1600"/>
                        <a:buFont typeface="Arial"/>
                        <a:buChar char="•"/>
                      </a:pPr>
                      <a:r>
                        <a:rPr lang="en-US" sz="1600"/>
                        <a:t>Present users with customized Amazon Cognito hosted web pages for sign-up, sign-in, multi-factor authentication (MFA), and password reset. </a:t>
                      </a:r>
                      <a:endParaRPr/>
                    </a:p>
                  </a:txBody>
                  <a:tcPr marT="45725" marB="45725" marR="91450" marL="91450"/>
                </a:tc>
              </a:tr>
              <a:tr h="370850">
                <a:tc>
                  <a:txBody>
                    <a:bodyPr/>
                    <a:lstStyle/>
                    <a:p>
                      <a:pPr indent="0" lvl="0" marL="0" marR="0" rtl="0" algn="l">
                        <a:spcBef>
                          <a:spcPts val="0"/>
                        </a:spcBef>
                        <a:spcAft>
                          <a:spcPts val="0"/>
                        </a:spcAft>
                        <a:buNone/>
                      </a:pPr>
                      <a:r>
                        <a:rPr lang="en-US" sz="1600"/>
                        <a:t>Support for JWTs</a:t>
                      </a:r>
                      <a:endParaRPr/>
                    </a:p>
                  </a:txBody>
                  <a:tcPr marT="45725" marB="45725" marR="91450" marL="91450"/>
                </a:tc>
                <a:tc>
                  <a:txBody>
                    <a:bodyPr/>
                    <a:lstStyle/>
                    <a:p>
                      <a:pPr indent="-285750" lvl="0" marL="285750" marR="0" rtl="0" algn="l">
                        <a:spcBef>
                          <a:spcPts val="0"/>
                        </a:spcBef>
                        <a:spcAft>
                          <a:spcPts val="0"/>
                        </a:spcAft>
                        <a:buClr>
                          <a:schemeClr val="dk1"/>
                        </a:buClr>
                        <a:buSzPts val="1600"/>
                        <a:buFont typeface="Arial"/>
                        <a:buChar char="•"/>
                      </a:pPr>
                      <a:r>
                        <a:rPr lang="en-US" sz="1600"/>
                        <a:t>Use JWT tokens to access server-side resources or exchange them for temporary AWS credentials to access other AWS services. JWT is an open standard that defines a compact, self-contained way to securely transmit information between parties as a JSON object. </a:t>
                      </a:r>
                      <a:endParaRPr/>
                    </a:p>
                  </a:txBody>
                  <a:tcPr marT="45725" marB="45725" marR="91450" marL="91450"/>
                </a:tc>
              </a:tr>
              <a:tr h="370850">
                <a:tc>
                  <a:txBody>
                    <a:bodyPr/>
                    <a:lstStyle/>
                    <a:p>
                      <a:pPr indent="0" lvl="0" marL="0" marR="0" rtl="0" algn="l">
                        <a:spcBef>
                          <a:spcPts val="0"/>
                        </a:spcBef>
                        <a:spcAft>
                          <a:spcPts val="0"/>
                        </a:spcAft>
                        <a:buNone/>
                      </a:pPr>
                      <a:r>
                        <a:rPr lang="en-US" sz="1600"/>
                        <a:t>User pool groups</a:t>
                      </a:r>
                      <a:endParaRPr/>
                    </a:p>
                  </a:txBody>
                  <a:tcPr marT="45725" marB="45725" marR="91450" marL="91450"/>
                </a:tc>
                <a:tc>
                  <a:txBody>
                    <a:bodyPr/>
                    <a:lstStyle/>
                    <a:p>
                      <a:pPr indent="-285750" lvl="0" marL="285750" marR="0" rtl="0" algn="l">
                        <a:spcBef>
                          <a:spcPts val="0"/>
                        </a:spcBef>
                        <a:spcAft>
                          <a:spcPts val="0"/>
                        </a:spcAft>
                        <a:buClr>
                          <a:schemeClr val="dk1"/>
                        </a:buClr>
                        <a:buSzPts val="1600"/>
                        <a:buFont typeface="Arial"/>
                        <a:buChar char="•"/>
                      </a:pPr>
                      <a:r>
                        <a:rPr lang="en-US" sz="1600"/>
                        <a:t>Use groups to create collections of users to manage their permissions or to represent different types of users. For example, create separate groups for users who are readers, contributors, and editors of your website and app.</a:t>
                      </a:r>
                      <a:endParaRPr/>
                    </a:p>
                  </a:txBody>
                  <a:tcPr marT="45725" marB="45725" marR="91450" marL="91450"/>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Arial"/>
              <a:buNone/>
            </a:pPr>
            <a:fld id="{00000000-1234-1234-1234-123412341234}" type="slidenum">
              <a:rPr b="0" i="0" lang="en-US" u="none" cap="none" strike="noStrike">
                <a:solidFill>
                  <a:srgbClr val="232F3E"/>
                </a:solidFill>
                <a:latin typeface="Arial"/>
                <a:ea typeface="Arial"/>
                <a:cs typeface="Arial"/>
                <a:sym typeface="Arial"/>
              </a:rPr>
              <a:t>‹#›</a:t>
            </a:fld>
            <a:endParaRPr b="0" i="0" u="none" cap="none" strike="noStrike">
              <a:solidFill>
                <a:srgbClr val="232F3E"/>
              </a:solidFill>
              <a:latin typeface="Arial"/>
              <a:ea typeface="Arial"/>
              <a:cs typeface="Arial"/>
              <a:sym typeface="Arial"/>
            </a:endParaRPr>
          </a:p>
        </p:txBody>
      </p:sp>
      <p:sp>
        <p:nvSpPr>
          <p:cNvPr id="1846" name="Google Shape;1846;p15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Federating users</a:t>
            </a:r>
            <a:endParaRPr/>
          </a:p>
        </p:txBody>
      </p:sp>
      <p:sp>
        <p:nvSpPr>
          <p:cNvPr id="1847" name="Google Shape;1847;p154"/>
          <p:cNvSpPr txBox="1"/>
          <p:nvPr>
            <p:ph idx="1" type="body"/>
          </p:nvPr>
        </p:nvSpPr>
        <p:spPr>
          <a:xfrm>
            <a:off x="4592635" y="292099"/>
            <a:ext cx="7239701" cy="596582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000"/>
              <a:buChar char="•"/>
            </a:pPr>
            <a:r>
              <a:rPr lang="en-US" sz="2000"/>
              <a:t>Identity federation is a system of trust between IdPs and SPs.</a:t>
            </a:r>
            <a:endParaRPr/>
          </a:p>
          <a:p>
            <a:pPr indent="-228600" lvl="1" marL="228600" rtl="0" algn="l">
              <a:lnSpc>
                <a:spcPct val="107000"/>
              </a:lnSpc>
              <a:spcBef>
                <a:spcPts val="1800"/>
              </a:spcBef>
              <a:spcAft>
                <a:spcPts val="0"/>
              </a:spcAft>
              <a:buClr>
                <a:schemeClr val="dk1"/>
              </a:buClr>
              <a:buSzPts val="2000"/>
              <a:buChar char="•"/>
            </a:pPr>
            <a:r>
              <a:rPr lang="en-US" sz="2000">
                <a:solidFill>
                  <a:schemeClr val="dk1"/>
                </a:solidFill>
              </a:rPr>
              <a:t>AWS IAM Identity Center provides a unified administration experience to define, customize, and assign fine-grained permissions based on common job functions. </a:t>
            </a:r>
            <a:endParaRPr/>
          </a:p>
          <a:p>
            <a:pPr indent="-228600" lvl="0" marL="228600" rtl="0" algn="l">
              <a:lnSpc>
                <a:spcPct val="100000"/>
              </a:lnSpc>
              <a:spcBef>
                <a:spcPts val="1200"/>
              </a:spcBef>
              <a:spcAft>
                <a:spcPts val="0"/>
              </a:spcAft>
              <a:buClr>
                <a:schemeClr val="dk1"/>
              </a:buClr>
              <a:buSzPts val="2000"/>
              <a:buChar char="•"/>
            </a:pPr>
            <a:r>
              <a:rPr lang="en-US" sz="2000">
                <a:solidFill>
                  <a:schemeClr val="dk1"/>
                </a:solidFill>
              </a:rPr>
              <a:t>AWS STS is a web service that provides temporary AWS credentials and allows an IAM user, federated user, or application to assume an IAM role. </a:t>
            </a:r>
            <a:endParaRPr/>
          </a:p>
          <a:p>
            <a:pPr indent="-228600" lvl="0" marL="228600" rtl="0" algn="l">
              <a:lnSpc>
                <a:spcPct val="100000"/>
              </a:lnSpc>
              <a:spcBef>
                <a:spcPts val="1200"/>
              </a:spcBef>
              <a:spcAft>
                <a:spcPts val="0"/>
              </a:spcAft>
              <a:buClr>
                <a:schemeClr val="dk1"/>
              </a:buClr>
              <a:buSzPts val="2000"/>
              <a:buChar char="•"/>
            </a:pPr>
            <a:r>
              <a:rPr lang="en-US" sz="2000">
                <a:solidFill>
                  <a:schemeClr val="dk1"/>
                </a:solidFill>
              </a:rPr>
              <a:t>An identity broker facilitates federation when users already have identities outside of AWS, such as a corporate directory.</a:t>
            </a:r>
            <a:endParaRPr/>
          </a:p>
          <a:p>
            <a:pPr indent="-228600" lvl="0" marL="228600" rtl="0" algn="l">
              <a:lnSpc>
                <a:spcPct val="100000"/>
              </a:lnSpc>
              <a:spcBef>
                <a:spcPts val="1200"/>
              </a:spcBef>
              <a:spcAft>
                <a:spcPts val="0"/>
              </a:spcAft>
              <a:buClr>
                <a:schemeClr val="dk1"/>
              </a:buClr>
              <a:buSzPts val="2000"/>
              <a:buChar char="•"/>
            </a:pPr>
            <a:r>
              <a:rPr lang="en-US" sz="2000">
                <a:solidFill>
                  <a:schemeClr val="dk1"/>
                </a:solidFill>
              </a:rPr>
              <a:t>Amazon Cognito is a fully managed service that provides authentication, authorization, and user management for web and mobile applications. Users can sign in directly or through a third party, such as Facebook, Amazon, or Google.</a:t>
            </a:r>
            <a:endParaRPr/>
          </a:p>
        </p:txBody>
      </p:sp>
      <p:pic>
        <p:nvPicPr>
          <p:cNvPr id="1848" name="Google Shape;1848;p154"/>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54" name="Google Shape;1854;p15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Guided lab: Securing Applications by Using Amazon Cognito (Amazon Cognito lab)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60" name="Google Shape;1860;p156"/>
          <p:cNvSpPr txBox="1"/>
          <p:nvPr>
            <p:ph type="title"/>
          </p:nvPr>
        </p:nvSpPr>
        <p:spPr>
          <a:xfrm>
            <a:off x="243242" y="292099"/>
            <a:ext cx="4062057" cy="232251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Lab introduction: Amazon Cognito lab</a:t>
            </a:r>
            <a:endParaRPr/>
          </a:p>
        </p:txBody>
      </p:sp>
      <p:sp>
        <p:nvSpPr>
          <p:cNvPr id="1861" name="Google Shape;1861;p156"/>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400"/>
              <a:buChar char="•"/>
            </a:pPr>
            <a:r>
              <a:rPr lang="en-US" sz="2400"/>
              <a:t>In this lab, you use the Amazon Cognito service to authenticate users of a web application.</a:t>
            </a:r>
            <a:endParaRPr/>
          </a:p>
          <a:p>
            <a:pPr indent="-228600" lvl="0" marL="228600" rtl="0" algn="l">
              <a:lnSpc>
                <a:spcPct val="100000"/>
              </a:lnSpc>
              <a:spcBef>
                <a:spcPts val="1200"/>
              </a:spcBef>
              <a:spcAft>
                <a:spcPts val="0"/>
              </a:spcAft>
              <a:buClr>
                <a:srgbClr val="232F3E"/>
              </a:buClr>
              <a:buSzPts val="2400"/>
              <a:buChar char="•"/>
            </a:pPr>
            <a:r>
              <a:rPr lang="en-US" sz="2400"/>
              <a:t>The tasks that you perform include the following:</a:t>
            </a:r>
            <a:endParaRPr/>
          </a:p>
          <a:p>
            <a:pPr indent="-228600" lvl="1" marL="457200" rtl="0" algn="l">
              <a:lnSpc>
                <a:spcPct val="100000"/>
              </a:lnSpc>
              <a:spcBef>
                <a:spcPts val="1200"/>
              </a:spcBef>
              <a:spcAft>
                <a:spcPts val="0"/>
              </a:spcAft>
              <a:buClr>
                <a:srgbClr val="232F3E"/>
              </a:buClr>
              <a:buSzPts val="2400"/>
              <a:buChar char="•"/>
            </a:pPr>
            <a:r>
              <a:rPr lang="en-US"/>
              <a:t>Creating an Amazon Cognito user pool to store and manage the application users</a:t>
            </a:r>
            <a:endParaRPr/>
          </a:p>
          <a:p>
            <a:pPr indent="-228600" lvl="1" marL="457200" rtl="0" algn="l">
              <a:lnSpc>
                <a:spcPct val="100000"/>
              </a:lnSpc>
              <a:spcBef>
                <a:spcPts val="1200"/>
              </a:spcBef>
              <a:spcAft>
                <a:spcPts val="0"/>
              </a:spcAft>
              <a:buClr>
                <a:srgbClr val="232F3E"/>
              </a:buClr>
              <a:buSzPts val="2400"/>
              <a:buChar char="•"/>
            </a:pPr>
            <a:r>
              <a:rPr lang="en-US"/>
              <a:t>Configuring a user pool to provide a hosted UI for the application</a:t>
            </a:r>
            <a:endParaRPr/>
          </a:p>
          <a:p>
            <a:pPr indent="-228600" lvl="1" marL="457200" rtl="0" algn="l">
              <a:lnSpc>
                <a:spcPct val="100000"/>
              </a:lnSpc>
              <a:spcBef>
                <a:spcPts val="1200"/>
              </a:spcBef>
              <a:spcAft>
                <a:spcPts val="0"/>
              </a:spcAft>
              <a:buClr>
                <a:srgbClr val="232F3E"/>
              </a:buClr>
              <a:buSzPts val="2400"/>
              <a:buChar char="•"/>
            </a:pPr>
            <a:r>
              <a:rPr lang="en-US"/>
              <a:t>Using the user pool to authenticate access to a protected application function</a:t>
            </a:r>
            <a:endParaRPr/>
          </a:p>
          <a:p>
            <a:pPr indent="-228600" lvl="0" marL="228600" rtl="0" algn="l">
              <a:lnSpc>
                <a:spcPct val="100000"/>
              </a:lnSpc>
              <a:spcBef>
                <a:spcPts val="1200"/>
              </a:spcBef>
              <a:spcAft>
                <a:spcPts val="0"/>
              </a:spcAft>
              <a:buClr>
                <a:srgbClr val="232F3E"/>
              </a:buClr>
              <a:buSzPts val="2400"/>
              <a:buChar char="•"/>
            </a:pPr>
            <a:r>
              <a:rPr lang="en-US" sz="2400"/>
              <a:t>Open your lab environment to start the lab and find additional details about the tasks that you will perform.</a:t>
            </a:r>
            <a:endParaRPr/>
          </a:p>
        </p:txBody>
      </p:sp>
      <p:pic>
        <p:nvPicPr>
          <p:cNvPr id="1862" name="Google Shape;1862;p156"/>
          <p:cNvPicPr preferRelativeResize="0"/>
          <p:nvPr/>
        </p:nvPicPr>
        <p:blipFill rotWithShape="1">
          <a:blip r:embed="rId3">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1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68" name="Google Shape;1868;p15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Amazon Cognito lab</a:t>
            </a:r>
            <a:endParaRPr/>
          </a:p>
        </p:txBody>
      </p:sp>
      <p:sp>
        <p:nvSpPr>
          <p:cNvPr id="1869" name="Google Shape;1869;p157"/>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What did you do to create users and manage user passwords for the Birds website? </a:t>
            </a:r>
            <a:endParaRPr/>
          </a:p>
          <a:p>
            <a:pPr indent="-228600" lvl="0" marL="228600" rtl="0" algn="l">
              <a:lnSpc>
                <a:spcPct val="100000"/>
              </a:lnSpc>
              <a:spcBef>
                <a:spcPts val="1200"/>
              </a:spcBef>
              <a:spcAft>
                <a:spcPts val="0"/>
              </a:spcAft>
              <a:buClr>
                <a:srgbClr val="232F3E"/>
              </a:buClr>
              <a:buSzPts val="2800"/>
              <a:buChar char="•"/>
            </a:pPr>
            <a:r>
              <a:rPr lang="en-US"/>
              <a:t>In this lab, you used Amazon Cognito to set up an identity pool. Why did you need an identity pool?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1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75" name="Google Shape;1875;p15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Managing access to multiple accounts</a:t>
            </a:r>
            <a:endParaRPr>
              <a:solidFill>
                <a:srgbClr val="FF0000"/>
              </a:solidFill>
            </a:endParaRPr>
          </a:p>
        </p:txBody>
      </p:sp>
      <p:sp>
        <p:nvSpPr>
          <p:cNvPr id="1876" name="Google Shape;1876;p158"/>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User, Application, and Data Access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1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82" name="Google Shape;1882;p15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Two common patterns for separating resource access</a:t>
            </a:r>
            <a:endParaRPr/>
          </a:p>
        </p:txBody>
      </p:sp>
      <p:grpSp>
        <p:nvGrpSpPr>
          <p:cNvPr descr="A single AWS account with four VPCs.&#10;" id="1883" name="Google Shape;1883;p159"/>
          <p:cNvGrpSpPr/>
          <p:nvPr/>
        </p:nvGrpSpPr>
        <p:grpSpPr>
          <a:xfrm>
            <a:off x="2522119" y="1514685"/>
            <a:ext cx="6613451" cy="1852099"/>
            <a:chOff x="2494281" y="1365350"/>
            <a:chExt cx="6613451" cy="1852099"/>
          </a:xfrm>
        </p:grpSpPr>
        <p:sp>
          <p:nvSpPr>
            <p:cNvPr id="1884" name="Google Shape;1884;p159"/>
            <p:cNvSpPr txBox="1"/>
            <p:nvPr/>
          </p:nvSpPr>
          <p:spPr>
            <a:xfrm>
              <a:off x="2494281" y="1365350"/>
              <a:ext cx="6613451" cy="338554"/>
            </a:xfrm>
            <a:prstGeom prst="rect">
              <a:avLst/>
            </a:prstGeom>
            <a:solidFill>
              <a:srgbClr val="197956"/>
            </a:solidFill>
            <a:ln cap="flat" cmpd="sng" w="9525">
              <a:solidFill>
                <a:srgbClr val="19795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Play"/>
                <a:buNone/>
              </a:pPr>
              <a:r>
                <a:rPr b="0" lang="en-US" sz="1600" u="none" cap="none" strike="noStrike">
                  <a:solidFill>
                    <a:schemeClr val="lt1"/>
                  </a:solidFill>
                  <a:latin typeface="Play"/>
                  <a:ea typeface="Play"/>
                  <a:cs typeface="Play"/>
                  <a:sym typeface="Play"/>
                </a:rPr>
                <a:t>Multiple VPCs in a single account architectural pattern</a:t>
              </a:r>
              <a:endParaRPr/>
            </a:p>
          </p:txBody>
        </p:sp>
        <p:grpSp>
          <p:nvGrpSpPr>
            <p:cNvPr descr="a single AWS account with 4 VPCs in it." id="1885" name="Google Shape;1885;p159"/>
            <p:cNvGrpSpPr/>
            <p:nvPr/>
          </p:nvGrpSpPr>
          <p:grpSpPr>
            <a:xfrm>
              <a:off x="2511326" y="1752381"/>
              <a:ext cx="6585735" cy="1465068"/>
              <a:chOff x="5404207" y="1894822"/>
              <a:chExt cx="6585735" cy="1465068"/>
            </a:xfrm>
          </p:grpSpPr>
          <p:sp>
            <p:nvSpPr>
              <p:cNvPr id="1886" name="Google Shape;1886;p159"/>
              <p:cNvSpPr/>
              <p:nvPr/>
            </p:nvSpPr>
            <p:spPr>
              <a:xfrm>
                <a:off x="5404207" y="1900719"/>
                <a:ext cx="6585735" cy="1459171"/>
              </a:xfrm>
              <a:prstGeom prst="rect">
                <a:avLst/>
              </a:prstGeom>
              <a:noFill/>
              <a:ln cap="flat" cmpd="sng" w="38100">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lt1"/>
                  </a:buClr>
                  <a:buSzPts val="1600"/>
                  <a:buFont typeface="Play"/>
                  <a:buNone/>
                </a:pPr>
                <a:r>
                  <a:t/>
                </a:r>
                <a:endParaRPr b="0" i="0" sz="1600" u="none" cap="none" strike="noStrike">
                  <a:solidFill>
                    <a:srgbClr val="000000"/>
                  </a:solidFill>
                  <a:latin typeface="Arial"/>
                  <a:ea typeface="Arial"/>
                  <a:cs typeface="Arial"/>
                  <a:sym typeface="Arial"/>
                </a:endParaRPr>
              </a:p>
            </p:txBody>
          </p:sp>
          <p:pic>
            <p:nvPicPr>
              <p:cNvPr id="1887" name="Google Shape;1887;p159"/>
              <p:cNvPicPr preferRelativeResize="0"/>
              <p:nvPr/>
            </p:nvPicPr>
            <p:blipFill rotWithShape="1">
              <a:blip r:embed="rId3">
                <a:alphaModFix/>
              </a:blip>
              <a:srcRect b="0" l="0" r="0" t="0"/>
              <a:stretch/>
            </p:blipFill>
            <p:spPr>
              <a:xfrm>
                <a:off x="5465356" y="1966056"/>
                <a:ext cx="274320" cy="274320"/>
              </a:xfrm>
              <a:prstGeom prst="rect">
                <a:avLst/>
              </a:prstGeom>
              <a:noFill/>
              <a:ln>
                <a:noFill/>
              </a:ln>
            </p:spPr>
          </p:pic>
          <p:sp>
            <p:nvSpPr>
              <p:cNvPr id="1888" name="Google Shape;1888;p159"/>
              <p:cNvSpPr/>
              <p:nvPr/>
            </p:nvSpPr>
            <p:spPr>
              <a:xfrm>
                <a:off x="7153583" y="2449237"/>
                <a:ext cx="1490472" cy="713232"/>
              </a:xfrm>
              <a:prstGeom prst="rect">
                <a:avLst/>
              </a:prstGeom>
              <a:noFill/>
              <a:ln cap="flat" cmpd="sng" w="28575">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VPC</a:t>
                </a:r>
                <a:endParaRPr/>
              </a:p>
            </p:txBody>
          </p:sp>
          <p:pic>
            <p:nvPicPr>
              <p:cNvPr id="1889" name="Google Shape;1889;p159"/>
              <p:cNvPicPr preferRelativeResize="0"/>
              <p:nvPr/>
            </p:nvPicPr>
            <p:blipFill rotWithShape="1">
              <a:blip r:embed="rId4">
                <a:alphaModFix/>
              </a:blip>
              <a:srcRect b="0" l="0" r="0" t="0"/>
              <a:stretch/>
            </p:blipFill>
            <p:spPr>
              <a:xfrm>
                <a:off x="7206173" y="2487341"/>
                <a:ext cx="330200" cy="330200"/>
              </a:xfrm>
              <a:prstGeom prst="rect">
                <a:avLst/>
              </a:prstGeom>
              <a:noFill/>
              <a:ln>
                <a:noFill/>
              </a:ln>
            </p:spPr>
          </p:pic>
          <p:sp>
            <p:nvSpPr>
              <p:cNvPr id="1890" name="Google Shape;1890;p159"/>
              <p:cNvSpPr/>
              <p:nvPr/>
            </p:nvSpPr>
            <p:spPr>
              <a:xfrm>
                <a:off x="8749566" y="2449237"/>
                <a:ext cx="1490472" cy="713232"/>
              </a:xfrm>
              <a:prstGeom prst="rect">
                <a:avLst/>
              </a:prstGeom>
              <a:noFill/>
              <a:ln cap="flat" cmpd="sng" w="28575">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VPC</a:t>
                </a:r>
                <a:endParaRPr/>
              </a:p>
            </p:txBody>
          </p:sp>
          <p:pic>
            <p:nvPicPr>
              <p:cNvPr id="1891" name="Google Shape;1891;p159"/>
              <p:cNvPicPr preferRelativeResize="0"/>
              <p:nvPr/>
            </p:nvPicPr>
            <p:blipFill rotWithShape="1">
              <a:blip r:embed="rId4">
                <a:alphaModFix/>
              </a:blip>
              <a:srcRect b="0" l="0" r="0" t="0"/>
              <a:stretch/>
            </p:blipFill>
            <p:spPr>
              <a:xfrm>
                <a:off x="8791811" y="2487341"/>
                <a:ext cx="330200" cy="330200"/>
              </a:xfrm>
              <a:prstGeom prst="rect">
                <a:avLst/>
              </a:prstGeom>
              <a:noFill/>
              <a:ln>
                <a:noFill/>
              </a:ln>
            </p:spPr>
          </p:pic>
          <p:sp>
            <p:nvSpPr>
              <p:cNvPr id="1892" name="Google Shape;1892;p159"/>
              <p:cNvSpPr/>
              <p:nvPr/>
            </p:nvSpPr>
            <p:spPr>
              <a:xfrm>
                <a:off x="10345550" y="2449237"/>
                <a:ext cx="1490472" cy="713232"/>
              </a:xfrm>
              <a:prstGeom prst="rect">
                <a:avLst/>
              </a:prstGeom>
              <a:noFill/>
              <a:ln cap="flat" cmpd="sng" w="28575">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VPC</a:t>
                </a:r>
                <a:endParaRPr/>
              </a:p>
            </p:txBody>
          </p:sp>
          <p:pic>
            <p:nvPicPr>
              <p:cNvPr id="1893" name="Google Shape;1893;p159"/>
              <p:cNvPicPr preferRelativeResize="0"/>
              <p:nvPr/>
            </p:nvPicPr>
            <p:blipFill rotWithShape="1">
              <a:blip r:embed="rId4">
                <a:alphaModFix/>
              </a:blip>
              <a:srcRect b="0" l="0" r="0" t="0"/>
              <a:stretch/>
            </p:blipFill>
            <p:spPr>
              <a:xfrm>
                <a:off x="10396920" y="2487341"/>
                <a:ext cx="330200" cy="330200"/>
              </a:xfrm>
              <a:prstGeom prst="rect">
                <a:avLst/>
              </a:prstGeom>
              <a:noFill/>
              <a:ln>
                <a:noFill/>
              </a:ln>
            </p:spPr>
          </p:pic>
          <p:sp>
            <p:nvSpPr>
              <p:cNvPr id="1894" name="Google Shape;1894;p159"/>
              <p:cNvSpPr/>
              <p:nvPr/>
            </p:nvSpPr>
            <p:spPr>
              <a:xfrm>
                <a:off x="5559484" y="2449237"/>
                <a:ext cx="1488588" cy="715203"/>
              </a:xfrm>
              <a:prstGeom prst="rect">
                <a:avLst/>
              </a:prstGeom>
              <a:noFill/>
              <a:ln cap="flat" cmpd="sng" w="28575">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VPC</a:t>
                </a:r>
                <a:endParaRPr/>
              </a:p>
            </p:txBody>
          </p:sp>
          <p:pic>
            <p:nvPicPr>
              <p:cNvPr id="1895" name="Google Shape;1895;p159"/>
              <p:cNvPicPr preferRelativeResize="0"/>
              <p:nvPr/>
            </p:nvPicPr>
            <p:blipFill rotWithShape="1">
              <a:blip r:embed="rId4">
                <a:alphaModFix/>
              </a:blip>
              <a:srcRect b="0" l="0" r="0" t="0"/>
              <a:stretch/>
            </p:blipFill>
            <p:spPr>
              <a:xfrm>
                <a:off x="5611214" y="2487341"/>
                <a:ext cx="330200" cy="330200"/>
              </a:xfrm>
              <a:prstGeom prst="rect">
                <a:avLst/>
              </a:prstGeom>
              <a:noFill/>
              <a:ln>
                <a:noFill/>
              </a:ln>
            </p:spPr>
          </p:pic>
          <p:sp>
            <p:nvSpPr>
              <p:cNvPr id="1896" name="Google Shape;1896;p159"/>
              <p:cNvSpPr txBox="1"/>
              <p:nvPr/>
            </p:nvSpPr>
            <p:spPr>
              <a:xfrm>
                <a:off x="5526845" y="2836662"/>
                <a:ext cx="156004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Shared services</a:t>
                </a:r>
                <a:endParaRPr/>
              </a:p>
            </p:txBody>
          </p:sp>
          <p:sp>
            <p:nvSpPr>
              <p:cNvPr id="1897" name="Google Shape;1897;p159"/>
              <p:cNvSpPr txBox="1"/>
              <p:nvPr/>
            </p:nvSpPr>
            <p:spPr>
              <a:xfrm>
                <a:off x="7244632" y="2836662"/>
                <a:ext cx="139493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Development</a:t>
                </a:r>
                <a:endParaRPr/>
              </a:p>
            </p:txBody>
          </p:sp>
          <p:sp>
            <p:nvSpPr>
              <p:cNvPr id="1898" name="Google Shape;1898;p159"/>
              <p:cNvSpPr txBox="1"/>
              <p:nvPr/>
            </p:nvSpPr>
            <p:spPr>
              <a:xfrm>
                <a:off x="9231842" y="2836662"/>
                <a:ext cx="56457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Test</a:t>
                </a:r>
                <a:endParaRPr/>
              </a:p>
            </p:txBody>
          </p:sp>
          <p:sp>
            <p:nvSpPr>
              <p:cNvPr id="1899" name="Google Shape;1899;p159"/>
              <p:cNvSpPr txBox="1"/>
              <p:nvPr/>
            </p:nvSpPr>
            <p:spPr>
              <a:xfrm>
                <a:off x="10506081" y="2836662"/>
                <a:ext cx="116891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Production</a:t>
                </a:r>
                <a:endParaRPr/>
              </a:p>
            </p:txBody>
          </p:sp>
          <p:sp>
            <p:nvSpPr>
              <p:cNvPr id="1900" name="Google Shape;1900;p159"/>
              <p:cNvSpPr txBox="1"/>
              <p:nvPr/>
            </p:nvSpPr>
            <p:spPr>
              <a:xfrm>
                <a:off x="5738392" y="1894822"/>
                <a:ext cx="15279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AWS account</a:t>
                </a:r>
                <a:endParaRPr/>
              </a:p>
            </p:txBody>
          </p:sp>
        </p:grpSp>
      </p:grpSp>
      <p:grpSp>
        <p:nvGrpSpPr>
          <p:cNvPr descr="Four AWS accounts, each with a single differently labeled VPC." id="1901" name="Google Shape;1901;p159"/>
          <p:cNvGrpSpPr/>
          <p:nvPr/>
        </p:nvGrpSpPr>
        <p:grpSpPr>
          <a:xfrm>
            <a:off x="2418824" y="3977318"/>
            <a:ext cx="6932431" cy="1748848"/>
            <a:chOff x="2418824" y="3977318"/>
            <a:chExt cx="6932431" cy="1748848"/>
          </a:xfrm>
        </p:grpSpPr>
        <p:sp>
          <p:nvSpPr>
            <p:cNvPr id="1902" name="Google Shape;1902;p159"/>
            <p:cNvSpPr txBox="1"/>
            <p:nvPr/>
          </p:nvSpPr>
          <p:spPr>
            <a:xfrm>
              <a:off x="2418824" y="3977318"/>
              <a:ext cx="6879088" cy="338554"/>
            </a:xfrm>
            <a:prstGeom prst="rect">
              <a:avLst/>
            </a:prstGeom>
            <a:solidFill>
              <a:srgbClr val="197956"/>
            </a:solidFill>
            <a:ln cap="flat" cmpd="sng" w="9525">
              <a:solidFill>
                <a:srgbClr val="19795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Play"/>
                <a:buNone/>
              </a:pPr>
              <a:r>
                <a:rPr b="0" lang="en-US" sz="1600" u="none" cap="none" strike="noStrike">
                  <a:solidFill>
                    <a:schemeClr val="lt1"/>
                  </a:solidFill>
                  <a:latin typeface="Play"/>
                  <a:ea typeface="Play"/>
                  <a:cs typeface="Play"/>
                  <a:sym typeface="Play"/>
                </a:rPr>
                <a:t>Multiple accounts, a VPC in each account architectural pattern</a:t>
              </a:r>
              <a:endParaRPr/>
            </a:p>
          </p:txBody>
        </p:sp>
        <p:grpSp>
          <p:nvGrpSpPr>
            <p:cNvPr descr="Four AWS accounts, each with a single differently labeled VPC in it." id="1903" name="Google Shape;1903;p159"/>
            <p:cNvGrpSpPr/>
            <p:nvPr/>
          </p:nvGrpSpPr>
          <p:grpSpPr>
            <a:xfrm>
              <a:off x="2435802" y="4383702"/>
              <a:ext cx="6915453" cy="1342464"/>
              <a:chOff x="5276547" y="4522880"/>
              <a:chExt cx="6915453" cy="1342464"/>
            </a:xfrm>
          </p:grpSpPr>
          <p:sp>
            <p:nvSpPr>
              <p:cNvPr id="1904" name="Google Shape;1904;p159"/>
              <p:cNvSpPr/>
              <p:nvPr/>
            </p:nvSpPr>
            <p:spPr>
              <a:xfrm>
                <a:off x="5276547" y="4522880"/>
                <a:ext cx="1658510" cy="1342464"/>
              </a:xfrm>
              <a:prstGeom prst="rect">
                <a:avLst/>
              </a:prstGeom>
              <a:noFill/>
              <a:ln cap="flat" cmpd="sng" w="38100">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lt1"/>
                  </a:buClr>
                  <a:buSzPts val="1600"/>
                  <a:buFont typeface="Play"/>
                  <a:buNone/>
                </a:pPr>
                <a:r>
                  <a:t/>
                </a:r>
                <a:endParaRPr b="0" i="0" sz="1600" u="none" cap="none" strike="noStrike">
                  <a:solidFill>
                    <a:srgbClr val="000000"/>
                  </a:solidFill>
                  <a:latin typeface="Arial"/>
                  <a:ea typeface="Arial"/>
                  <a:cs typeface="Arial"/>
                  <a:sym typeface="Arial"/>
                </a:endParaRPr>
              </a:p>
            </p:txBody>
          </p:sp>
          <p:pic>
            <p:nvPicPr>
              <p:cNvPr id="1905" name="Google Shape;1905;p159"/>
              <p:cNvPicPr preferRelativeResize="0"/>
              <p:nvPr/>
            </p:nvPicPr>
            <p:blipFill rotWithShape="1">
              <a:blip r:embed="rId3">
                <a:alphaModFix/>
              </a:blip>
              <a:srcRect b="0" l="0" r="0" t="0"/>
              <a:stretch/>
            </p:blipFill>
            <p:spPr>
              <a:xfrm>
                <a:off x="5327918" y="4574252"/>
                <a:ext cx="274320" cy="274320"/>
              </a:xfrm>
              <a:prstGeom prst="rect">
                <a:avLst/>
              </a:prstGeom>
              <a:noFill/>
              <a:ln>
                <a:noFill/>
              </a:ln>
            </p:spPr>
          </p:pic>
          <p:sp>
            <p:nvSpPr>
              <p:cNvPr id="1906" name="Google Shape;1906;p159"/>
              <p:cNvSpPr/>
              <p:nvPr/>
            </p:nvSpPr>
            <p:spPr>
              <a:xfrm>
                <a:off x="7081200" y="5024437"/>
                <a:ext cx="1490472" cy="713232"/>
              </a:xfrm>
              <a:prstGeom prst="rect">
                <a:avLst/>
              </a:prstGeom>
              <a:noFill/>
              <a:ln cap="flat" cmpd="sng" w="28575">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VPC</a:t>
                </a:r>
                <a:endParaRPr/>
              </a:p>
            </p:txBody>
          </p:sp>
          <p:pic>
            <p:nvPicPr>
              <p:cNvPr id="1907" name="Google Shape;1907;p159"/>
              <p:cNvPicPr preferRelativeResize="0"/>
              <p:nvPr/>
            </p:nvPicPr>
            <p:blipFill rotWithShape="1">
              <a:blip r:embed="rId4">
                <a:alphaModFix/>
              </a:blip>
              <a:srcRect b="0" l="0" r="0" t="0"/>
              <a:stretch/>
            </p:blipFill>
            <p:spPr>
              <a:xfrm>
                <a:off x="7116887" y="5052267"/>
                <a:ext cx="330200" cy="330200"/>
              </a:xfrm>
              <a:prstGeom prst="rect">
                <a:avLst/>
              </a:prstGeom>
              <a:noFill/>
              <a:ln>
                <a:noFill/>
              </a:ln>
            </p:spPr>
          </p:pic>
          <p:sp>
            <p:nvSpPr>
              <p:cNvPr id="1908" name="Google Shape;1908;p159"/>
              <p:cNvSpPr/>
              <p:nvPr/>
            </p:nvSpPr>
            <p:spPr>
              <a:xfrm>
                <a:off x="8825019" y="5024437"/>
                <a:ext cx="1490472" cy="713232"/>
              </a:xfrm>
              <a:prstGeom prst="rect">
                <a:avLst/>
              </a:prstGeom>
              <a:noFill/>
              <a:ln cap="flat" cmpd="sng" w="28575">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VPC</a:t>
                </a:r>
                <a:endParaRPr/>
              </a:p>
            </p:txBody>
          </p:sp>
          <p:pic>
            <p:nvPicPr>
              <p:cNvPr id="1909" name="Google Shape;1909;p159"/>
              <p:cNvPicPr preferRelativeResize="0"/>
              <p:nvPr/>
            </p:nvPicPr>
            <p:blipFill rotWithShape="1">
              <a:blip r:embed="rId4">
                <a:alphaModFix/>
              </a:blip>
              <a:srcRect b="0" l="0" r="0" t="0"/>
              <a:stretch/>
            </p:blipFill>
            <p:spPr>
              <a:xfrm>
                <a:off x="8859508" y="5052267"/>
                <a:ext cx="330200" cy="330200"/>
              </a:xfrm>
              <a:prstGeom prst="rect">
                <a:avLst/>
              </a:prstGeom>
              <a:noFill/>
              <a:ln>
                <a:noFill/>
              </a:ln>
            </p:spPr>
          </p:pic>
          <p:sp>
            <p:nvSpPr>
              <p:cNvPr id="1910" name="Google Shape;1910;p159"/>
              <p:cNvSpPr/>
              <p:nvPr/>
            </p:nvSpPr>
            <p:spPr>
              <a:xfrm>
                <a:off x="10553227" y="5024437"/>
                <a:ext cx="1490472" cy="713232"/>
              </a:xfrm>
              <a:prstGeom prst="rect">
                <a:avLst/>
              </a:prstGeom>
              <a:noFill/>
              <a:ln cap="flat" cmpd="sng" w="28575">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VPC</a:t>
                </a:r>
                <a:endParaRPr/>
              </a:p>
            </p:txBody>
          </p:sp>
          <p:pic>
            <p:nvPicPr>
              <p:cNvPr id="1911" name="Google Shape;1911;p159"/>
              <p:cNvPicPr preferRelativeResize="0"/>
              <p:nvPr/>
            </p:nvPicPr>
            <p:blipFill rotWithShape="1">
              <a:blip r:embed="rId4">
                <a:alphaModFix/>
              </a:blip>
              <a:srcRect b="0" l="0" r="0" t="0"/>
              <a:stretch/>
            </p:blipFill>
            <p:spPr>
              <a:xfrm>
                <a:off x="10591138" y="5052267"/>
                <a:ext cx="330200" cy="330200"/>
              </a:xfrm>
              <a:prstGeom prst="rect">
                <a:avLst/>
              </a:prstGeom>
              <a:noFill/>
              <a:ln>
                <a:noFill/>
              </a:ln>
            </p:spPr>
          </p:pic>
          <p:sp>
            <p:nvSpPr>
              <p:cNvPr id="1912" name="Google Shape;1912;p159"/>
              <p:cNvSpPr/>
              <p:nvPr/>
            </p:nvSpPr>
            <p:spPr>
              <a:xfrm>
                <a:off x="5372823" y="5024437"/>
                <a:ext cx="1490472" cy="713232"/>
              </a:xfrm>
              <a:prstGeom prst="rect">
                <a:avLst/>
              </a:prstGeom>
              <a:noFill/>
              <a:ln cap="flat" cmpd="sng" w="28575">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VPC</a:t>
                </a:r>
                <a:endParaRPr/>
              </a:p>
            </p:txBody>
          </p:sp>
          <p:pic>
            <p:nvPicPr>
              <p:cNvPr id="1913" name="Google Shape;1913;p159"/>
              <p:cNvPicPr preferRelativeResize="0"/>
              <p:nvPr/>
            </p:nvPicPr>
            <p:blipFill rotWithShape="1">
              <a:blip r:embed="rId4">
                <a:alphaModFix/>
              </a:blip>
              <a:srcRect b="0" l="0" r="0" t="0"/>
              <a:stretch/>
            </p:blipFill>
            <p:spPr>
              <a:xfrm>
                <a:off x="5404867" y="5052267"/>
                <a:ext cx="330200" cy="330200"/>
              </a:xfrm>
              <a:prstGeom prst="rect">
                <a:avLst/>
              </a:prstGeom>
              <a:noFill/>
              <a:ln>
                <a:noFill/>
              </a:ln>
            </p:spPr>
          </p:pic>
          <p:sp>
            <p:nvSpPr>
              <p:cNvPr id="1914" name="Google Shape;1914;p159"/>
              <p:cNvSpPr txBox="1"/>
              <p:nvPr/>
            </p:nvSpPr>
            <p:spPr>
              <a:xfrm>
                <a:off x="5319755" y="5411861"/>
                <a:ext cx="156004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Shared services</a:t>
                </a:r>
                <a:endParaRPr/>
              </a:p>
            </p:txBody>
          </p:sp>
          <p:sp>
            <p:nvSpPr>
              <p:cNvPr id="1915" name="Google Shape;1915;p159"/>
              <p:cNvSpPr txBox="1"/>
              <p:nvPr/>
            </p:nvSpPr>
            <p:spPr>
              <a:xfrm>
                <a:off x="7114249" y="5411861"/>
                <a:ext cx="139493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Development</a:t>
                </a:r>
                <a:endParaRPr/>
              </a:p>
            </p:txBody>
          </p:sp>
          <p:sp>
            <p:nvSpPr>
              <p:cNvPr id="1916" name="Google Shape;1916;p159"/>
              <p:cNvSpPr txBox="1"/>
              <p:nvPr/>
            </p:nvSpPr>
            <p:spPr>
              <a:xfrm>
                <a:off x="9213657" y="5411861"/>
                <a:ext cx="56457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Test</a:t>
                </a:r>
                <a:endParaRPr/>
              </a:p>
            </p:txBody>
          </p:sp>
          <p:sp>
            <p:nvSpPr>
              <p:cNvPr id="1917" name="Google Shape;1917;p159"/>
              <p:cNvSpPr txBox="1"/>
              <p:nvPr/>
            </p:nvSpPr>
            <p:spPr>
              <a:xfrm>
                <a:off x="10676444" y="5411861"/>
                <a:ext cx="116891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Production</a:t>
                </a:r>
                <a:endParaRPr/>
              </a:p>
            </p:txBody>
          </p:sp>
          <p:sp>
            <p:nvSpPr>
              <p:cNvPr id="1918" name="Google Shape;1918;p159"/>
              <p:cNvSpPr/>
              <p:nvPr/>
            </p:nvSpPr>
            <p:spPr>
              <a:xfrm>
                <a:off x="7014526" y="4522880"/>
                <a:ext cx="1655064" cy="1342464"/>
              </a:xfrm>
              <a:prstGeom prst="rect">
                <a:avLst/>
              </a:prstGeom>
              <a:noFill/>
              <a:ln cap="flat" cmpd="sng" w="38100">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lt1"/>
                  </a:buClr>
                  <a:buSzPts val="1600"/>
                  <a:buFont typeface="Play"/>
                  <a:buNone/>
                </a:pPr>
                <a:r>
                  <a:t/>
                </a:r>
                <a:endParaRPr b="0" i="0" sz="1600" u="none" cap="none" strike="noStrike">
                  <a:solidFill>
                    <a:srgbClr val="000000"/>
                  </a:solidFill>
                  <a:latin typeface="Arial"/>
                  <a:ea typeface="Arial"/>
                  <a:cs typeface="Arial"/>
                  <a:sym typeface="Arial"/>
                </a:endParaRPr>
              </a:p>
            </p:txBody>
          </p:sp>
          <p:pic>
            <p:nvPicPr>
              <p:cNvPr id="1919" name="Google Shape;1919;p159"/>
              <p:cNvPicPr preferRelativeResize="0"/>
              <p:nvPr/>
            </p:nvPicPr>
            <p:blipFill rotWithShape="1">
              <a:blip r:embed="rId3">
                <a:alphaModFix/>
              </a:blip>
              <a:srcRect b="0" l="0" r="0" t="0"/>
              <a:stretch/>
            </p:blipFill>
            <p:spPr>
              <a:xfrm>
                <a:off x="7080813" y="4574252"/>
                <a:ext cx="274320" cy="274320"/>
              </a:xfrm>
              <a:prstGeom prst="rect">
                <a:avLst/>
              </a:prstGeom>
              <a:noFill/>
              <a:ln>
                <a:noFill/>
              </a:ln>
            </p:spPr>
          </p:pic>
          <p:sp>
            <p:nvSpPr>
              <p:cNvPr id="1920" name="Google Shape;1920;p159"/>
              <p:cNvSpPr/>
              <p:nvPr/>
            </p:nvSpPr>
            <p:spPr>
              <a:xfrm>
                <a:off x="8749059" y="4522880"/>
                <a:ext cx="1655064" cy="1342464"/>
              </a:xfrm>
              <a:prstGeom prst="rect">
                <a:avLst/>
              </a:prstGeom>
              <a:noFill/>
              <a:ln cap="flat" cmpd="sng" w="38100">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lt1"/>
                  </a:buClr>
                  <a:buSzPts val="1600"/>
                  <a:buFont typeface="Play"/>
                  <a:buNone/>
                </a:pPr>
                <a:r>
                  <a:t/>
                </a:r>
                <a:endParaRPr b="0" i="0" sz="1600" u="none" cap="none" strike="noStrike">
                  <a:solidFill>
                    <a:srgbClr val="000000"/>
                  </a:solidFill>
                  <a:latin typeface="Arial"/>
                  <a:ea typeface="Arial"/>
                  <a:cs typeface="Arial"/>
                  <a:sym typeface="Arial"/>
                </a:endParaRPr>
              </a:p>
            </p:txBody>
          </p:sp>
          <p:pic>
            <p:nvPicPr>
              <p:cNvPr id="1921" name="Google Shape;1921;p159"/>
              <p:cNvPicPr preferRelativeResize="0"/>
              <p:nvPr/>
            </p:nvPicPr>
            <p:blipFill rotWithShape="1">
              <a:blip r:embed="rId3">
                <a:alphaModFix/>
              </a:blip>
              <a:srcRect b="0" l="0" r="0" t="0"/>
              <a:stretch/>
            </p:blipFill>
            <p:spPr>
              <a:xfrm>
                <a:off x="8829103" y="4574252"/>
                <a:ext cx="274320" cy="274320"/>
              </a:xfrm>
              <a:prstGeom prst="rect">
                <a:avLst/>
              </a:prstGeom>
              <a:noFill/>
              <a:ln>
                <a:noFill/>
              </a:ln>
            </p:spPr>
          </p:pic>
          <p:sp>
            <p:nvSpPr>
              <p:cNvPr id="1922" name="Google Shape;1922;p159"/>
              <p:cNvSpPr/>
              <p:nvPr/>
            </p:nvSpPr>
            <p:spPr>
              <a:xfrm>
                <a:off x="10483593" y="4522880"/>
                <a:ext cx="1655064" cy="1342464"/>
              </a:xfrm>
              <a:prstGeom prst="rect">
                <a:avLst/>
              </a:prstGeom>
              <a:noFill/>
              <a:ln cap="flat" cmpd="sng" w="38100">
                <a:solidFill>
                  <a:srgbClr val="197956"/>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chemeClr val="lt1"/>
                  </a:buClr>
                  <a:buSzPts val="1600"/>
                  <a:buFont typeface="Play"/>
                  <a:buNone/>
                </a:pPr>
                <a:r>
                  <a:t/>
                </a:r>
                <a:endParaRPr b="0" i="0" sz="1600" u="none" cap="none" strike="noStrike">
                  <a:solidFill>
                    <a:srgbClr val="000000"/>
                  </a:solidFill>
                  <a:latin typeface="Arial"/>
                  <a:ea typeface="Arial"/>
                  <a:cs typeface="Arial"/>
                  <a:sym typeface="Arial"/>
                </a:endParaRPr>
              </a:p>
            </p:txBody>
          </p:sp>
          <p:pic>
            <p:nvPicPr>
              <p:cNvPr id="1923" name="Google Shape;1923;p159"/>
              <p:cNvPicPr preferRelativeResize="0"/>
              <p:nvPr/>
            </p:nvPicPr>
            <p:blipFill rotWithShape="1">
              <a:blip r:embed="rId3">
                <a:alphaModFix/>
              </a:blip>
              <a:srcRect b="0" l="0" r="0" t="0"/>
              <a:stretch/>
            </p:blipFill>
            <p:spPr>
              <a:xfrm>
                <a:off x="10529914" y="4574252"/>
                <a:ext cx="274320" cy="274320"/>
              </a:xfrm>
              <a:prstGeom prst="rect">
                <a:avLst/>
              </a:prstGeom>
              <a:noFill/>
              <a:ln>
                <a:noFill/>
              </a:ln>
            </p:spPr>
          </p:pic>
          <p:sp>
            <p:nvSpPr>
              <p:cNvPr id="1924" name="Google Shape;1924;p159"/>
              <p:cNvSpPr txBox="1"/>
              <p:nvPr/>
            </p:nvSpPr>
            <p:spPr>
              <a:xfrm>
                <a:off x="5587887" y="4567519"/>
                <a:ext cx="13789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AWS account</a:t>
                </a:r>
                <a:endParaRPr/>
              </a:p>
            </p:txBody>
          </p:sp>
          <p:sp>
            <p:nvSpPr>
              <p:cNvPr id="1925" name="Google Shape;1925;p159"/>
              <p:cNvSpPr txBox="1"/>
              <p:nvPr/>
            </p:nvSpPr>
            <p:spPr>
              <a:xfrm>
                <a:off x="7315006" y="4567519"/>
                <a:ext cx="13789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AWS account</a:t>
                </a:r>
                <a:endParaRPr/>
              </a:p>
            </p:txBody>
          </p:sp>
          <p:sp>
            <p:nvSpPr>
              <p:cNvPr id="1926" name="Google Shape;1926;p159"/>
              <p:cNvSpPr txBox="1"/>
              <p:nvPr/>
            </p:nvSpPr>
            <p:spPr>
              <a:xfrm>
                <a:off x="9060175" y="4567519"/>
                <a:ext cx="13789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AWS account</a:t>
                </a:r>
                <a:endParaRPr/>
              </a:p>
            </p:txBody>
          </p:sp>
          <p:sp>
            <p:nvSpPr>
              <p:cNvPr id="1927" name="Google Shape;1927;p159"/>
              <p:cNvSpPr txBox="1"/>
              <p:nvPr/>
            </p:nvSpPr>
            <p:spPr>
              <a:xfrm>
                <a:off x="10813096" y="4567519"/>
                <a:ext cx="13789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AWS account</a:t>
                </a: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6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33" name="Google Shape;1933;p16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Advantages and challenges of multiple accounts</a:t>
            </a:r>
            <a:endParaRPr/>
          </a:p>
        </p:txBody>
      </p:sp>
      <p:sp>
        <p:nvSpPr>
          <p:cNvPr id="1934" name="Google Shape;1934;p160"/>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Advantages</a:t>
            </a:r>
            <a:endParaRPr/>
          </a:p>
        </p:txBody>
      </p:sp>
      <p:sp>
        <p:nvSpPr>
          <p:cNvPr id="1935" name="Google Shape;1935;p160"/>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Font typeface="Arial"/>
              <a:buChar char="•"/>
            </a:pPr>
            <a:r>
              <a:rPr lang="en-US" sz="2000"/>
              <a:t>Isolation by business units or departments</a:t>
            </a:r>
            <a:endParaRPr/>
          </a:p>
          <a:p>
            <a:pPr indent="-228600" lvl="0" marL="228600" rtl="0" algn="l">
              <a:lnSpc>
                <a:spcPct val="100000"/>
              </a:lnSpc>
              <a:spcBef>
                <a:spcPts val="1200"/>
              </a:spcBef>
              <a:spcAft>
                <a:spcPts val="0"/>
              </a:spcAft>
              <a:buClr>
                <a:srgbClr val="232F3E"/>
              </a:buClr>
              <a:buSzPts val="2000"/>
              <a:buChar char="•"/>
            </a:pPr>
            <a:r>
              <a:rPr lang="en-US" sz="2000"/>
              <a:t>Isolation by environment (for example, development, test, and production)</a:t>
            </a:r>
            <a:endParaRPr/>
          </a:p>
          <a:p>
            <a:pPr indent="-228600" lvl="0" marL="228600" rtl="0" algn="l">
              <a:lnSpc>
                <a:spcPct val="100000"/>
              </a:lnSpc>
              <a:spcBef>
                <a:spcPts val="1200"/>
              </a:spcBef>
              <a:spcAft>
                <a:spcPts val="0"/>
              </a:spcAft>
              <a:buClr>
                <a:srgbClr val="232F3E"/>
              </a:buClr>
              <a:buSzPts val="2000"/>
              <a:buChar char="•"/>
            </a:pPr>
            <a:r>
              <a:rPr lang="en-US" sz="2000"/>
              <a:t>Isolation of auditing and recovery data</a:t>
            </a:r>
            <a:endParaRPr/>
          </a:p>
          <a:p>
            <a:pPr indent="-228600" lvl="0" marL="228600" rtl="0" algn="l">
              <a:lnSpc>
                <a:spcPct val="100000"/>
              </a:lnSpc>
              <a:spcBef>
                <a:spcPts val="1200"/>
              </a:spcBef>
              <a:spcAft>
                <a:spcPts val="0"/>
              </a:spcAft>
              <a:buClr>
                <a:srgbClr val="232F3E"/>
              </a:buClr>
              <a:buSzPts val="2000"/>
              <a:buChar char="•"/>
            </a:pPr>
            <a:r>
              <a:rPr lang="en-US" sz="2000"/>
              <a:t>Separation of accounts for regulated workloads </a:t>
            </a:r>
            <a:endParaRPr/>
          </a:p>
          <a:p>
            <a:pPr indent="-228600" lvl="0" marL="228600" rtl="0" algn="l">
              <a:lnSpc>
                <a:spcPct val="100000"/>
              </a:lnSpc>
              <a:spcBef>
                <a:spcPts val="1200"/>
              </a:spcBef>
              <a:spcAft>
                <a:spcPts val="0"/>
              </a:spcAft>
              <a:buClr>
                <a:srgbClr val="232F3E"/>
              </a:buClr>
              <a:buSzPts val="2000"/>
              <a:buChar char="•"/>
            </a:pPr>
            <a:r>
              <a:rPr lang="en-US" sz="2000"/>
              <a:t>Ease of creating cost alerts for each </a:t>
            </a:r>
            <a:br>
              <a:rPr lang="en-US" sz="2000"/>
            </a:br>
            <a:r>
              <a:rPr lang="en-US" sz="2000"/>
              <a:t>business unit's consumption</a:t>
            </a:r>
            <a:endParaRPr/>
          </a:p>
          <a:p>
            <a:pPr indent="-228600" lvl="0" marL="228600" rtl="0" algn="l">
              <a:lnSpc>
                <a:spcPct val="100000"/>
              </a:lnSpc>
              <a:spcBef>
                <a:spcPts val="1200"/>
              </a:spcBef>
              <a:spcAft>
                <a:spcPts val="0"/>
              </a:spcAft>
              <a:buClr>
                <a:srgbClr val="232F3E"/>
              </a:buClr>
              <a:buSzPts val="2000"/>
              <a:buChar char="•"/>
            </a:pPr>
            <a:r>
              <a:rPr lang="en-US" sz="2000"/>
              <a:t>Cost savings (bulk/volume pricing across accounts)</a:t>
            </a:r>
            <a:endParaRPr/>
          </a:p>
          <a:p>
            <a:pPr indent="0" lvl="0" marL="0" rtl="0" algn="l">
              <a:lnSpc>
                <a:spcPct val="100000"/>
              </a:lnSpc>
              <a:spcBef>
                <a:spcPts val="1200"/>
              </a:spcBef>
              <a:spcAft>
                <a:spcPts val="0"/>
              </a:spcAft>
              <a:buClr>
                <a:srgbClr val="232F3E"/>
              </a:buClr>
              <a:buSzPts val="2000"/>
              <a:buNone/>
            </a:pPr>
            <a:r>
              <a:t/>
            </a:r>
            <a:endParaRPr sz="2000"/>
          </a:p>
          <a:p>
            <a:pPr indent="-76200" lvl="0" marL="228600" rtl="0" algn="l">
              <a:lnSpc>
                <a:spcPct val="100000"/>
              </a:lnSpc>
              <a:spcBef>
                <a:spcPts val="1200"/>
              </a:spcBef>
              <a:spcAft>
                <a:spcPts val="0"/>
              </a:spcAft>
              <a:buClr>
                <a:srgbClr val="232F3E"/>
              </a:buClr>
              <a:buSzPts val="2400"/>
              <a:buNone/>
            </a:pPr>
            <a:r>
              <a:t/>
            </a:r>
            <a:endParaRPr sz="2400"/>
          </a:p>
        </p:txBody>
      </p:sp>
      <p:sp>
        <p:nvSpPr>
          <p:cNvPr id="1936" name="Google Shape;1936;p160"/>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Challenges</a:t>
            </a:r>
            <a:endParaRPr/>
          </a:p>
        </p:txBody>
      </p:sp>
      <p:sp>
        <p:nvSpPr>
          <p:cNvPr id="1937" name="Google Shape;1937;p160"/>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Security management across accounts</a:t>
            </a:r>
            <a:endParaRPr/>
          </a:p>
          <a:p>
            <a:pPr indent="-228600" lvl="0" marL="228600" rtl="0" algn="l">
              <a:lnSpc>
                <a:spcPct val="100000"/>
              </a:lnSpc>
              <a:spcBef>
                <a:spcPts val="1200"/>
              </a:spcBef>
              <a:spcAft>
                <a:spcPts val="0"/>
              </a:spcAft>
              <a:buClr>
                <a:srgbClr val="232F3E"/>
              </a:buClr>
              <a:buSzPts val="2000"/>
              <a:buChar char="•"/>
            </a:pPr>
            <a:r>
              <a:rPr lang="en-US" sz="2000"/>
              <a:t>Manual processes involved in creating many new accounts</a:t>
            </a:r>
            <a:endParaRPr/>
          </a:p>
          <a:p>
            <a:pPr indent="-228600" lvl="0" marL="228600" rtl="0" algn="l">
              <a:lnSpc>
                <a:spcPct val="100000"/>
              </a:lnSpc>
              <a:spcBef>
                <a:spcPts val="1200"/>
              </a:spcBef>
              <a:spcAft>
                <a:spcPts val="0"/>
              </a:spcAft>
              <a:buClr>
                <a:srgbClr val="232F3E"/>
              </a:buClr>
              <a:buSzPts val="2000"/>
              <a:buChar char="•"/>
            </a:pPr>
            <a:r>
              <a:rPr lang="en-US" sz="2000"/>
              <a:t>Determination of which organization should be billed</a:t>
            </a:r>
            <a:endParaRPr/>
          </a:p>
          <a:p>
            <a:pPr indent="-228600" lvl="0" marL="228600" rtl="0" algn="l">
              <a:lnSpc>
                <a:spcPct val="100000"/>
              </a:lnSpc>
              <a:spcBef>
                <a:spcPts val="1200"/>
              </a:spcBef>
              <a:spcAft>
                <a:spcPts val="0"/>
              </a:spcAft>
              <a:buClr>
                <a:srgbClr val="232F3E"/>
              </a:buClr>
              <a:buSzPts val="2000"/>
              <a:buChar char="•"/>
            </a:pPr>
            <a:r>
              <a:rPr lang="en-US" sz="2000"/>
              <a:t>Need for centralized governance to ensure compliance and consistency</a:t>
            </a:r>
            <a:endParaRPr/>
          </a:p>
          <a:p>
            <a:pPr indent="0" lvl="0" marL="0" rtl="0" algn="l">
              <a:lnSpc>
                <a:spcPct val="100000"/>
              </a:lnSpc>
              <a:spcBef>
                <a:spcPts val="1200"/>
              </a:spcBef>
              <a:spcAft>
                <a:spcPts val="0"/>
              </a:spcAft>
              <a:buClr>
                <a:srgbClr val="232F3E"/>
              </a:buClr>
              <a:buSzPts val="2000"/>
              <a:buNone/>
            </a:pPr>
            <a:r>
              <a:t/>
            </a:r>
            <a:endParaRPr sz="2000"/>
          </a:p>
          <a:p>
            <a:pPr indent="-76200" lvl="0" marL="228600" rtl="0" algn="l">
              <a:lnSpc>
                <a:spcPct val="100000"/>
              </a:lnSpc>
              <a:spcBef>
                <a:spcPts val="1200"/>
              </a:spcBef>
              <a:spcAft>
                <a:spcPts val="0"/>
              </a:spcAft>
              <a:buClr>
                <a:srgbClr val="232F3E"/>
              </a:buClr>
              <a:buSzPts val="2400"/>
              <a:buNone/>
            </a:pPr>
            <a:r>
              <a:t/>
            </a:r>
            <a:endParaRPr sz="2400"/>
          </a:p>
          <a:p>
            <a:pPr indent="-76200" lvl="0" marL="228600" rtl="0" algn="l">
              <a:lnSpc>
                <a:spcPct val="100000"/>
              </a:lnSpc>
              <a:spcBef>
                <a:spcPts val="1200"/>
              </a:spcBef>
              <a:spcAft>
                <a:spcPts val="0"/>
              </a:spcAft>
              <a:buClr>
                <a:srgbClr val="232F3E"/>
              </a:buClr>
              <a:buSzPts val="2400"/>
              <a:buNone/>
            </a:pPr>
            <a:r>
              <a:t/>
            </a:r>
            <a:endParaRPr sz="2400"/>
          </a:p>
          <a:p>
            <a:pPr indent="-76200" lvl="0" marL="228600" rtl="0" algn="l">
              <a:lnSpc>
                <a:spcPct val="100000"/>
              </a:lnSpc>
              <a:spcBef>
                <a:spcPts val="1200"/>
              </a:spcBef>
              <a:spcAft>
                <a:spcPts val="0"/>
              </a:spcAft>
              <a:buClr>
                <a:srgbClr val="232F3E"/>
              </a:buClr>
              <a:buSzPts val="2400"/>
              <a:buNone/>
            </a:pPr>
            <a:r>
              <a:t/>
            </a:r>
            <a:endParaRPr sz="2400"/>
          </a:p>
          <a:p>
            <a:pPr indent="-76200" lvl="0" marL="228600" rtl="0" algn="l">
              <a:lnSpc>
                <a:spcPct val="100000"/>
              </a:lnSpc>
              <a:spcBef>
                <a:spcPts val="1200"/>
              </a:spcBef>
              <a:spcAft>
                <a:spcPts val="0"/>
              </a:spcAft>
              <a:buClr>
                <a:srgbClr val="232F3E"/>
              </a:buClr>
              <a:buSzPts val="2400"/>
              <a:buNone/>
            </a:pPr>
            <a:r>
              <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6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43" name="Google Shape;1943;p16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Organizations</a:t>
            </a:r>
            <a:endParaRPr/>
          </a:p>
        </p:txBody>
      </p:sp>
      <p:pic>
        <p:nvPicPr>
          <p:cNvPr id="1944" name="Google Shape;1944;p161"/>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1945" name="Google Shape;1945;p161"/>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228600" lvl="0" marL="228600" rtl="0" algn="ctr">
              <a:lnSpc>
                <a:spcPct val="90000"/>
              </a:lnSpc>
              <a:spcBef>
                <a:spcPts val="0"/>
              </a:spcBef>
              <a:spcAft>
                <a:spcPts val="0"/>
              </a:spcAft>
              <a:buClr>
                <a:srgbClr val="232F3E"/>
              </a:buClr>
              <a:buSzPts val="2000"/>
              <a:buNone/>
            </a:pPr>
            <a:r>
              <a:rPr lang="en-US"/>
              <a:t>AWS</a:t>
            </a:r>
            <a:endParaRPr/>
          </a:p>
          <a:p>
            <a:pPr indent="-228600" lvl="0" marL="228600" rtl="0" algn="ctr">
              <a:lnSpc>
                <a:spcPct val="90000"/>
              </a:lnSpc>
              <a:spcBef>
                <a:spcPts val="0"/>
              </a:spcBef>
              <a:spcAft>
                <a:spcPts val="0"/>
              </a:spcAft>
              <a:buClr>
                <a:srgbClr val="232F3E"/>
              </a:buClr>
              <a:buSzPts val="2000"/>
              <a:buNone/>
            </a:pPr>
            <a:r>
              <a:rPr lang="en-US"/>
              <a:t>Organizations</a:t>
            </a:r>
            <a:endParaRPr/>
          </a:p>
        </p:txBody>
      </p:sp>
      <p:sp>
        <p:nvSpPr>
          <p:cNvPr id="1946" name="Google Shape;1946;p161"/>
          <p:cNvSpPr txBox="1"/>
          <p:nvPr>
            <p:ph idx="3" type="body"/>
          </p:nvPr>
        </p:nvSpPr>
        <p:spPr>
          <a:xfrm>
            <a:off x="3180734" y="1610846"/>
            <a:ext cx="8714232" cy="4263860"/>
          </a:xfrm>
          <a:prstGeom prst="rect">
            <a:avLst/>
          </a:prstGeom>
          <a:noFill/>
          <a:ln>
            <a:noFill/>
          </a:ln>
        </p:spPr>
        <p:txBody>
          <a:bodyPr anchorCtr="0" anchor="ctr" bIns="45700" lIns="91425" spcFirstLastPara="1" rIns="91425" wrap="square" tIns="45700">
            <a:normAutofit fontScale="92500"/>
          </a:bodyPr>
          <a:lstStyle/>
          <a:p>
            <a:pPr indent="-228600" lvl="0" marL="228600" rtl="0" algn="l">
              <a:lnSpc>
                <a:spcPct val="100000"/>
              </a:lnSpc>
              <a:spcBef>
                <a:spcPts val="0"/>
              </a:spcBef>
              <a:spcAft>
                <a:spcPts val="0"/>
              </a:spcAft>
              <a:buClr>
                <a:srgbClr val="232F3E"/>
              </a:buClr>
              <a:buSzPct val="100000"/>
              <a:buChar char="•"/>
            </a:pPr>
            <a:r>
              <a:rPr lang="en-US" sz="2400">
                <a:latin typeface="Play"/>
                <a:ea typeface="Play"/>
                <a:cs typeface="Play"/>
                <a:sym typeface="Play"/>
              </a:rPr>
              <a:t>Account management service that you can use to consolidate multiple AWS accounts into a centrally managed organization</a:t>
            </a:r>
            <a:endParaRPr/>
          </a:p>
          <a:p>
            <a:pPr indent="-228600" lvl="0" marL="228600" rtl="0" algn="l">
              <a:lnSpc>
                <a:spcPct val="100000"/>
              </a:lnSpc>
              <a:spcBef>
                <a:spcPts val="2400"/>
              </a:spcBef>
              <a:spcAft>
                <a:spcPts val="0"/>
              </a:spcAft>
              <a:buClr>
                <a:srgbClr val="232F3E"/>
              </a:buClr>
              <a:buSzPct val="100000"/>
              <a:buChar char="•"/>
            </a:pPr>
            <a:r>
              <a:rPr lang="en-US" sz="2400">
                <a:latin typeface="Play"/>
                <a:ea typeface="Play"/>
                <a:cs typeface="Play"/>
                <a:sym typeface="Play"/>
              </a:rPr>
              <a:t>Tier pricing discounts available</a:t>
            </a:r>
            <a:endParaRPr/>
          </a:p>
          <a:p>
            <a:pPr indent="-228600" lvl="0" marL="228600" rtl="0" algn="l">
              <a:lnSpc>
                <a:spcPct val="100000"/>
              </a:lnSpc>
              <a:spcBef>
                <a:spcPts val="2400"/>
              </a:spcBef>
              <a:spcAft>
                <a:spcPts val="0"/>
              </a:spcAft>
              <a:buClr>
                <a:srgbClr val="232F3E"/>
              </a:buClr>
              <a:buSzPct val="100000"/>
              <a:buChar char="•"/>
            </a:pPr>
            <a:r>
              <a:rPr lang="en-US" sz="2400">
                <a:latin typeface="Play"/>
                <a:ea typeface="Play"/>
                <a:cs typeface="Play"/>
                <a:sym typeface="Play"/>
              </a:rPr>
              <a:t>Includes account creation and management and consolidated billing capabilities</a:t>
            </a:r>
            <a:endParaRPr/>
          </a:p>
          <a:p>
            <a:pPr indent="-228600" lvl="0" marL="228600" rtl="0" algn="l">
              <a:lnSpc>
                <a:spcPct val="100000"/>
              </a:lnSpc>
              <a:spcBef>
                <a:spcPts val="2400"/>
              </a:spcBef>
              <a:spcAft>
                <a:spcPts val="0"/>
              </a:spcAft>
              <a:buClr>
                <a:srgbClr val="232F3E"/>
              </a:buClr>
              <a:buSzPct val="100000"/>
              <a:buChar char="•"/>
            </a:pPr>
            <a:r>
              <a:rPr lang="en-US" sz="2400">
                <a:latin typeface="Play"/>
                <a:ea typeface="Play"/>
                <a:cs typeface="Play"/>
                <a:sym typeface="Play"/>
              </a:rPr>
              <a:t>Provides for hierarchical grouping of accounts</a:t>
            </a:r>
            <a:endParaRPr/>
          </a:p>
          <a:p>
            <a:pPr indent="-228600" lvl="0" marL="228600" rtl="0" algn="l">
              <a:lnSpc>
                <a:spcPct val="100000"/>
              </a:lnSpc>
              <a:spcBef>
                <a:spcPts val="2400"/>
              </a:spcBef>
              <a:spcAft>
                <a:spcPts val="0"/>
              </a:spcAft>
              <a:buClr>
                <a:srgbClr val="232F3E"/>
              </a:buClr>
              <a:buSzPct val="100000"/>
              <a:buChar char="•"/>
            </a:pPr>
            <a:r>
              <a:rPr lang="en-US" sz="2400">
                <a:latin typeface="Play"/>
                <a:ea typeface="Play"/>
                <a:cs typeface="Play"/>
                <a:sym typeface="Play"/>
              </a:rPr>
              <a:t>Supports centralized policy control over AWS services and API actions using service control policies (SCPs)</a:t>
            </a:r>
            <a:endParaRPr/>
          </a:p>
          <a:p>
            <a:pPr indent="-87629" lvl="0" marL="228600" rtl="0" algn="l">
              <a:lnSpc>
                <a:spcPct val="100000"/>
              </a:lnSpc>
              <a:spcBef>
                <a:spcPts val="1200"/>
              </a:spcBef>
              <a:spcAft>
                <a:spcPts val="0"/>
              </a:spcAft>
              <a:buClr>
                <a:srgbClr val="232F3E"/>
              </a:buClr>
              <a:buSzPct val="100000"/>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80" name="Google Shape;1180;p1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overview</a:t>
            </a:r>
            <a:endParaRPr/>
          </a:p>
        </p:txBody>
      </p:sp>
      <p:sp>
        <p:nvSpPr>
          <p:cNvPr id="1181" name="Google Shape;1181;p126"/>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Presentation sections</a:t>
            </a:r>
            <a:endParaRPr/>
          </a:p>
          <a:p>
            <a:pPr indent="-228600" lvl="1" marL="457200" rtl="0" algn="l">
              <a:lnSpc>
                <a:spcPct val="100000"/>
              </a:lnSpc>
              <a:spcBef>
                <a:spcPts val="1200"/>
              </a:spcBef>
              <a:spcAft>
                <a:spcPts val="0"/>
              </a:spcAft>
              <a:buClr>
                <a:srgbClr val="232F3E"/>
              </a:buClr>
              <a:buSzPts val="2400"/>
              <a:buChar char="•"/>
            </a:pPr>
            <a:r>
              <a:rPr lang="en-US"/>
              <a:t>Managing permissions</a:t>
            </a:r>
            <a:endParaRPr/>
          </a:p>
          <a:p>
            <a:pPr indent="-228600" lvl="1" marL="457200" rtl="0" algn="l">
              <a:lnSpc>
                <a:spcPct val="100000"/>
              </a:lnSpc>
              <a:spcBef>
                <a:spcPts val="1200"/>
              </a:spcBef>
              <a:spcAft>
                <a:spcPts val="0"/>
              </a:spcAft>
              <a:buClr>
                <a:srgbClr val="232F3E"/>
              </a:buClr>
              <a:buSzPts val="2400"/>
              <a:buChar char="•"/>
            </a:pPr>
            <a:r>
              <a:rPr lang="en-US"/>
              <a:t>Federating users</a:t>
            </a:r>
            <a:endParaRPr/>
          </a:p>
          <a:p>
            <a:pPr indent="-228600" lvl="1" marL="457200" rtl="0" algn="l">
              <a:lnSpc>
                <a:spcPct val="100000"/>
              </a:lnSpc>
              <a:spcBef>
                <a:spcPts val="1200"/>
              </a:spcBef>
              <a:spcAft>
                <a:spcPts val="0"/>
              </a:spcAft>
              <a:buClr>
                <a:srgbClr val="232F3E"/>
              </a:buClr>
              <a:buSzPts val="2400"/>
              <a:buChar char="•"/>
            </a:pPr>
            <a:r>
              <a:rPr lang="en-US"/>
              <a:t>Managing access to multiple accounts</a:t>
            </a:r>
            <a:endParaRPr/>
          </a:p>
          <a:p>
            <a:pPr indent="-228600" lvl="1" marL="457200" rtl="0" algn="l">
              <a:lnSpc>
                <a:spcPct val="100000"/>
              </a:lnSpc>
              <a:spcBef>
                <a:spcPts val="1200"/>
              </a:spcBef>
              <a:spcAft>
                <a:spcPts val="0"/>
              </a:spcAft>
              <a:buClr>
                <a:srgbClr val="232F3E"/>
              </a:buClr>
              <a:buSzPts val="2400"/>
              <a:buChar char="•"/>
            </a:pPr>
            <a:r>
              <a:rPr lang="en-US"/>
              <a:t>Encrypting data at rest</a:t>
            </a:r>
            <a:endParaRPr/>
          </a:p>
          <a:p>
            <a:pPr indent="-228600" lvl="1" marL="457200" rtl="0" algn="l">
              <a:lnSpc>
                <a:spcPct val="100000"/>
              </a:lnSpc>
              <a:spcBef>
                <a:spcPts val="1200"/>
              </a:spcBef>
              <a:spcAft>
                <a:spcPts val="0"/>
              </a:spcAft>
              <a:buClr>
                <a:srgbClr val="232F3E"/>
              </a:buClr>
              <a:buSzPts val="2400"/>
              <a:buChar char="•"/>
            </a:pPr>
            <a:r>
              <a:rPr lang="en-US"/>
              <a:t>AWS security services for securing user, application, and data access</a:t>
            </a:r>
            <a:endParaRPr/>
          </a:p>
        </p:txBody>
      </p:sp>
      <p:sp>
        <p:nvSpPr>
          <p:cNvPr id="1182" name="Google Shape;1182;p126"/>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Knowledge checks</a:t>
            </a:r>
            <a:endParaRPr/>
          </a:p>
          <a:p>
            <a:pPr indent="-228600" lvl="1" marL="457200" rtl="0" algn="l">
              <a:lnSpc>
                <a:spcPct val="100000"/>
              </a:lnSpc>
              <a:spcBef>
                <a:spcPts val="1200"/>
              </a:spcBef>
              <a:spcAft>
                <a:spcPts val="0"/>
              </a:spcAft>
              <a:buClr>
                <a:srgbClr val="232F3E"/>
              </a:buClr>
              <a:buSzPts val="2400"/>
              <a:buChar char="•"/>
            </a:pPr>
            <a:r>
              <a:rPr lang="en-US"/>
              <a:t>10-question knowledge check</a:t>
            </a:r>
            <a:endParaRPr/>
          </a:p>
          <a:p>
            <a:pPr indent="-228600" lvl="1" marL="457200" rtl="0" algn="l">
              <a:lnSpc>
                <a:spcPct val="100000"/>
              </a:lnSpc>
              <a:spcBef>
                <a:spcPts val="1200"/>
              </a:spcBef>
              <a:spcAft>
                <a:spcPts val="0"/>
              </a:spcAft>
              <a:buClr>
                <a:srgbClr val="232F3E"/>
              </a:buClr>
              <a:buSzPts val="2400"/>
              <a:buChar char="•"/>
            </a:pPr>
            <a:r>
              <a:rPr lang="en-US"/>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16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52" name="Google Shape;1952;p16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Organizations: Create organizational units</a:t>
            </a:r>
            <a:endParaRPr/>
          </a:p>
        </p:txBody>
      </p:sp>
      <p:sp>
        <p:nvSpPr>
          <p:cNvPr id="1953" name="Google Shape;1953;p162"/>
          <p:cNvSpPr txBox="1"/>
          <p:nvPr/>
        </p:nvSpPr>
        <p:spPr>
          <a:xfrm>
            <a:off x="258110" y="1457002"/>
            <a:ext cx="257227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 the AWS Organizations primary account:</a:t>
            </a:r>
            <a:endParaRPr/>
          </a:p>
          <a:p>
            <a:pPr indent="-241300" lvl="1" marL="800100" marR="0" rtl="0" algn="l">
              <a:lnSpc>
                <a:spcPct val="100000"/>
              </a:lnSpc>
              <a:spcBef>
                <a:spcPts val="0"/>
              </a:spcBef>
              <a:spcAft>
                <a:spcPts val="0"/>
              </a:spcAft>
              <a:buClr>
                <a:schemeClr val="dk1"/>
              </a:buClr>
              <a:buSzPts val="1600"/>
              <a:buFont typeface="Arial"/>
              <a:buNone/>
            </a:pPr>
            <a:r>
              <a:t/>
            </a:r>
            <a:endParaRPr b="1" i="0" sz="1600" u="none" cap="none" strike="noStrike">
              <a:solidFill>
                <a:srgbClr val="000000"/>
              </a:solidFill>
              <a:latin typeface="Play"/>
              <a:ea typeface="Play"/>
              <a:cs typeface="Play"/>
              <a:sym typeface="Play"/>
            </a:endParaRPr>
          </a:p>
          <a:p>
            <a:pPr indent="-342900" lvl="0" marL="342900" marR="0" rtl="0" algn="l">
              <a:lnSpc>
                <a:spcPct val="100000"/>
              </a:lnSpc>
              <a:spcBef>
                <a:spcPts val="0"/>
              </a:spcBef>
              <a:spcAft>
                <a:spcPts val="0"/>
              </a:spcAft>
              <a:buClr>
                <a:schemeClr val="dk1"/>
              </a:buClr>
              <a:buSzPts val="1600"/>
              <a:buFont typeface="Play"/>
              <a:buAutoNum type="arabicPeriod"/>
            </a:pPr>
            <a:r>
              <a:rPr b="0" i="0" lang="en-US" sz="1600" u="none" cap="none" strike="noStrike">
                <a:solidFill>
                  <a:schemeClr val="dk1"/>
                </a:solidFill>
                <a:latin typeface="Play"/>
                <a:ea typeface="Play"/>
                <a:cs typeface="Play"/>
                <a:sym typeface="Play"/>
              </a:rPr>
              <a:t>Create a hierarchy of organizational units (OUs).</a:t>
            </a:r>
            <a:endParaRPr/>
          </a:p>
        </p:txBody>
      </p:sp>
      <p:grpSp>
        <p:nvGrpSpPr>
          <p:cNvPr descr="Diagram of AWS organization with root account and hierarchy of organizational units. More details in notes." id="1954" name="Google Shape;1954;p162"/>
          <p:cNvGrpSpPr/>
          <p:nvPr/>
        </p:nvGrpSpPr>
        <p:grpSpPr>
          <a:xfrm>
            <a:off x="2843408" y="1512993"/>
            <a:ext cx="9256734" cy="4920507"/>
            <a:chOff x="2843408" y="1512993"/>
            <a:chExt cx="9256734" cy="4920507"/>
          </a:xfrm>
        </p:grpSpPr>
        <p:sp>
          <p:nvSpPr>
            <p:cNvPr id="1955" name="Google Shape;1955;p162"/>
            <p:cNvSpPr/>
            <p:nvPr/>
          </p:nvSpPr>
          <p:spPr>
            <a:xfrm>
              <a:off x="2843408" y="1512993"/>
              <a:ext cx="9256734" cy="4920507"/>
            </a:xfrm>
            <a:prstGeom prst="rect">
              <a:avLst/>
            </a:prstGeom>
            <a:noFill/>
            <a:ln cap="flat" cmpd="sng" w="12700">
              <a:solidFill>
                <a:schemeClr val="dk1"/>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Cloud</a:t>
              </a:r>
              <a:endParaRPr/>
            </a:p>
          </p:txBody>
        </p:sp>
        <p:pic>
          <p:nvPicPr>
            <p:cNvPr id="1956" name="Google Shape;1956;p162"/>
            <p:cNvPicPr preferRelativeResize="0"/>
            <p:nvPr/>
          </p:nvPicPr>
          <p:blipFill rotWithShape="1">
            <a:blip r:embed="rId3">
              <a:alphaModFix/>
            </a:blip>
            <a:srcRect b="0" l="0" r="0" t="0"/>
            <a:stretch/>
          </p:blipFill>
          <p:spPr>
            <a:xfrm>
              <a:off x="2870607" y="1542222"/>
              <a:ext cx="330200" cy="330200"/>
            </a:xfrm>
            <a:prstGeom prst="rect">
              <a:avLst/>
            </a:prstGeom>
            <a:noFill/>
            <a:ln>
              <a:noFill/>
            </a:ln>
          </p:spPr>
        </p:pic>
        <p:sp>
          <p:nvSpPr>
            <p:cNvPr id="1957" name="Google Shape;1957;p162"/>
            <p:cNvSpPr/>
            <p:nvPr/>
          </p:nvSpPr>
          <p:spPr>
            <a:xfrm>
              <a:off x="3169085" y="2010024"/>
              <a:ext cx="5711868" cy="4264129"/>
            </a:xfrm>
            <a:prstGeom prst="rect">
              <a:avLst/>
            </a:prstGeom>
            <a:noFill/>
            <a:ln cap="flat" cmpd="sng" w="12700">
              <a:solidFill>
                <a:schemeClr val="dk1"/>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9594E"/>
                </a:buClr>
                <a:buSzPts val="1600"/>
                <a:buFont typeface="Play"/>
                <a:buNone/>
              </a:pPr>
              <a:r>
                <a:rPr i="0" lang="en-US" sz="1600" u="none" cap="none" strike="noStrike">
                  <a:solidFill>
                    <a:srgbClr val="19594E"/>
                  </a:solidFill>
                  <a:latin typeface="Play"/>
                  <a:ea typeface="Play"/>
                  <a:cs typeface="Play"/>
                  <a:sym typeface="Play"/>
                </a:rPr>
                <a:t>Primary account</a:t>
              </a:r>
              <a:endParaRPr/>
            </a:p>
          </p:txBody>
        </p:sp>
        <p:pic>
          <p:nvPicPr>
            <p:cNvPr id="1958" name="Google Shape;1958;p162"/>
            <p:cNvPicPr preferRelativeResize="0"/>
            <p:nvPr/>
          </p:nvPicPr>
          <p:blipFill rotWithShape="1">
            <a:blip r:embed="rId3">
              <a:alphaModFix/>
            </a:blip>
            <a:srcRect b="0" l="0" r="0" t="0"/>
            <a:stretch/>
          </p:blipFill>
          <p:spPr>
            <a:xfrm>
              <a:off x="3195756" y="2038594"/>
              <a:ext cx="330200" cy="330200"/>
            </a:xfrm>
            <a:prstGeom prst="rect">
              <a:avLst/>
            </a:prstGeom>
            <a:noFill/>
            <a:ln>
              <a:noFill/>
            </a:ln>
          </p:spPr>
        </p:pic>
        <p:pic>
          <p:nvPicPr>
            <p:cNvPr id="1959" name="Google Shape;1959;p162"/>
            <p:cNvPicPr preferRelativeResize="0"/>
            <p:nvPr/>
          </p:nvPicPr>
          <p:blipFill rotWithShape="1">
            <a:blip r:embed="rId4">
              <a:alphaModFix/>
            </a:blip>
            <a:srcRect b="0" l="0" r="0" t="0"/>
            <a:stretch/>
          </p:blipFill>
          <p:spPr>
            <a:xfrm>
              <a:off x="3342591" y="2460457"/>
              <a:ext cx="330243" cy="330200"/>
            </a:xfrm>
            <a:prstGeom prst="rect">
              <a:avLst/>
            </a:prstGeom>
            <a:noFill/>
            <a:ln>
              <a:noFill/>
            </a:ln>
          </p:spPr>
        </p:pic>
        <p:sp>
          <p:nvSpPr>
            <p:cNvPr id="1960" name="Google Shape;1960;p162"/>
            <p:cNvSpPr txBox="1"/>
            <p:nvPr/>
          </p:nvSpPr>
          <p:spPr>
            <a:xfrm>
              <a:off x="6705661" y="2424606"/>
              <a:ext cx="15039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Internal IT OU</a:t>
              </a:r>
              <a:endParaRPr/>
            </a:p>
          </p:txBody>
        </p:sp>
        <p:pic>
          <p:nvPicPr>
            <p:cNvPr id="1961" name="Google Shape;1961;p162"/>
            <p:cNvPicPr preferRelativeResize="0"/>
            <p:nvPr/>
          </p:nvPicPr>
          <p:blipFill rotWithShape="1">
            <a:blip r:embed="rId5">
              <a:alphaModFix/>
            </a:blip>
            <a:srcRect b="0" l="0" r="0" t="0"/>
            <a:stretch/>
          </p:blipFill>
          <p:spPr>
            <a:xfrm>
              <a:off x="6251722" y="2478438"/>
              <a:ext cx="469900" cy="469900"/>
            </a:xfrm>
            <a:prstGeom prst="rect">
              <a:avLst/>
            </a:prstGeom>
            <a:noFill/>
            <a:ln>
              <a:noFill/>
            </a:ln>
          </p:spPr>
        </p:pic>
        <p:sp>
          <p:nvSpPr>
            <p:cNvPr id="1962" name="Google Shape;1962;p162"/>
            <p:cNvSpPr/>
            <p:nvPr/>
          </p:nvSpPr>
          <p:spPr>
            <a:xfrm>
              <a:off x="3319396" y="2437658"/>
              <a:ext cx="5448823" cy="3719418"/>
            </a:xfrm>
            <a:prstGeom prst="rect">
              <a:avLst/>
            </a:prstGeom>
            <a:noFill/>
            <a:ln cap="flat" cmpd="sng" w="12700">
              <a:solidFill>
                <a:srgbClr val="5A6B8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Play"/>
                <a:buNone/>
              </a:pPr>
              <a:r>
                <a:t/>
              </a:r>
              <a:endParaRPr b="0" i="0" sz="1600" u="none" cap="none" strike="noStrike">
                <a:solidFill>
                  <a:srgbClr val="5A6B86"/>
                </a:solidFill>
                <a:latin typeface="Play"/>
                <a:ea typeface="Play"/>
                <a:cs typeface="Play"/>
                <a:sym typeface="Play"/>
              </a:endParaRPr>
            </a:p>
          </p:txBody>
        </p:sp>
        <p:sp>
          <p:nvSpPr>
            <p:cNvPr id="1963" name="Google Shape;1963;p162"/>
            <p:cNvSpPr/>
            <p:nvPr/>
          </p:nvSpPr>
          <p:spPr>
            <a:xfrm>
              <a:off x="4342933" y="2870488"/>
              <a:ext cx="635494" cy="330201"/>
            </a:xfrm>
            <a:prstGeom prst="rect">
              <a:avLst/>
            </a:prstGeom>
            <a:solidFill>
              <a:srgbClr val="595959"/>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root</a:t>
              </a:r>
              <a:endParaRPr/>
            </a:p>
          </p:txBody>
        </p:sp>
        <p:pic>
          <p:nvPicPr>
            <p:cNvPr id="1964" name="Google Shape;1964;p162"/>
            <p:cNvPicPr preferRelativeResize="0"/>
            <p:nvPr/>
          </p:nvPicPr>
          <p:blipFill rotWithShape="1">
            <a:blip r:embed="rId5">
              <a:alphaModFix/>
            </a:blip>
            <a:srcRect b="0" l="0" r="0" t="0"/>
            <a:stretch/>
          </p:blipFill>
          <p:spPr>
            <a:xfrm>
              <a:off x="6238501" y="3298762"/>
              <a:ext cx="469900" cy="469900"/>
            </a:xfrm>
            <a:prstGeom prst="rect">
              <a:avLst/>
            </a:prstGeom>
            <a:noFill/>
            <a:ln>
              <a:noFill/>
            </a:ln>
          </p:spPr>
        </p:pic>
        <p:sp>
          <p:nvSpPr>
            <p:cNvPr id="1965" name="Google Shape;1965;p162"/>
            <p:cNvSpPr txBox="1"/>
            <p:nvPr/>
          </p:nvSpPr>
          <p:spPr>
            <a:xfrm>
              <a:off x="6654007" y="3297964"/>
              <a:ext cx="164888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Engineering OU</a:t>
              </a:r>
              <a:endParaRPr/>
            </a:p>
          </p:txBody>
        </p:sp>
        <p:pic>
          <p:nvPicPr>
            <p:cNvPr id="1966" name="Google Shape;1966;p162"/>
            <p:cNvPicPr preferRelativeResize="0"/>
            <p:nvPr/>
          </p:nvPicPr>
          <p:blipFill rotWithShape="1">
            <a:blip r:embed="rId5">
              <a:alphaModFix/>
            </a:blip>
            <a:srcRect b="0" l="0" r="0" t="0"/>
            <a:stretch/>
          </p:blipFill>
          <p:spPr>
            <a:xfrm>
              <a:off x="6584524" y="5068545"/>
              <a:ext cx="469900" cy="469900"/>
            </a:xfrm>
            <a:prstGeom prst="rect">
              <a:avLst/>
            </a:prstGeom>
            <a:noFill/>
            <a:ln>
              <a:noFill/>
            </a:ln>
          </p:spPr>
        </p:pic>
        <p:sp>
          <p:nvSpPr>
            <p:cNvPr id="1967" name="Google Shape;1967;p162"/>
            <p:cNvSpPr txBox="1"/>
            <p:nvPr/>
          </p:nvSpPr>
          <p:spPr>
            <a:xfrm>
              <a:off x="6946622" y="4230832"/>
              <a:ext cx="179654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 Development OU</a:t>
              </a:r>
              <a:endParaRPr/>
            </a:p>
          </p:txBody>
        </p:sp>
        <p:pic>
          <p:nvPicPr>
            <p:cNvPr id="1968" name="Google Shape;1968;p162"/>
            <p:cNvPicPr preferRelativeResize="0"/>
            <p:nvPr/>
          </p:nvPicPr>
          <p:blipFill rotWithShape="1">
            <a:blip r:embed="rId5">
              <a:alphaModFix/>
            </a:blip>
            <a:srcRect b="0" l="0" r="0" t="0"/>
            <a:stretch/>
          </p:blipFill>
          <p:spPr>
            <a:xfrm>
              <a:off x="6573660" y="4255306"/>
              <a:ext cx="469900" cy="469900"/>
            </a:xfrm>
            <a:prstGeom prst="rect">
              <a:avLst/>
            </a:prstGeom>
            <a:noFill/>
            <a:ln>
              <a:noFill/>
            </a:ln>
          </p:spPr>
        </p:pic>
        <p:sp>
          <p:nvSpPr>
            <p:cNvPr id="1969" name="Google Shape;1969;p162"/>
            <p:cNvSpPr txBox="1"/>
            <p:nvPr/>
          </p:nvSpPr>
          <p:spPr>
            <a:xfrm>
              <a:off x="7070722" y="4968406"/>
              <a:ext cx="16238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 Production OU</a:t>
              </a:r>
              <a:endParaRPr/>
            </a:p>
          </p:txBody>
        </p:sp>
        <p:sp>
          <p:nvSpPr>
            <p:cNvPr id="1970" name="Google Shape;1970;p162"/>
            <p:cNvSpPr txBox="1"/>
            <p:nvPr/>
          </p:nvSpPr>
          <p:spPr>
            <a:xfrm>
              <a:off x="3626853" y="2435207"/>
              <a:ext cx="197682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Organizations</a:t>
              </a:r>
              <a:endParaRPr b="0" i="0" sz="1600" u="none" cap="none" strike="noStrike">
                <a:solidFill>
                  <a:srgbClr val="000000"/>
                </a:solidFill>
                <a:latin typeface="Play"/>
                <a:ea typeface="Play"/>
                <a:cs typeface="Play"/>
                <a:sym typeface="Play"/>
              </a:endParaRPr>
            </a:p>
          </p:txBody>
        </p:sp>
        <p:cxnSp>
          <p:nvCxnSpPr>
            <p:cNvPr id="1971" name="Google Shape;1971;p162"/>
            <p:cNvCxnSpPr>
              <a:stCxn id="1963" idx="3"/>
              <a:endCxn id="1961" idx="1"/>
            </p:cNvCxnSpPr>
            <p:nvPr/>
          </p:nvCxnSpPr>
          <p:spPr>
            <a:xfrm flipH="1" rot="10800000">
              <a:off x="4978427" y="2713389"/>
              <a:ext cx="1273200" cy="322200"/>
            </a:xfrm>
            <a:prstGeom prst="bentConnector3">
              <a:avLst>
                <a:gd fmla="val 30325" name="adj1"/>
              </a:avLst>
            </a:prstGeom>
            <a:noFill/>
            <a:ln cap="flat" cmpd="sng" w="38100">
              <a:solidFill>
                <a:srgbClr val="248814"/>
              </a:solidFill>
              <a:prstDash val="solid"/>
              <a:round/>
              <a:headEnd len="sm" w="sm" type="none"/>
              <a:tailEnd len="med" w="med" type="triangle"/>
            </a:ln>
          </p:spPr>
        </p:cxnSp>
        <p:cxnSp>
          <p:nvCxnSpPr>
            <p:cNvPr id="1972" name="Google Shape;1972;p162"/>
            <p:cNvCxnSpPr/>
            <p:nvPr/>
          </p:nvCxnSpPr>
          <p:spPr>
            <a:xfrm>
              <a:off x="4968393" y="3048115"/>
              <a:ext cx="1260074" cy="498123"/>
            </a:xfrm>
            <a:prstGeom prst="bentConnector3">
              <a:avLst>
                <a:gd fmla="val 31113" name="adj1"/>
              </a:avLst>
            </a:prstGeom>
            <a:noFill/>
            <a:ln cap="flat" cmpd="sng" w="38100">
              <a:solidFill>
                <a:srgbClr val="248814"/>
              </a:solidFill>
              <a:prstDash val="solid"/>
              <a:round/>
              <a:headEnd len="sm" w="sm" type="none"/>
              <a:tailEnd len="med" w="med" type="triangle"/>
            </a:ln>
          </p:spPr>
        </p:cxnSp>
        <p:cxnSp>
          <p:nvCxnSpPr>
            <p:cNvPr id="1973" name="Google Shape;1973;p162"/>
            <p:cNvCxnSpPr/>
            <p:nvPr/>
          </p:nvCxnSpPr>
          <p:spPr>
            <a:xfrm flipH="1" rot="-5400000">
              <a:off x="6123139" y="3931083"/>
              <a:ext cx="640499" cy="215448"/>
            </a:xfrm>
            <a:prstGeom prst="bentConnector3">
              <a:avLst>
                <a:gd fmla="val 98892" name="adj1"/>
              </a:avLst>
            </a:prstGeom>
            <a:noFill/>
            <a:ln cap="flat" cmpd="sng" w="38100">
              <a:solidFill>
                <a:srgbClr val="248814"/>
              </a:solidFill>
              <a:prstDash val="solid"/>
              <a:round/>
              <a:headEnd len="sm" w="sm" type="none"/>
              <a:tailEnd len="med" w="med" type="triangle"/>
            </a:ln>
          </p:spPr>
        </p:cxnSp>
        <p:cxnSp>
          <p:nvCxnSpPr>
            <p:cNvPr id="1974" name="Google Shape;1974;p162"/>
            <p:cNvCxnSpPr>
              <a:endCxn id="1966" idx="1"/>
            </p:cNvCxnSpPr>
            <p:nvPr/>
          </p:nvCxnSpPr>
          <p:spPr>
            <a:xfrm flipH="1" rot="-5400000">
              <a:off x="5786524" y="4505495"/>
              <a:ext cx="1347000" cy="249000"/>
            </a:xfrm>
            <a:prstGeom prst="bentConnector2">
              <a:avLst/>
            </a:prstGeom>
            <a:noFill/>
            <a:ln cap="flat" cmpd="sng" w="38100">
              <a:solidFill>
                <a:srgbClr val="248814"/>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95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3">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80" name="Google Shape;1980;p16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Organizations: Assign accounts</a:t>
            </a:r>
            <a:endParaRPr/>
          </a:p>
        </p:txBody>
      </p:sp>
      <p:grpSp>
        <p:nvGrpSpPr>
          <p:cNvPr descr="Continuation of previous diagram. Each AWS account is assigned an organizational unit. More details in notes." id="1981" name="Google Shape;1981;p163"/>
          <p:cNvGrpSpPr/>
          <p:nvPr/>
        </p:nvGrpSpPr>
        <p:grpSpPr>
          <a:xfrm>
            <a:off x="258110" y="1457002"/>
            <a:ext cx="11842032" cy="4976498"/>
            <a:chOff x="258110" y="1457002"/>
            <a:chExt cx="11842032" cy="4976498"/>
          </a:xfrm>
        </p:grpSpPr>
        <p:grpSp>
          <p:nvGrpSpPr>
            <p:cNvPr id="1982" name="Google Shape;1982;p163"/>
            <p:cNvGrpSpPr/>
            <p:nvPr/>
          </p:nvGrpSpPr>
          <p:grpSpPr>
            <a:xfrm>
              <a:off x="2843408" y="1512993"/>
              <a:ext cx="9256734" cy="4920507"/>
              <a:chOff x="2843408" y="1512993"/>
              <a:chExt cx="9256734" cy="4920507"/>
            </a:xfrm>
          </p:grpSpPr>
          <p:sp>
            <p:nvSpPr>
              <p:cNvPr id="1983" name="Google Shape;1983;p163"/>
              <p:cNvSpPr/>
              <p:nvPr/>
            </p:nvSpPr>
            <p:spPr>
              <a:xfrm>
                <a:off x="9333403" y="4210756"/>
                <a:ext cx="2441448" cy="411348"/>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account #3</a:t>
                </a:r>
                <a:endParaRPr/>
              </a:p>
            </p:txBody>
          </p:sp>
          <p:sp>
            <p:nvSpPr>
              <p:cNvPr id="1984" name="Google Shape;1984;p163"/>
              <p:cNvSpPr/>
              <p:nvPr/>
            </p:nvSpPr>
            <p:spPr>
              <a:xfrm>
                <a:off x="2843408" y="1512993"/>
                <a:ext cx="9256734" cy="4920507"/>
              </a:xfrm>
              <a:prstGeom prst="rect">
                <a:avLst/>
              </a:prstGeom>
              <a:noFill/>
              <a:ln cap="flat" cmpd="sng" w="12700">
                <a:solidFill>
                  <a:schemeClr val="dk1"/>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Cloud</a:t>
                </a:r>
                <a:endParaRPr/>
              </a:p>
            </p:txBody>
          </p:sp>
          <p:sp>
            <p:nvSpPr>
              <p:cNvPr id="1985" name="Google Shape;1985;p163"/>
              <p:cNvSpPr/>
              <p:nvPr/>
            </p:nvSpPr>
            <p:spPr>
              <a:xfrm>
                <a:off x="3169085" y="2010024"/>
                <a:ext cx="5711868" cy="4264129"/>
              </a:xfrm>
              <a:prstGeom prst="rect">
                <a:avLst/>
              </a:prstGeom>
              <a:noFill/>
              <a:ln cap="flat" cmpd="sng" w="12700">
                <a:solidFill>
                  <a:schemeClr val="dk1"/>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9594E"/>
                  </a:buClr>
                  <a:buSzPts val="1600"/>
                  <a:buFont typeface="Play"/>
                  <a:buNone/>
                </a:pPr>
                <a:r>
                  <a:rPr i="0" lang="en-US" sz="1600" u="none" cap="none" strike="noStrike">
                    <a:solidFill>
                      <a:srgbClr val="19594E"/>
                    </a:solidFill>
                    <a:latin typeface="Play"/>
                    <a:ea typeface="Play"/>
                    <a:cs typeface="Play"/>
                    <a:sym typeface="Play"/>
                  </a:rPr>
                  <a:t>Primary account</a:t>
                </a:r>
                <a:endParaRPr/>
              </a:p>
            </p:txBody>
          </p:sp>
          <p:sp>
            <p:nvSpPr>
              <p:cNvPr id="1986" name="Google Shape;1986;p163"/>
              <p:cNvSpPr txBox="1"/>
              <p:nvPr/>
            </p:nvSpPr>
            <p:spPr>
              <a:xfrm>
                <a:off x="6705661" y="2424606"/>
                <a:ext cx="15039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Internal IT OU</a:t>
                </a:r>
                <a:endParaRPr/>
              </a:p>
            </p:txBody>
          </p:sp>
          <p:pic>
            <p:nvPicPr>
              <p:cNvPr id="1987" name="Google Shape;1987;p163"/>
              <p:cNvPicPr preferRelativeResize="0"/>
              <p:nvPr/>
            </p:nvPicPr>
            <p:blipFill rotWithShape="1">
              <a:blip r:embed="rId3">
                <a:alphaModFix/>
              </a:blip>
              <a:srcRect b="0" l="0" r="0" t="0"/>
              <a:stretch/>
            </p:blipFill>
            <p:spPr>
              <a:xfrm>
                <a:off x="6251722" y="2478438"/>
                <a:ext cx="469900" cy="469900"/>
              </a:xfrm>
              <a:prstGeom prst="rect">
                <a:avLst/>
              </a:prstGeom>
              <a:noFill/>
              <a:ln>
                <a:noFill/>
              </a:ln>
            </p:spPr>
          </p:pic>
          <p:sp>
            <p:nvSpPr>
              <p:cNvPr id="1988" name="Google Shape;1988;p163"/>
              <p:cNvSpPr/>
              <p:nvPr/>
            </p:nvSpPr>
            <p:spPr>
              <a:xfrm>
                <a:off x="3319396" y="2437658"/>
                <a:ext cx="5448823" cy="3719418"/>
              </a:xfrm>
              <a:prstGeom prst="rect">
                <a:avLst/>
              </a:prstGeom>
              <a:noFill/>
              <a:ln cap="flat" cmpd="sng" w="12700">
                <a:solidFill>
                  <a:srgbClr val="5A6B8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Play"/>
                  <a:buNone/>
                </a:pPr>
                <a:r>
                  <a:t/>
                </a:r>
                <a:endParaRPr b="0" i="0" sz="1600" u="none" cap="none" strike="noStrike">
                  <a:solidFill>
                    <a:srgbClr val="5A6B86"/>
                  </a:solidFill>
                  <a:latin typeface="Play"/>
                  <a:ea typeface="Play"/>
                  <a:cs typeface="Play"/>
                  <a:sym typeface="Play"/>
                </a:endParaRPr>
              </a:p>
            </p:txBody>
          </p:sp>
          <p:sp>
            <p:nvSpPr>
              <p:cNvPr id="1989" name="Google Shape;1989;p163"/>
              <p:cNvSpPr/>
              <p:nvPr/>
            </p:nvSpPr>
            <p:spPr>
              <a:xfrm>
                <a:off x="4342933" y="2870488"/>
                <a:ext cx="635494" cy="330201"/>
              </a:xfrm>
              <a:prstGeom prst="rect">
                <a:avLst/>
              </a:prstGeom>
              <a:solidFill>
                <a:srgbClr val="595959"/>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root</a:t>
                </a:r>
                <a:endParaRPr/>
              </a:p>
            </p:txBody>
          </p:sp>
          <p:pic>
            <p:nvPicPr>
              <p:cNvPr id="1990" name="Google Shape;1990;p163"/>
              <p:cNvPicPr preferRelativeResize="0"/>
              <p:nvPr/>
            </p:nvPicPr>
            <p:blipFill rotWithShape="1">
              <a:blip r:embed="rId3">
                <a:alphaModFix/>
              </a:blip>
              <a:srcRect b="0" l="0" r="0" t="0"/>
              <a:stretch/>
            </p:blipFill>
            <p:spPr>
              <a:xfrm>
                <a:off x="6238501" y="3298762"/>
                <a:ext cx="469900" cy="469900"/>
              </a:xfrm>
              <a:prstGeom prst="rect">
                <a:avLst/>
              </a:prstGeom>
              <a:noFill/>
              <a:ln>
                <a:noFill/>
              </a:ln>
            </p:spPr>
          </p:pic>
          <p:sp>
            <p:nvSpPr>
              <p:cNvPr id="1991" name="Google Shape;1991;p163"/>
              <p:cNvSpPr txBox="1"/>
              <p:nvPr/>
            </p:nvSpPr>
            <p:spPr>
              <a:xfrm>
                <a:off x="6654007" y="3297964"/>
                <a:ext cx="164888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Engineering OU</a:t>
                </a:r>
                <a:endParaRPr/>
              </a:p>
            </p:txBody>
          </p:sp>
          <p:pic>
            <p:nvPicPr>
              <p:cNvPr id="1992" name="Google Shape;1992;p163"/>
              <p:cNvPicPr preferRelativeResize="0"/>
              <p:nvPr/>
            </p:nvPicPr>
            <p:blipFill rotWithShape="1">
              <a:blip r:embed="rId3">
                <a:alphaModFix/>
              </a:blip>
              <a:srcRect b="0" l="0" r="0" t="0"/>
              <a:stretch/>
            </p:blipFill>
            <p:spPr>
              <a:xfrm>
                <a:off x="6584524" y="5068545"/>
                <a:ext cx="469900" cy="469900"/>
              </a:xfrm>
              <a:prstGeom prst="rect">
                <a:avLst/>
              </a:prstGeom>
              <a:noFill/>
              <a:ln>
                <a:noFill/>
              </a:ln>
            </p:spPr>
          </p:pic>
          <p:sp>
            <p:nvSpPr>
              <p:cNvPr id="1993" name="Google Shape;1993;p163"/>
              <p:cNvSpPr txBox="1"/>
              <p:nvPr/>
            </p:nvSpPr>
            <p:spPr>
              <a:xfrm>
                <a:off x="6946622" y="4230832"/>
                <a:ext cx="179654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 Development OU</a:t>
                </a:r>
                <a:endParaRPr/>
              </a:p>
            </p:txBody>
          </p:sp>
          <p:pic>
            <p:nvPicPr>
              <p:cNvPr id="1994" name="Google Shape;1994;p163"/>
              <p:cNvPicPr preferRelativeResize="0"/>
              <p:nvPr/>
            </p:nvPicPr>
            <p:blipFill rotWithShape="1">
              <a:blip r:embed="rId3">
                <a:alphaModFix/>
              </a:blip>
              <a:srcRect b="0" l="0" r="0" t="0"/>
              <a:stretch/>
            </p:blipFill>
            <p:spPr>
              <a:xfrm>
                <a:off x="6573660" y="4255306"/>
                <a:ext cx="469900" cy="469900"/>
              </a:xfrm>
              <a:prstGeom prst="rect">
                <a:avLst/>
              </a:prstGeom>
              <a:noFill/>
              <a:ln>
                <a:noFill/>
              </a:ln>
            </p:spPr>
          </p:pic>
          <p:sp>
            <p:nvSpPr>
              <p:cNvPr id="1995" name="Google Shape;1995;p163"/>
              <p:cNvSpPr txBox="1"/>
              <p:nvPr/>
            </p:nvSpPr>
            <p:spPr>
              <a:xfrm>
                <a:off x="7070722" y="4968406"/>
                <a:ext cx="16238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 Production OU</a:t>
                </a:r>
                <a:endParaRPr/>
              </a:p>
            </p:txBody>
          </p:sp>
          <p:sp>
            <p:nvSpPr>
              <p:cNvPr id="1996" name="Google Shape;1996;p163"/>
              <p:cNvSpPr/>
              <p:nvPr/>
            </p:nvSpPr>
            <p:spPr>
              <a:xfrm>
                <a:off x="9333403" y="2273988"/>
                <a:ext cx="2441448" cy="631858"/>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account #1</a:t>
                </a:r>
                <a:endParaRPr/>
              </a:p>
            </p:txBody>
          </p:sp>
          <p:pic>
            <p:nvPicPr>
              <p:cNvPr id="1997" name="Google Shape;1997;p163"/>
              <p:cNvPicPr preferRelativeResize="0"/>
              <p:nvPr/>
            </p:nvPicPr>
            <p:blipFill rotWithShape="1">
              <a:blip r:embed="rId4">
                <a:alphaModFix/>
              </a:blip>
              <a:srcRect b="0" l="0" r="0" t="0"/>
              <a:stretch/>
            </p:blipFill>
            <p:spPr>
              <a:xfrm>
                <a:off x="9337699" y="2273989"/>
                <a:ext cx="274320" cy="274320"/>
              </a:xfrm>
              <a:prstGeom prst="rect">
                <a:avLst/>
              </a:prstGeom>
              <a:noFill/>
              <a:ln>
                <a:noFill/>
              </a:ln>
            </p:spPr>
          </p:pic>
          <p:cxnSp>
            <p:nvCxnSpPr>
              <p:cNvPr id="1998" name="Google Shape;1998;p163"/>
              <p:cNvCxnSpPr/>
              <p:nvPr/>
            </p:nvCxnSpPr>
            <p:spPr>
              <a:xfrm>
                <a:off x="6721622" y="2738440"/>
                <a:ext cx="2472482" cy="0"/>
              </a:xfrm>
              <a:prstGeom prst="straightConnector1">
                <a:avLst/>
              </a:prstGeom>
              <a:noFill/>
              <a:ln cap="flat" cmpd="sng" w="38100">
                <a:solidFill>
                  <a:srgbClr val="248814"/>
                </a:solidFill>
                <a:prstDash val="solid"/>
                <a:round/>
                <a:headEnd len="sm" w="sm" type="none"/>
                <a:tailEnd len="med" w="med" type="triangle"/>
              </a:ln>
            </p:spPr>
          </p:cxnSp>
          <p:cxnSp>
            <p:nvCxnSpPr>
              <p:cNvPr id="1999" name="Google Shape;1999;p163"/>
              <p:cNvCxnSpPr/>
              <p:nvPr/>
            </p:nvCxnSpPr>
            <p:spPr>
              <a:xfrm>
                <a:off x="6756155" y="3583816"/>
                <a:ext cx="2459736" cy="0"/>
              </a:xfrm>
              <a:prstGeom prst="straightConnector1">
                <a:avLst/>
              </a:prstGeom>
              <a:noFill/>
              <a:ln cap="flat" cmpd="sng" w="38100">
                <a:solidFill>
                  <a:srgbClr val="248814"/>
                </a:solidFill>
                <a:prstDash val="solid"/>
                <a:round/>
                <a:headEnd len="sm" w="sm" type="none"/>
                <a:tailEnd len="med" w="med" type="triangle"/>
              </a:ln>
            </p:spPr>
          </p:cxnSp>
          <p:cxnSp>
            <p:nvCxnSpPr>
              <p:cNvPr id="2000" name="Google Shape;2000;p163"/>
              <p:cNvCxnSpPr/>
              <p:nvPr/>
            </p:nvCxnSpPr>
            <p:spPr>
              <a:xfrm>
                <a:off x="7127310" y="5306539"/>
                <a:ext cx="2091846" cy="0"/>
              </a:xfrm>
              <a:prstGeom prst="straightConnector1">
                <a:avLst/>
              </a:prstGeom>
              <a:noFill/>
              <a:ln cap="flat" cmpd="sng" w="38100">
                <a:solidFill>
                  <a:srgbClr val="248814"/>
                </a:solidFill>
                <a:prstDash val="solid"/>
                <a:round/>
                <a:headEnd len="sm" w="sm" type="none"/>
                <a:tailEnd len="med" w="med" type="triangle"/>
              </a:ln>
            </p:spPr>
          </p:cxnSp>
          <p:cxnSp>
            <p:nvCxnSpPr>
              <p:cNvPr id="2001" name="Google Shape;2001;p163"/>
              <p:cNvCxnSpPr/>
              <p:nvPr/>
            </p:nvCxnSpPr>
            <p:spPr>
              <a:xfrm>
                <a:off x="7928975" y="5832441"/>
                <a:ext cx="1240077" cy="0"/>
              </a:xfrm>
              <a:prstGeom prst="straightConnector1">
                <a:avLst/>
              </a:prstGeom>
              <a:noFill/>
              <a:ln cap="flat" cmpd="sng" w="38100">
                <a:solidFill>
                  <a:srgbClr val="248814"/>
                </a:solidFill>
                <a:prstDash val="solid"/>
                <a:round/>
                <a:headEnd len="sm" w="sm" type="none"/>
                <a:tailEnd len="med" w="med" type="triangle"/>
              </a:ln>
            </p:spPr>
          </p:cxnSp>
          <p:sp>
            <p:nvSpPr>
              <p:cNvPr id="2002" name="Google Shape;2002;p163"/>
              <p:cNvSpPr txBox="1"/>
              <p:nvPr/>
            </p:nvSpPr>
            <p:spPr>
              <a:xfrm>
                <a:off x="3626853" y="2435207"/>
                <a:ext cx="197682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Organizations</a:t>
                </a:r>
                <a:endParaRPr b="0" i="0" sz="1600" u="none" cap="none" strike="noStrike">
                  <a:solidFill>
                    <a:srgbClr val="000000"/>
                  </a:solidFill>
                  <a:latin typeface="Play"/>
                  <a:ea typeface="Play"/>
                  <a:cs typeface="Play"/>
                  <a:sym typeface="Play"/>
                </a:endParaRPr>
              </a:p>
            </p:txBody>
          </p:sp>
          <p:pic>
            <p:nvPicPr>
              <p:cNvPr id="2003" name="Google Shape;2003;p163"/>
              <p:cNvPicPr preferRelativeResize="0"/>
              <p:nvPr/>
            </p:nvPicPr>
            <p:blipFill rotWithShape="1">
              <a:blip r:embed="rId4">
                <a:alphaModFix/>
              </a:blip>
              <a:srcRect b="0" l="0" r="0" t="0"/>
              <a:stretch/>
            </p:blipFill>
            <p:spPr>
              <a:xfrm>
                <a:off x="9336469" y="4211782"/>
                <a:ext cx="274320" cy="274320"/>
              </a:xfrm>
              <a:prstGeom prst="rect">
                <a:avLst/>
              </a:prstGeom>
              <a:noFill/>
              <a:ln>
                <a:noFill/>
              </a:ln>
            </p:spPr>
          </p:pic>
          <p:pic>
            <p:nvPicPr>
              <p:cNvPr id="2004" name="Google Shape;2004;p163"/>
              <p:cNvPicPr preferRelativeResize="0"/>
              <p:nvPr/>
            </p:nvPicPr>
            <p:blipFill rotWithShape="1">
              <a:blip r:embed="rId4">
                <a:alphaModFix/>
              </a:blip>
              <a:srcRect b="0" l="0" r="0" t="0"/>
              <a:stretch/>
            </p:blipFill>
            <p:spPr>
              <a:xfrm>
                <a:off x="9329851" y="3289657"/>
                <a:ext cx="274320" cy="274320"/>
              </a:xfrm>
              <a:prstGeom prst="rect">
                <a:avLst/>
              </a:prstGeom>
              <a:noFill/>
              <a:ln>
                <a:noFill/>
              </a:ln>
            </p:spPr>
          </p:pic>
          <p:cxnSp>
            <p:nvCxnSpPr>
              <p:cNvPr id="2005" name="Google Shape;2005;p163"/>
              <p:cNvCxnSpPr/>
              <p:nvPr/>
            </p:nvCxnSpPr>
            <p:spPr>
              <a:xfrm>
                <a:off x="7089731" y="4540360"/>
                <a:ext cx="2091847" cy="0"/>
              </a:xfrm>
              <a:prstGeom prst="straightConnector1">
                <a:avLst/>
              </a:prstGeom>
              <a:noFill/>
              <a:ln cap="flat" cmpd="sng" w="38100">
                <a:solidFill>
                  <a:srgbClr val="248814"/>
                </a:solidFill>
                <a:prstDash val="solid"/>
                <a:round/>
                <a:headEnd len="sm" w="sm" type="none"/>
                <a:tailEnd len="med" w="med" type="triangle"/>
              </a:ln>
            </p:spPr>
          </p:cxnSp>
          <p:pic>
            <p:nvPicPr>
              <p:cNvPr id="2006" name="Google Shape;2006;p163"/>
              <p:cNvPicPr preferRelativeResize="0"/>
              <p:nvPr/>
            </p:nvPicPr>
            <p:blipFill rotWithShape="1">
              <a:blip r:embed="rId4">
                <a:alphaModFix/>
              </a:blip>
              <a:srcRect b="0" l="0" r="0" t="0"/>
              <a:stretch/>
            </p:blipFill>
            <p:spPr>
              <a:xfrm>
                <a:off x="9341842" y="5005567"/>
                <a:ext cx="274320" cy="274320"/>
              </a:xfrm>
              <a:prstGeom prst="rect">
                <a:avLst/>
              </a:prstGeom>
              <a:noFill/>
              <a:ln>
                <a:noFill/>
              </a:ln>
            </p:spPr>
          </p:pic>
          <p:sp>
            <p:nvSpPr>
              <p:cNvPr id="2007" name="Google Shape;2007;p163"/>
              <p:cNvSpPr/>
              <p:nvPr/>
            </p:nvSpPr>
            <p:spPr>
              <a:xfrm>
                <a:off x="9333402" y="5697917"/>
                <a:ext cx="2441063" cy="452361"/>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account #5</a:t>
                </a:r>
                <a:endParaRPr/>
              </a:p>
            </p:txBody>
          </p:sp>
          <p:pic>
            <p:nvPicPr>
              <p:cNvPr id="2008" name="Google Shape;2008;p163"/>
              <p:cNvPicPr preferRelativeResize="0"/>
              <p:nvPr/>
            </p:nvPicPr>
            <p:blipFill rotWithShape="1">
              <a:blip r:embed="rId4">
                <a:alphaModFix/>
              </a:blip>
              <a:srcRect b="0" l="0" r="0" t="0"/>
              <a:stretch/>
            </p:blipFill>
            <p:spPr>
              <a:xfrm>
                <a:off x="9336846" y="5713752"/>
                <a:ext cx="274320" cy="274320"/>
              </a:xfrm>
              <a:prstGeom prst="rect">
                <a:avLst/>
              </a:prstGeom>
              <a:noFill/>
              <a:ln>
                <a:noFill/>
              </a:ln>
            </p:spPr>
          </p:pic>
          <p:pic>
            <p:nvPicPr>
              <p:cNvPr id="2009" name="Google Shape;2009;p163"/>
              <p:cNvPicPr preferRelativeResize="0"/>
              <p:nvPr/>
            </p:nvPicPr>
            <p:blipFill rotWithShape="1">
              <a:blip r:embed="rId5">
                <a:alphaModFix/>
              </a:blip>
              <a:srcRect b="0" l="0" r="0" t="0"/>
              <a:stretch/>
            </p:blipFill>
            <p:spPr>
              <a:xfrm>
                <a:off x="9658287" y="2569974"/>
                <a:ext cx="273127" cy="273127"/>
              </a:xfrm>
              <a:prstGeom prst="rect">
                <a:avLst/>
              </a:prstGeom>
              <a:noFill/>
              <a:ln>
                <a:noFill/>
              </a:ln>
            </p:spPr>
          </p:pic>
          <p:pic>
            <p:nvPicPr>
              <p:cNvPr id="2010" name="Google Shape;2010;p163"/>
              <p:cNvPicPr preferRelativeResize="0"/>
              <p:nvPr/>
            </p:nvPicPr>
            <p:blipFill rotWithShape="1">
              <a:blip r:embed="rId6">
                <a:alphaModFix/>
              </a:blip>
              <a:srcRect b="0" l="0" r="0" t="0"/>
              <a:stretch/>
            </p:blipFill>
            <p:spPr>
              <a:xfrm>
                <a:off x="10051921" y="2578332"/>
                <a:ext cx="273127" cy="273127"/>
              </a:xfrm>
              <a:prstGeom prst="rect">
                <a:avLst/>
              </a:prstGeom>
              <a:noFill/>
              <a:ln>
                <a:noFill/>
              </a:ln>
            </p:spPr>
          </p:pic>
          <p:pic>
            <p:nvPicPr>
              <p:cNvPr id="2011" name="Google Shape;2011;p163"/>
              <p:cNvPicPr preferRelativeResize="0"/>
              <p:nvPr/>
            </p:nvPicPr>
            <p:blipFill rotWithShape="1">
              <a:blip r:embed="rId7">
                <a:alphaModFix/>
              </a:blip>
              <a:srcRect b="0" l="0" r="0" t="0"/>
              <a:stretch/>
            </p:blipFill>
            <p:spPr>
              <a:xfrm>
                <a:off x="10422472" y="2574952"/>
                <a:ext cx="273127" cy="273127"/>
              </a:xfrm>
              <a:prstGeom prst="rect">
                <a:avLst/>
              </a:prstGeom>
              <a:noFill/>
              <a:ln>
                <a:noFill/>
              </a:ln>
            </p:spPr>
          </p:pic>
          <p:sp>
            <p:nvSpPr>
              <p:cNvPr id="2012" name="Google Shape;2012;p163"/>
              <p:cNvSpPr txBox="1"/>
              <p:nvPr/>
            </p:nvSpPr>
            <p:spPr>
              <a:xfrm>
                <a:off x="9519184" y="1895937"/>
                <a:ext cx="183255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Member accounts</a:t>
                </a:r>
                <a:endParaRPr/>
              </a:p>
            </p:txBody>
          </p:sp>
          <p:sp>
            <p:nvSpPr>
              <p:cNvPr id="2013" name="Google Shape;2013;p163"/>
              <p:cNvSpPr/>
              <p:nvPr/>
            </p:nvSpPr>
            <p:spPr>
              <a:xfrm>
                <a:off x="9333403" y="5003275"/>
                <a:ext cx="2441448" cy="395443"/>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account #4</a:t>
                </a:r>
                <a:endParaRPr/>
              </a:p>
            </p:txBody>
          </p:sp>
          <p:sp>
            <p:nvSpPr>
              <p:cNvPr id="2014" name="Google Shape;2014;p163"/>
              <p:cNvSpPr/>
              <p:nvPr/>
            </p:nvSpPr>
            <p:spPr>
              <a:xfrm>
                <a:off x="9333403" y="3284186"/>
                <a:ext cx="2441448" cy="423518"/>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account #2 </a:t>
                </a:r>
                <a:endParaRPr/>
              </a:p>
            </p:txBody>
          </p:sp>
          <p:cxnSp>
            <p:nvCxnSpPr>
              <p:cNvPr id="2015" name="Google Shape;2015;p163"/>
              <p:cNvCxnSpPr>
                <a:stCxn id="1989" idx="3"/>
                <a:endCxn id="1987" idx="1"/>
              </p:cNvCxnSpPr>
              <p:nvPr/>
            </p:nvCxnSpPr>
            <p:spPr>
              <a:xfrm flipH="1" rot="10800000">
                <a:off x="4978427" y="2713389"/>
                <a:ext cx="1273200" cy="322200"/>
              </a:xfrm>
              <a:prstGeom prst="bentConnector3">
                <a:avLst>
                  <a:gd fmla="val 30325" name="adj1"/>
                </a:avLst>
              </a:prstGeom>
              <a:noFill/>
              <a:ln cap="flat" cmpd="sng" w="38100">
                <a:solidFill>
                  <a:srgbClr val="248814"/>
                </a:solidFill>
                <a:prstDash val="solid"/>
                <a:round/>
                <a:headEnd len="sm" w="sm" type="none"/>
                <a:tailEnd len="med" w="med" type="triangle"/>
              </a:ln>
            </p:spPr>
          </p:cxnSp>
          <p:cxnSp>
            <p:nvCxnSpPr>
              <p:cNvPr id="2016" name="Google Shape;2016;p163"/>
              <p:cNvCxnSpPr/>
              <p:nvPr/>
            </p:nvCxnSpPr>
            <p:spPr>
              <a:xfrm>
                <a:off x="4978427" y="3048115"/>
                <a:ext cx="1260074" cy="498123"/>
              </a:xfrm>
              <a:prstGeom prst="bentConnector3">
                <a:avLst>
                  <a:gd fmla="val 31113" name="adj1"/>
                </a:avLst>
              </a:prstGeom>
              <a:noFill/>
              <a:ln cap="flat" cmpd="sng" w="38100">
                <a:solidFill>
                  <a:srgbClr val="248814"/>
                </a:solidFill>
                <a:prstDash val="solid"/>
                <a:round/>
                <a:headEnd len="sm" w="sm" type="none"/>
                <a:tailEnd len="med" w="med" type="triangle"/>
              </a:ln>
            </p:spPr>
          </p:cxnSp>
          <p:cxnSp>
            <p:nvCxnSpPr>
              <p:cNvPr id="2017" name="Google Shape;2017;p163"/>
              <p:cNvCxnSpPr/>
              <p:nvPr/>
            </p:nvCxnSpPr>
            <p:spPr>
              <a:xfrm flipH="1" rot="-5400000">
                <a:off x="6123139" y="3931083"/>
                <a:ext cx="640499" cy="215448"/>
              </a:xfrm>
              <a:prstGeom prst="bentConnector3">
                <a:avLst>
                  <a:gd fmla="val 98892" name="adj1"/>
                </a:avLst>
              </a:prstGeom>
              <a:noFill/>
              <a:ln cap="flat" cmpd="sng" w="38100">
                <a:solidFill>
                  <a:srgbClr val="248814"/>
                </a:solidFill>
                <a:prstDash val="solid"/>
                <a:round/>
                <a:headEnd len="sm" w="sm" type="none"/>
                <a:tailEnd len="med" w="med" type="triangle"/>
              </a:ln>
            </p:spPr>
          </p:cxnSp>
          <p:cxnSp>
            <p:nvCxnSpPr>
              <p:cNvPr id="2018" name="Google Shape;2018;p163"/>
              <p:cNvCxnSpPr>
                <a:endCxn id="1992" idx="1"/>
              </p:cNvCxnSpPr>
              <p:nvPr/>
            </p:nvCxnSpPr>
            <p:spPr>
              <a:xfrm flipH="1" rot="-5400000">
                <a:off x="5786524" y="4505495"/>
                <a:ext cx="1347000" cy="249000"/>
              </a:xfrm>
              <a:prstGeom prst="bentConnector2">
                <a:avLst/>
              </a:prstGeom>
              <a:noFill/>
              <a:ln cap="flat" cmpd="sng" w="38100">
                <a:solidFill>
                  <a:srgbClr val="248814"/>
                </a:solidFill>
                <a:prstDash val="solid"/>
                <a:round/>
                <a:headEnd len="sm" w="sm" type="none"/>
                <a:tailEnd len="med" w="med" type="triangle"/>
              </a:ln>
            </p:spPr>
          </p:cxnSp>
          <p:cxnSp>
            <p:nvCxnSpPr>
              <p:cNvPr id="2019" name="Google Shape;2019;p163"/>
              <p:cNvCxnSpPr/>
              <p:nvPr/>
            </p:nvCxnSpPr>
            <p:spPr>
              <a:xfrm rot="10800000">
                <a:off x="7941501" y="5323562"/>
                <a:ext cx="0" cy="526092"/>
              </a:xfrm>
              <a:prstGeom prst="straightConnector1">
                <a:avLst/>
              </a:prstGeom>
              <a:noFill/>
              <a:ln cap="flat" cmpd="sng" w="38100">
                <a:solidFill>
                  <a:srgbClr val="248814"/>
                </a:solidFill>
                <a:prstDash val="solid"/>
                <a:round/>
                <a:headEnd len="sm" w="sm" type="none"/>
                <a:tailEnd len="sm" w="sm" type="none"/>
              </a:ln>
            </p:spPr>
          </p:cxnSp>
          <p:pic>
            <p:nvPicPr>
              <p:cNvPr id="2020" name="Google Shape;2020;p163"/>
              <p:cNvPicPr preferRelativeResize="0"/>
              <p:nvPr/>
            </p:nvPicPr>
            <p:blipFill rotWithShape="1">
              <a:blip r:embed="rId4">
                <a:alphaModFix/>
              </a:blip>
              <a:srcRect b="0" l="0" r="0" t="0"/>
              <a:stretch/>
            </p:blipFill>
            <p:spPr>
              <a:xfrm>
                <a:off x="2870607" y="1542222"/>
                <a:ext cx="330200" cy="330200"/>
              </a:xfrm>
              <a:prstGeom prst="rect">
                <a:avLst/>
              </a:prstGeom>
              <a:noFill/>
              <a:ln>
                <a:noFill/>
              </a:ln>
            </p:spPr>
          </p:pic>
          <p:pic>
            <p:nvPicPr>
              <p:cNvPr id="2021" name="Google Shape;2021;p163"/>
              <p:cNvPicPr preferRelativeResize="0"/>
              <p:nvPr/>
            </p:nvPicPr>
            <p:blipFill rotWithShape="1">
              <a:blip r:embed="rId4">
                <a:alphaModFix/>
              </a:blip>
              <a:srcRect b="0" l="0" r="0" t="0"/>
              <a:stretch/>
            </p:blipFill>
            <p:spPr>
              <a:xfrm>
                <a:off x="3195756" y="2038594"/>
                <a:ext cx="330200" cy="330200"/>
              </a:xfrm>
              <a:prstGeom prst="rect">
                <a:avLst/>
              </a:prstGeom>
              <a:noFill/>
              <a:ln>
                <a:noFill/>
              </a:ln>
            </p:spPr>
          </p:pic>
          <p:pic>
            <p:nvPicPr>
              <p:cNvPr id="2022" name="Google Shape;2022;p163"/>
              <p:cNvPicPr preferRelativeResize="0"/>
              <p:nvPr/>
            </p:nvPicPr>
            <p:blipFill rotWithShape="1">
              <a:blip r:embed="rId8">
                <a:alphaModFix/>
              </a:blip>
              <a:srcRect b="0" l="0" r="0" t="0"/>
              <a:stretch/>
            </p:blipFill>
            <p:spPr>
              <a:xfrm>
                <a:off x="3342591" y="2460457"/>
                <a:ext cx="330243" cy="330200"/>
              </a:xfrm>
              <a:prstGeom prst="rect">
                <a:avLst/>
              </a:prstGeom>
              <a:noFill/>
              <a:ln>
                <a:noFill/>
              </a:ln>
            </p:spPr>
          </p:pic>
        </p:grpSp>
        <p:sp>
          <p:nvSpPr>
            <p:cNvPr id="2023" name="Google Shape;2023;p163"/>
            <p:cNvSpPr txBox="1"/>
            <p:nvPr/>
          </p:nvSpPr>
          <p:spPr>
            <a:xfrm>
              <a:off x="258110" y="1457002"/>
              <a:ext cx="257227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 the AWS Organizations primary account:</a:t>
              </a:r>
              <a:endParaRPr/>
            </a:p>
            <a:p>
              <a:pPr indent="-241300" lvl="1" marL="800100" marR="0" rtl="0" algn="l">
                <a:lnSpc>
                  <a:spcPct val="100000"/>
                </a:lnSpc>
                <a:spcBef>
                  <a:spcPts val="0"/>
                </a:spcBef>
                <a:spcAft>
                  <a:spcPts val="0"/>
                </a:spcAft>
                <a:buClr>
                  <a:schemeClr val="dk1"/>
                </a:buClr>
                <a:buSzPts val="1600"/>
                <a:buFont typeface="Arial"/>
                <a:buNone/>
              </a:pPr>
              <a:r>
                <a:t/>
              </a:r>
              <a:endParaRPr b="1" i="0" sz="1600" u="none" cap="none" strike="noStrike">
                <a:solidFill>
                  <a:srgbClr val="000000"/>
                </a:solidFill>
                <a:latin typeface="Play"/>
                <a:ea typeface="Play"/>
                <a:cs typeface="Play"/>
                <a:sym typeface="Play"/>
              </a:endParaRPr>
            </a:p>
            <a:p>
              <a:pPr indent="-342900" lvl="0" marL="342900" marR="0" rtl="0" algn="l">
                <a:lnSpc>
                  <a:spcPct val="100000"/>
                </a:lnSpc>
                <a:spcBef>
                  <a:spcPts val="0"/>
                </a:spcBef>
                <a:spcAft>
                  <a:spcPts val="0"/>
                </a:spcAft>
                <a:buClr>
                  <a:schemeClr val="dk1"/>
                </a:buClr>
                <a:buSzPts val="1600"/>
                <a:buFont typeface="Play"/>
                <a:buAutoNum type="arabicPeriod"/>
              </a:pPr>
              <a:r>
                <a:rPr b="0" i="0" lang="en-US" sz="1600" u="none" cap="none" strike="noStrike">
                  <a:solidFill>
                    <a:schemeClr val="dk1"/>
                  </a:solidFill>
                  <a:latin typeface="Play"/>
                  <a:ea typeface="Play"/>
                  <a:cs typeface="Play"/>
                  <a:sym typeface="Play"/>
                </a:rPr>
                <a:t>Create a hierarchy of organizational units (OUs).</a:t>
              </a:r>
              <a:endParaRPr/>
            </a:p>
          </p:txBody>
        </p:sp>
      </p:grpSp>
      <p:sp>
        <p:nvSpPr>
          <p:cNvPr id="2024" name="Google Shape;2024;p163"/>
          <p:cNvSpPr txBox="1"/>
          <p:nvPr/>
        </p:nvSpPr>
        <p:spPr>
          <a:xfrm>
            <a:off x="258110" y="3109494"/>
            <a:ext cx="2572278" cy="830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600"/>
              <a:buFont typeface="Play"/>
              <a:buAutoNum type="arabicPeriod" startAt="2"/>
            </a:pPr>
            <a:r>
              <a:rPr b="0" i="0" lang="en-US" sz="1600" u="none" cap="none" strike="noStrike">
                <a:solidFill>
                  <a:schemeClr val="dk1"/>
                </a:solidFill>
                <a:latin typeface="Play"/>
                <a:ea typeface="Play"/>
                <a:cs typeface="Play"/>
                <a:sym typeface="Play"/>
              </a:rPr>
              <a:t>Assign accounts to OUs as member accounts.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24">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30" name="Google Shape;2030;p16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Organizations: Define SCPs</a:t>
            </a:r>
            <a:endParaRPr/>
          </a:p>
        </p:txBody>
      </p:sp>
      <p:grpSp>
        <p:nvGrpSpPr>
          <p:cNvPr descr="Continuation of previous diagram. Three different service control policies (SCPs) are defined. More details in notes." id="2031" name="Google Shape;2031;p164"/>
          <p:cNvGrpSpPr/>
          <p:nvPr/>
        </p:nvGrpSpPr>
        <p:grpSpPr>
          <a:xfrm>
            <a:off x="258110" y="1457002"/>
            <a:ext cx="11842032" cy="4976498"/>
            <a:chOff x="258110" y="1457002"/>
            <a:chExt cx="11842032" cy="4976498"/>
          </a:xfrm>
        </p:grpSpPr>
        <p:grpSp>
          <p:nvGrpSpPr>
            <p:cNvPr id="2032" name="Google Shape;2032;p164"/>
            <p:cNvGrpSpPr/>
            <p:nvPr/>
          </p:nvGrpSpPr>
          <p:grpSpPr>
            <a:xfrm>
              <a:off x="2843408" y="1512993"/>
              <a:ext cx="9256734" cy="4920507"/>
              <a:chOff x="2843408" y="1512993"/>
              <a:chExt cx="9256734" cy="4920507"/>
            </a:xfrm>
          </p:grpSpPr>
          <p:grpSp>
            <p:nvGrpSpPr>
              <p:cNvPr id="2033" name="Google Shape;2033;p164"/>
              <p:cNvGrpSpPr/>
              <p:nvPr/>
            </p:nvGrpSpPr>
            <p:grpSpPr>
              <a:xfrm>
                <a:off x="2843408" y="1512993"/>
                <a:ext cx="9256734" cy="4920507"/>
                <a:chOff x="2843408" y="1512993"/>
                <a:chExt cx="9256734" cy="4920507"/>
              </a:xfrm>
            </p:grpSpPr>
            <p:sp>
              <p:nvSpPr>
                <p:cNvPr id="2034" name="Google Shape;2034;p164"/>
                <p:cNvSpPr/>
                <p:nvPr/>
              </p:nvSpPr>
              <p:spPr>
                <a:xfrm>
                  <a:off x="9333403" y="4210756"/>
                  <a:ext cx="2441448" cy="411348"/>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account #3</a:t>
                  </a:r>
                  <a:endParaRPr/>
                </a:p>
              </p:txBody>
            </p:sp>
            <p:sp>
              <p:nvSpPr>
                <p:cNvPr id="2035" name="Google Shape;2035;p164"/>
                <p:cNvSpPr/>
                <p:nvPr/>
              </p:nvSpPr>
              <p:spPr>
                <a:xfrm>
                  <a:off x="2843408" y="1512993"/>
                  <a:ext cx="9256734" cy="4920507"/>
                </a:xfrm>
                <a:prstGeom prst="rect">
                  <a:avLst/>
                </a:prstGeom>
                <a:noFill/>
                <a:ln cap="flat" cmpd="sng" w="12700">
                  <a:solidFill>
                    <a:schemeClr val="dk1"/>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Cloud</a:t>
                  </a:r>
                  <a:endParaRPr/>
                </a:p>
              </p:txBody>
            </p:sp>
            <p:sp>
              <p:nvSpPr>
                <p:cNvPr id="2036" name="Google Shape;2036;p164"/>
                <p:cNvSpPr/>
                <p:nvPr/>
              </p:nvSpPr>
              <p:spPr>
                <a:xfrm>
                  <a:off x="3169085" y="2010024"/>
                  <a:ext cx="5711868" cy="4264129"/>
                </a:xfrm>
                <a:prstGeom prst="rect">
                  <a:avLst/>
                </a:prstGeom>
                <a:noFill/>
                <a:ln cap="flat" cmpd="sng" w="12700">
                  <a:solidFill>
                    <a:schemeClr val="dk1"/>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9594E"/>
                    </a:buClr>
                    <a:buSzPts val="1600"/>
                    <a:buFont typeface="Play"/>
                    <a:buNone/>
                  </a:pPr>
                  <a:r>
                    <a:rPr i="0" lang="en-US" sz="1600" u="none" cap="none" strike="noStrike">
                      <a:solidFill>
                        <a:srgbClr val="19594E"/>
                      </a:solidFill>
                      <a:latin typeface="Play"/>
                      <a:ea typeface="Play"/>
                      <a:cs typeface="Play"/>
                      <a:sym typeface="Play"/>
                    </a:rPr>
                    <a:t>Primary account</a:t>
                  </a:r>
                  <a:endParaRPr/>
                </a:p>
              </p:txBody>
            </p:sp>
            <p:sp>
              <p:nvSpPr>
                <p:cNvPr id="2037" name="Google Shape;2037;p164"/>
                <p:cNvSpPr txBox="1"/>
                <p:nvPr/>
              </p:nvSpPr>
              <p:spPr>
                <a:xfrm>
                  <a:off x="6705661" y="2424606"/>
                  <a:ext cx="15039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Internal IT OU</a:t>
                  </a:r>
                  <a:endParaRPr/>
                </a:p>
              </p:txBody>
            </p:sp>
            <p:pic>
              <p:nvPicPr>
                <p:cNvPr id="2038" name="Google Shape;2038;p164"/>
                <p:cNvPicPr preferRelativeResize="0"/>
                <p:nvPr/>
              </p:nvPicPr>
              <p:blipFill rotWithShape="1">
                <a:blip r:embed="rId3">
                  <a:alphaModFix/>
                </a:blip>
                <a:srcRect b="0" l="0" r="0" t="0"/>
                <a:stretch/>
              </p:blipFill>
              <p:spPr>
                <a:xfrm>
                  <a:off x="6251722" y="2478438"/>
                  <a:ext cx="469900" cy="469900"/>
                </a:xfrm>
                <a:prstGeom prst="rect">
                  <a:avLst/>
                </a:prstGeom>
                <a:noFill/>
                <a:ln>
                  <a:noFill/>
                </a:ln>
              </p:spPr>
            </p:pic>
            <p:sp>
              <p:nvSpPr>
                <p:cNvPr id="2039" name="Google Shape;2039;p164"/>
                <p:cNvSpPr/>
                <p:nvPr/>
              </p:nvSpPr>
              <p:spPr>
                <a:xfrm>
                  <a:off x="3319396" y="2437658"/>
                  <a:ext cx="5448823" cy="3719418"/>
                </a:xfrm>
                <a:prstGeom prst="rect">
                  <a:avLst/>
                </a:prstGeom>
                <a:noFill/>
                <a:ln cap="flat" cmpd="sng" w="12700">
                  <a:solidFill>
                    <a:srgbClr val="5A6B8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Play"/>
                    <a:buNone/>
                  </a:pPr>
                  <a:r>
                    <a:t/>
                  </a:r>
                  <a:endParaRPr b="0" i="0" sz="1600" u="none" cap="none" strike="noStrike">
                    <a:solidFill>
                      <a:srgbClr val="5A6B86"/>
                    </a:solidFill>
                    <a:latin typeface="Play"/>
                    <a:ea typeface="Play"/>
                    <a:cs typeface="Play"/>
                    <a:sym typeface="Play"/>
                  </a:endParaRPr>
                </a:p>
              </p:txBody>
            </p:sp>
            <p:sp>
              <p:nvSpPr>
                <p:cNvPr id="2040" name="Google Shape;2040;p164"/>
                <p:cNvSpPr/>
                <p:nvPr/>
              </p:nvSpPr>
              <p:spPr>
                <a:xfrm>
                  <a:off x="4342933" y="2870488"/>
                  <a:ext cx="635494" cy="330201"/>
                </a:xfrm>
                <a:prstGeom prst="rect">
                  <a:avLst/>
                </a:prstGeom>
                <a:solidFill>
                  <a:srgbClr val="595959"/>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root</a:t>
                  </a:r>
                  <a:endParaRPr/>
                </a:p>
              </p:txBody>
            </p:sp>
            <p:pic>
              <p:nvPicPr>
                <p:cNvPr id="2041" name="Google Shape;2041;p164"/>
                <p:cNvPicPr preferRelativeResize="0"/>
                <p:nvPr/>
              </p:nvPicPr>
              <p:blipFill rotWithShape="1">
                <a:blip r:embed="rId3">
                  <a:alphaModFix/>
                </a:blip>
                <a:srcRect b="0" l="0" r="0" t="0"/>
                <a:stretch/>
              </p:blipFill>
              <p:spPr>
                <a:xfrm>
                  <a:off x="6238501" y="3298762"/>
                  <a:ext cx="469900" cy="469900"/>
                </a:xfrm>
                <a:prstGeom prst="rect">
                  <a:avLst/>
                </a:prstGeom>
                <a:noFill/>
                <a:ln>
                  <a:noFill/>
                </a:ln>
              </p:spPr>
            </p:pic>
            <p:sp>
              <p:nvSpPr>
                <p:cNvPr id="2042" name="Google Shape;2042;p164"/>
                <p:cNvSpPr txBox="1"/>
                <p:nvPr/>
              </p:nvSpPr>
              <p:spPr>
                <a:xfrm>
                  <a:off x="6654007" y="3297964"/>
                  <a:ext cx="164888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Engineering OU</a:t>
                  </a:r>
                  <a:endParaRPr/>
                </a:p>
              </p:txBody>
            </p:sp>
            <p:pic>
              <p:nvPicPr>
                <p:cNvPr id="2043" name="Google Shape;2043;p164"/>
                <p:cNvPicPr preferRelativeResize="0"/>
                <p:nvPr/>
              </p:nvPicPr>
              <p:blipFill rotWithShape="1">
                <a:blip r:embed="rId3">
                  <a:alphaModFix/>
                </a:blip>
                <a:srcRect b="0" l="0" r="0" t="0"/>
                <a:stretch/>
              </p:blipFill>
              <p:spPr>
                <a:xfrm>
                  <a:off x="6584524" y="5068545"/>
                  <a:ext cx="469900" cy="469900"/>
                </a:xfrm>
                <a:prstGeom prst="rect">
                  <a:avLst/>
                </a:prstGeom>
                <a:noFill/>
                <a:ln>
                  <a:noFill/>
                </a:ln>
              </p:spPr>
            </p:pic>
            <p:sp>
              <p:nvSpPr>
                <p:cNvPr id="2044" name="Google Shape;2044;p164"/>
                <p:cNvSpPr txBox="1"/>
                <p:nvPr/>
              </p:nvSpPr>
              <p:spPr>
                <a:xfrm>
                  <a:off x="6946622" y="4230832"/>
                  <a:ext cx="179654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 Development OU</a:t>
                  </a:r>
                  <a:endParaRPr/>
                </a:p>
              </p:txBody>
            </p:sp>
            <p:pic>
              <p:nvPicPr>
                <p:cNvPr id="2045" name="Google Shape;2045;p164"/>
                <p:cNvPicPr preferRelativeResize="0"/>
                <p:nvPr/>
              </p:nvPicPr>
              <p:blipFill rotWithShape="1">
                <a:blip r:embed="rId3">
                  <a:alphaModFix/>
                </a:blip>
                <a:srcRect b="0" l="0" r="0" t="0"/>
                <a:stretch/>
              </p:blipFill>
              <p:spPr>
                <a:xfrm>
                  <a:off x="6573660" y="4255306"/>
                  <a:ext cx="469900" cy="469900"/>
                </a:xfrm>
                <a:prstGeom prst="rect">
                  <a:avLst/>
                </a:prstGeom>
                <a:noFill/>
                <a:ln>
                  <a:noFill/>
                </a:ln>
              </p:spPr>
            </p:pic>
            <p:sp>
              <p:nvSpPr>
                <p:cNvPr id="2046" name="Google Shape;2046;p164"/>
                <p:cNvSpPr txBox="1"/>
                <p:nvPr/>
              </p:nvSpPr>
              <p:spPr>
                <a:xfrm>
                  <a:off x="7070722" y="4968406"/>
                  <a:ext cx="16238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 Production OU</a:t>
                  </a:r>
                  <a:endParaRPr/>
                </a:p>
              </p:txBody>
            </p:sp>
            <p:sp>
              <p:nvSpPr>
                <p:cNvPr id="2047" name="Google Shape;2047;p164"/>
                <p:cNvSpPr/>
                <p:nvPr/>
              </p:nvSpPr>
              <p:spPr>
                <a:xfrm>
                  <a:off x="9333403" y="2273988"/>
                  <a:ext cx="2441448" cy="631858"/>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account #1</a:t>
                  </a:r>
                  <a:endParaRPr/>
                </a:p>
              </p:txBody>
            </p:sp>
            <p:pic>
              <p:nvPicPr>
                <p:cNvPr id="2048" name="Google Shape;2048;p164"/>
                <p:cNvPicPr preferRelativeResize="0"/>
                <p:nvPr/>
              </p:nvPicPr>
              <p:blipFill rotWithShape="1">
                <a:blip r:embed="rId4">
                  <a:alphaModFix/>
                </a:blip>
                <a:srcRect b="0" l="0" r="0" t="0"/>
                <a:stretch/>
              </p:blipFill>
              <p:spPr>
                <a:xfrm>
                  <a:off x="9337699" y="2273989"/>
                  <a:ext cx="274320" cy="274320"/>
                </a:xfrm>
                <a:prstGeom prst="rect">
                  <a:avLst/>
                </a:prstGeom>
                <a:noFill/>
                <a:ln>
                  <a:noFill/>
                </a:ln>
              </p:spPr>
            </p:pic>
            <p:cxnSp>
              <p:nvCxnSpPr>
                <p:cNvPr id="2049" name="Google Shape;2049;p164"/>
                <p:cNvCxnSpPr/>
                <p:nvPr/>
              </p:nvCxnSpPr>
              <p:spPr>
                <a:xfrm>
                  <a:off x="6721622" y="2738440"/>
                  <a:ext cx="2472482" cy="0"/>
                </a:xfrm>
                <a:prstGeom prst="straightConnector1">
                  <a:avLst/>
                </a:prstGeom>
                <a:noFill/>
                <a:ln cap="flat" cmpd="sng" w="38100">
                  <a:solidFill>
                    <a:srgbClr val="248814"/>
                  </a:solidFill>
                  <a:prstDash val="solid"/>
                  <a:round/>
                  <a:headEnd len="sm" w="sm" type="none"/>
                  <a:tailEnd len="med" w="med" type="triangle"/>
                </a:ln>
              </p:spPr>
            </p:cxnSp>
            <p:cxnSp>
              <p:nvCxnSpPr>
                <p:cNvPr id="2050" name="Google Shape;2050;p164"/>
                <p:cNvCxnSpPr/>
                <p:nvPr/>
              </p:nvCxnSpPr>
              <p:spPr>
                <a:xfrm>
                  <a:off x="6756155" y="3583816"/>
                  <a:ext cx="2459736" cy="0"/>
                </a:xfrm>
                <a:prstGeom prst="straightConnector1">
                  <a:avLst/>
                </a:prstGeom>
                <a:noFill/>
                <a:ln cap="flat" cmpd="sng" w="38100">
                  <a:solidFill>
                    <a:srgbClr val="248814"/>
                  </a:solidFill>
                  <a:prstDash val="solid"/>
                  <a:round/>
                  <a:headEnd len="sm" w="sm" type="none"/>
                  <a:tailEnd len="med" w="med" type="triangle"/>
                </a:ln>
              </p:spPr>
            </p:cxnSp>
            <p:cxnSp>
              <p:nvCxnSpPr>
                <p:cNvPr id="2051" name="Google Shape;2051;p164"/>
                <p:cNvCxnSpPr/>
                <p:nvPr/>
              </p:nvCxnSpPr>
              <p:spPr>
                <a:xfrm>
                  <a:off x="7127310" y="5306539"/>
                  <a:ext cx="2091846" cy="0"/>
                </a:xfrm>
                <a:prstGeom prst="straightConnector1">
                  <a:avLst/>
                </a:prstGeom>
                <a:noFill/>
                <a:ln cap="flat" cmpd="sng" w="38100">
                  <a:solidFill>
                    <a:srgbClr val="248814"/>
                  </a:solidFill>
                  <a:prstDash val="solid"/>
                  <a:round/>
                  <a:headEnd len="sm" w="sm" type="none"/>
                  <a:tailEnd len="med" w="med" type="triangle"/>
                </a:ln>
              </p:spPr>
            </p:cxnSp>
            <p:cxnSp>
              <p:nvCxnSpPr>
                <p:cNvPr id="2052" name="Google Shape;2052;p164"/>
                <p:cNvCxnSpPr/>
                <p:nvPr/>
              </p:nvCxnSpPr>
              <p:spPr>
                <a:xfrm>
                  <a:off x="7928975" y="5832441"/>
                  <a:ext cx="1240077" cy="0"/>
                </a:xfrm>
                <a:prstGeom prst="straightConnector1">
                  <a:avLst/>
                </a:prstGeom>
                <a:noFill/>
                <a:ln cap="flat" cmpd="sng" w="38100">
                  <a:solidFill>
                    <a:srgbClr val="248814"/>
                  </a:solidFill>
                  <a:prstDash val="solid"/>
                  <a:round/>
                  <a:headEnd len="sm" w="sm" type="none"/>
                  <a:tailEnd len="med" w="med" type="triangle"/>
                </a:ln>
              </p:spPr>
            </p:cxnSp>
            <p:sp>
              <p:nvSpPr>
                <p:cNvPr id="2053" name="Google Shape;2053;p164"/>
                <p:cNvSpPr txBox="1"/>
                <p:nvPr/>
              </p:nvSpPr>
              <p:spPr>
                <a:xfrm>
                  <a:off x="3626853" y="2435207"/>
                  <a:ext cx="197682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Organizations</a:t>
                  </a:r>
                  <a:endParaRPr b="0" i="0" sz="1600" u="none" cap="none" strike="noStrike">
                    <a:solidFill>
                      <a:srgbClr val="000000"/>
                    </a:solidFill>
                    <a:latin typeface="Play"/>
                    <a:ea typeface="Play"/>
                    <a:cs typeface="Play"/>
                    <a:sym typeface="Play"/>
                  </a:endParaRPr>
                </a:p>
              </p:txBody>
            </p:sp>
            <p:pic>
              <p:nvPicPr>
                <p:cNvPr id="2054" name="Google Shape;2054;p164"/>
                <p:cNvPicPr preferRelativeResize="0"/>
                <p:nvPr/>
              </p:nvPicPr>
              <p:blipFill rotWithShape="1">
                <a:blip r:embed="rId4">
                  <a:alphaModFix/>
                </a:blip>
                <a:srcRect b="0" l="0" r="0" t="0"/>
                <a:stretch/>
              </p:blipFill>
              <p:spPr>
                <a:xfrm>
                  <a:off x="9336469" y="4211782"/>
                  <a:ext cx="274320" cy="274320"/>
                </a:xfrm>
                <a:prstGeom prst="rect">
                  <a:avLst/>
                </a:prstGeom>
                <a:noFill/>
                <a:ln>
                  <a:noFill/>
                </a:ln>
              </p:spPr>
            </p:pic>
            <p:pic>
              <p:nvPicPr>
                <p:cNvPr id="2055" name="Google Shape;2055;p164"/>
                <p:cNvPicPr preferRelativeResize="0"/>
                <p:nvPr/>
              </p:nvPicPr>
              <p:blipFill rotWithShape="1">
                <a:blip r:embed="rId4">
                  <a:alphaModFix/>
                </a:blip>
                <a:srcRect b="0" l="0" r="0" t="0"/>
                <a:stretch/>
              </p:blipFill>
              <p:spPr>
                <a:xfrm>
                  <a:off x="9329851" y="3289657"/>
                  <a:ext cx="274320" cy="274320"/>
                </a:xfrm>
                <a:prstGeom prst="rect">
                  <a:avLst/>
                </a:prstGeom>
                <a:noFill/>
                <a:ln>
                  <a:noFill/>
                </a:ln>
              </p:spPr>
            </p:pic>
            <p:cxnSp>
              <p:nvCxnSpPr>
                <p:cNvPr id="2056" name="Google Shape;2056;p164"/>
                <p:cNvCxnSpPr/>
                <p:nvPr/>
              </p:nvCxnSpPr>
              <p:spPr>
                <a:xfrm>
                  <a:off x="7089731" y="4540360"/>
                  <a:ext cx="2091847" cy="0"/>
                </a:xfrm>
                <a:prstGeom prst="straightConnector1">
                  <a:avLst/>
                </a:prstGeom>
                <a:noFill/>
                <a:ln cap="flat" cmpd="sng" w="38100">
                  <a:solidFill>
                    <a:srgbClr val="248814"/>
                  </a:solidFill>
                  <a:prstDash val="solid"/>
                  <a:round/>
                  <a:headEnd len="sm" w="sm" type="none"/>
                  <a:tailEnd len="med" w="med" type="triangle"/>
                </a:ln>
              </p:spPr>
            </p:cxnSp>
            <p:pic>
              <p:nvPicPr>
                <p:cNvPr id="2057" name="Google Shape;2057;p164"/>
                <p:cNvPicPr preferRelativeResize="0"/>
                <p:nvPr/>
              </p:nvPicPr>
              <p:blipFill rotWithShape="1">
                <a:blip r:embed="rId4">
                  <a:alphaModFix/>
                </a:blip>
                <a:srcRect b="0" l="0" r="0" t="0"/>
                <a:stretch/>
              </p:blipFill>
              <p:spPr>
                <a:xfrm>
                  <a:off x="9341842" y="5005567"/>
                  <a:ext cx="274320" cy="274320"/>
                </a:xfrm>
                <a:prstGeom prst="rect">
                  <a:avLst/>
                </a:prstGeom>
                <a:noFill/>
                <a:ln>
                  <a:noFill/>
                </a:ln>
              </p:spPr>
            </p:pic>
            <p:sp>
              <p:nvSpPr>
                <p:cNvPr id="2058" name="Google Shape;2058;p164"/>
                <p:cNvSpPr/>
                <p:nvPr/>
              </p:nvSpPr>
              <p:spPr>
                <a:xfrm>
                  <a:off x="9333402" y="5697917"/>
                  <a:ext cx="2441063" cy="452361"/>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account #5</a:t>
                  </a:r>
                  <a:endParaRPr/>
                </a:p>
              </p:txBody>
            </p:sp>
            <p:pic>
              <p:nvPicPr>
                <p:cNvPr id="2059" name="Google Shape;2059;p164"/>
                <p:cNvPicPr preferRelativeResize="0"/>
                <p:nvPr/>
              </p:nvPicPr>
              <p:blipFill rotWithShape="1">
                <a:blip r:embed="rId4">
                  <a:alphaModFix/>
                </a:blip>
                <a:srcRect b="0" l="0" r="0" t="0"/>
                <a:stretch/>
              </p:blipFill>
              <p:spPr>
                <a:xfrm>
                  <a:off x="9336846" y="5713752"/>
                  <a:ext cx="274320" cy="274320"/>
                </a:xfrm>
                <a:prstGeom prst="rect">
                  <a:avLst/>
                </a:prstGeom>
                <a:noFill/>
                <a:ln>
                  <a:noFill/>
                </a:ln>
              </p:spPr>
            </p:pic>
            <p:sp>
              <p:nvSpPr>
                <p:cNvPr id="2060" name="Google Shape;2060;p164"/>
                <p:cNvSpPr txBox="1"/>
                <p:nvPr/>
              </p:nvSpPr>
              <p:spPr>
                <a:xfrm>
                  <a:off x="3371684" y="3560492"/>
                  <a:ext cx="1392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SCP Policy</a:t>
                  </a:r>
                  <a:endParaRPr/>
                </a:p>
              </p:txBody>
            </p:sp>
            <p:pic>
              <p:nvPicPr>
                <p:cNvPr id="2061" name="Google Shape;2061;p164"/>
                <p:cNvPicPr preferRelativeResize="0"/>
                <p:nvPr/>
              </p:nvPicPr>
              <p:blipFill rotWithShape="1">
                <a:blip r:embed="rId5">
                  <a:alphaModFix/>
                </a:blip>
                <a:srcRect b="0" l="0" r="0" t="0"/>
                <a:stretch/>
              </p:blipFill>
              <p:spPr>
                <a:xfrm>
                  <a:off x="4452182" y="3591068"/>
                  <a:ext cx="383863" cy="383863"/>
                </a:xfrm>
                <a:prstGeom prst="rect">
                  <a:avLst/>
                </a:prstGeom>
                <a:noFill/>
                <a:ln>
                  <a:noFill/>
                </a:ln>
              </p:spPr>
            </p:pic>
            <p:pic>
              <p:nvPicPr>
                <p:cNvPr id="2062" name="Google Shape;2062;p164"/>
                <p:cNvPicPr preferRelativeResize="0"/>
                <p:nvPr/>
              </p:nvPicPr>
              <p:blipFill rotWithShape="1">
                <a:blip r:embed="rId6">
                  <a:alphaModFix/>
                </a:blip>
                <a:srcRect b="0" l="0" r="0" t="0"/>
                <a:stretch/>
              </p:blipFill>
              <p:spPr>
                <a:xfrm>
                  <a:off x="9658287" y="2569974"/>
                  <a:ext cx="273127" cy="273127"/>
                </a:xfrm>
                <a:prstGeom prst="rect">
                  <a:avLst/>
                </a:prstGeom>
                <a:noFill/>
                <a:ln>
                  <a:noFill/>
                </a:ln>
              </p:spPr>
            </p:pic>
            <p:pic>
              <p:nvPicPr>
                <p:cNvPr id="2063" name="Google Shape;2063;p164"/>
                <p:cNvPicPr preferRelativeResize="0"/>
                <p:nvPr/>
              </p:nvPicPr>
              <p:blipFill rotWithShape="1">
                <a:blip r:embed="rId7">
                  <a:alphaModFix/>
                </a:blip>
                <a:srcRect b="0" l="0" r="0" t="0"/>
                <a:stretch/>
              </p:blipFill>
              <p:spPr>
                <a:xfrm>
                  <a:off x="10051921" y="2578332"/>
                  <a:ext cx="273127" cy="273127"/>
                </a:xfrm>
                <a:prstGeom prst="rect">
                  <a:avLst/>
                </a:prstGeom>
                <a:noFill/>
                <a:ln>
                  <a:noFill/>
                </a:ln>
              </p:spPr>
            </p:pic>
            <p:pic>
              <p:nvPicPr>
                <p:cNvPr id="2064" name="Google Shape;2064;p164"/>
                <p:cNvPicPr preferRelativeResize="0"/>
                <p:nvPr/>
              </p:nvPicPr>
              <p:blipFill rotWithShape="1">
                <a:blip r:embed="rId8">
                  <a:alphaModFix/>
                </a:blip>
                <a:srcRect b="0" l="0" r="0" t="0"/>
                <a:stretch/>
              </p:blipFill>
              <p:spPr>
                <a:xfrm>
                  <a:off x="10422472" y="2574952"/>
                  <a:ext cx="273127" cy="273127"/>
                </a:xfrm>
                <a:prstGeom prst="rect">
                  <a:avLst/>
                </a:prstGeom>
                <a:noFill/>
                <a:ln>
                  <a:noFill/>
                </a:ln>
              </p:spPr>
            </p:pic>
            <p:sp>
              <p:nvSpPr>
                <p:cNvPr id="2065" name="Google Shape;2065;p164"/>
                <p:cNvSpPr txBox="1"/>
                <p:nvPr/>
              </p:nvSpPr>
              <p:spPr>
                <a:xfrm>
                  <a:off x="3339387" y="4339880"/>
                  <a:ext cx="1392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SCP Policy</a:t>
                  </a:r>
                  <a:endParaRPr/>
                </a:p>
              </p:txBody>
            </p:sp>
            <p:pic>
              <p:nvPicPr>
                <p:cNvPr id="2066" name="Google Shape;2066;p164"/>
                <p:cNvPicPr preferRelativeResize="0"/>
                <p:nvPr/>
              </p:nvPicPr>
              <p:blipFill rotWithShape="1">
                <a:blip r:embed="rId5">
                  <a:alphaModFix/>
                </a:blip>
                <a:srcRect b="0" l="0" r="0" t="0"/>
                <a:stretch/>
              </p:blipFill>
              <p:spPr>
                <a:xfrm>
                  <a:off x="4452182" y="4345404"/>
                  <a:ext cx="383863" cy="383863"/>
                </a:xfrm>
                <a:prstGeom prst="rect">
                  <a:avLst/>
                </a:prstGeom>
                <a:noFill/>
                <a:ln>
                  <a:noFill/>
                </a:ln>
              </p:spPr>
            </p:pic>
            <p:sp>
              <p:nvSpPr>
                <p:cNvPr id="2067" name="Google Shape;2067;p164"/>
                <p:cNvSpPr txBox="1"/>
                <p:nvPr/>
              </p:nvSpPr>
              <p:spPr>
                <a:xfrm>
                  <a:off x="3394062" y="5500364"/>
                  <a:ext cx="1392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SCP Policy</a:t>
                  </a:r>
                  <a:endParaRPr/>
                </a:p>
              </p:txBody>
            </p:sp>
            <p:pic>
              <p:nvPicPr>
                <p:cNvPr id="2068" name="Google Shape;2068;p164"/>
                <p:cNvPicPr preferRelativeResize="0"/>
                <p:nvPr/>
              </p:nvPicPr>
              <p:blipFill rotWithShape="1">
                <a:blip r:embed="rId5">
                  <a:alphaModFix/>
                </a:blip>
                <a:srcRect b="0" l="0" r="0" t="0"/>
                <a:stretch/>
              </p:blipFill>
              <p:spPr>
                <a:xfrm>
                  <a:off x="4452182" y="5728193"/>
                  <a:ext cx="383863" cy="383863"/>
                </a:xfrm>
                <a:prstGeom prst="rect">
                  <a:avLst/>
                </a:prstGeom>
                <a:noFill/>
                <a:ln>
                  <a:noFill/>
                </a:ln>
              </p:spPr>
            </p:pic>
            <p:sp>
              <p:nvSpPr>
                <p:cNvPr id="2069" name="Google Shape;2069;p164"/>
                <p:cNvSpPr/>
                <p:nvPr/>
              </p:nvSpPr>
              <p:spPr>
                <a:xfrm>
                  <a:off x="3853416" y="3843712"/>
                  <a:ext cx="223284" cy="219767"/>
                </a:xfrm>
                <a:prstGeom prst="ellipse">
                  <a:avLst/>
                </a:prstGeom>
                <a:solidFill>
                  <a:srgbClr val="0070C0"/>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A</a:t>
                  </a:r>
                  <a:endParaRPr/>
                </a:p>
              </p:txBody>
            </p:sp>
            <p:sp>
              <p:nvSpPr>
                <p:cNvPr id="2070" name="Google Shape;2070;p164"/>
                <p:cNvSpPr/>
                <p:nvPr/>
              </p:nvSpPr>
              <p:spPr>
                <a:xfrm>
                  <a:off x="3853416" y="4715013"/>
                  <a:ext cx="223284" cy="219767"/>
                </a:xfrm>
                <a:prstGeom prst="ellipse">
                  <a:avLst/>
                </a:prstGeom>
                <a:solidFill>
                  <a:srgbClr val="7030A0"/>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B</a:t>
                  </a:r>
                  <a:endParaRPr/>
                </a:p>
              </p:txBody>
            </p:sp>
            <p:sp>
              <p:nvSpPr>
                <p:cNvPr id="2071" name="Google Shape;2071;p164"/>
                <p:cNvSpPr/>
                <p:nvPr/>
              </p:nvSpPr>
              <p:spPr>
                <a:xfrm>
                  <a:off x="3853416" y="5793823"/>
                  <a:ext cx="223284" cy="219767"/>
                </a:xfrm>
                <a:prstGeom prst="ellipse">
                  <a:avLst/>
                </a:prstGeom>
                <a:solidFill>
                  <a:schemeClr val="accent6"/>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C</a:t>
                  </a:r>
                  <a:endParaRPr/>
                </a:p>
              </p:txBody>
            </p:sp>
            <p:sp>
              <p:nvSpPr>
                <p:cNvPr id="2072" name="Google Shape;2072;p164"/>
                <p:cNvSpPr/>
                <p:nvPr/>
              </p:nvSpPr>
              <p:spPr>
                <a:xfrm>
                  <a:off x="9333403" y="5003275"/>
                  <a:ext cx="2441448" cy="395443"/>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account #4</a:t>
                  </a:r>
                  <a:endParaRPr/>
                </a:p>
              </p:txBody>
            </p:sp>
            <p:sp>
              <p:nvSpPr>
                <p:cNvPr id="2073" name="Google Shape;2073;p164"/>
                <p:cNvSpPr/>
                <p:nvPr/>
              </p:nvSpPr>
              <p:spPr>
                <a:xfrm>
                  <a:off x="9333403" y="3284186"/>
                  <a:ext cx="2441448" cy="423518"/>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account #2 </a:t>
                  </a:r>
                  <a:endParaRPr/>
                </a:p>
              </p:txBody>
            </p:sp>
            <p:cxnSp>
              <p:nvCxnSpPr>
                <p:cNvPr id="2074" name="Google Shape;2074;p164"/>
                <p:cNvCxnSpPr>
                  <a:stCxn id="2040" idx="3"/>
                  <a:endCxn id="2038" idx="1"/>
                </p:cNvCxnSpPr>
                <p:nvPr/>
              </p:nvCxnSpPr>
              <p:spPr>
                <a:xfrm flipH="1" rot="10800000">
                  <a:off x="4978427" y="2713389"/>
                  <a:ext cx="1273200" cy="322200"/>
                </a:xfrm>
                <a:prstGeom prst="bentConnector3">
                  <a:avLst>
                    <a:gd fmla="val 30325" name="adj1"/>
                  </a:avLst>
                </a:prstGeom>
                <a:noFill/>
                <a:ln cap="flat" cmpd="sng" w="38100">
                  <a:solidFill>
                    <a:srgbClr val="248814"/>
                  </a:solidFill>
                  <a:prstDash val="solid"/>
                  <a:round/>
                  <a:headEnd len="sm" w="sm" type="none"/>
                  <a:tailEnd len="med" w="med" type="triangle"/>
                </a:ln>
              </p:spPr>
            </p:cxnSp>
            <p:cxnSp>
              <p:nvCxnSpPr>
                <p:cNvPr id="2075" name="Google Shape;2075;p164"/>
                <p:cNvCxnSpPr/>
                <p:nvPr/>
              </p:nvCxnSpPr>
              <p:spPr>
                <a:xfrm>
                  <a:off x="4978427" y="3048115"/>
                  <a:ext cx="1260074" cy="498123"/>
                </a:xfrm>
                <a:prstGeom prst="bentConnector3">
                  <a:avLst>
                    <a:gd fmla="val 31113" name="adj1"/>
                  </a:avLst>
                </a:prstGeom>
                <a:noFill/>
                <a:ln cap="flat" cmpd="sng" w="38100">
                  <a:solidFill>
                    <a:srgbClr val="248814"/>
                  </a:solidFill>
                  <a:prstDash val="solid"/>
                  <a:round/>
                  <a:headEnd len="sm" w="sm" type="none"/>
                  <a:tailEnd len="med" w="med" type="triangle"/>
                </a:ln>
              </p:spPr>
            </p:cxnSp>
            <p:cxnSp>
              <p:nvCxnSpPr>
                <p:cNvPr id="2076" name="Google Shape;2076;p164"/>
                <p:cNvCxnSpPr/>
                <p:nvPr/>
              </p:nvCxnSpPr>
              <p:spPr>
                <a:xfrm flipH="1" rot="-5400000">
                  <a:off x="6123139" y="3931083"/>
                  <a:ext cx="640499" cy="215448"/>
                </a:xfrm>
                <a:prstGeom prst="bentConnector3">
                  <a:avLst>
                    <a:gd fmla="val 98892" name="adj1"/>
                  </a:avLst>
                </a:prstGeom>
                <a:noFill/>
                <a:ln cap="flat" cmpd="sng" w="38100">
                  <a:solidFill>
                    <a:srgbClr val="248814"/>
                  </a:solidFill>
                  <a:prstDash val="solid"/>
                  <a:round/>
                  <a:headEnd len="sm" w="sm" type="none"/>
                  <a:tailEnd len="med" w="med" type="triangle"/>
                </a:ln>
              </p:spPr>
            </p:cxnSp>
            <p:cxnSp>
              <p:nvCxnSpPr>
                <p:cNvPr id="2077" name="Google Shape;2077;p164"/>
                <p:cNvCxnSpPr>
                  <a:endCxn id="2043" idx="1"/>
                </p:cNvCxnSpPr>
                <p:nvPr/>
              </p:nvCxnSpPr>
              <p:spPr>
                <a:xfrm flipH="1" rot="-5400000">
                  <a:off x="5786524" y="4505495"/>
                  <a:ext cx="1347000" cy="249000"/>
                </a:xfrm>
                <a:prstGeom prst="bentConnector2">
                  <a:avLst/>
                </a:prstGeom>
                <a:noFill/>
                <a:ln cap="flat" cmpd="sng" w="38100">
                  <a:solidFill>
                    <a:srgbClr val="248814"/>
                  </a:solidFill>
                  <a:prstDash val="solid"/>
                  <a:round/>
                  <a:headEnd len="sm" w="sm" type="none"/>
                  <a:tailEnd len="med" w="med" type="triangle"/>
                </a:ln>
              </p:spPr>
            </p:cxnSp>
            <p:cxnSp>
              <p:nvCxnSpPr>
                <p:cNvPr id="2078" name="Google Shape;2078;p164"/>
                <p:cNvCxnSpPr/>
                <p:nvPr/>
              </p:nvCxnSpPr>
              <p:spPr>
                <a:xfrm rot="10800000">
                  <a:off x="7941501" y="5323562"/>
                  <a:ext cx="0" cy="526092"/>
                </a:xfrm>
                <a:prstGeom prst="straightConnector1">
                  <a:avLst/>
                </a:prstGeom>
                <a:noFill/>
                <a:ln cap="flat" cmpd="sng" w="38100">
                  <a:solidFill>
                    <a:srgbClr val="248814"/>
                  </a:solidFill>
                  <a:prstDash val="solid"/>
                  <a:round/>
                  <a:headEnd len="sm" w="sm" type="none"/>
                  <a:tailEnd len="sm" w="sm" type="none"/>
                </a:ln>
              </p:spPr>
            </p:cxnSp>
            <p:cxnSp>
              <p:nvCxnSpPr>
                <p:cNvPr id="2079" name="Google Shape;2079;p164"/>
                <p:cNvCxnSpPr/>
                <p:nvPr/>
              </p:nvCxnSpPr>
              <p:spPr>
                <a:xfrm rot="10800000">
                  <a:off x="4631588" y="3219189"/>
                  <a:ext cx="0" cy="396932"/>
                </a:xfrm>
                <a:prstGeom prst="straightConnector1">
                  <a:avLst/>
                </a:prstGeom>
                <a:noFill/>
                <a:ln cap="flat" cmpd="sng" w="19050">
                  <a:solidFill>
                    <a:srgbClr val="00B050"/>
                  </a:solidFill>
                  <a:prstDash val="dash"/>
                  <a:round/>
                  <a:headEnd len="sm" w="sm" type="none"/>
                  <a:tailEnd len="sm" w="sm" type="none"/>
                </a:ln>
              </p:spPr>
            </p:cxnSp>
            <p:pic>
              <p:nvPicPr>
                <p:cNvPr id="2080" name="Google Shape;2080;p164"/>
                <p:cNvPicPr preferRelativeResize="0"/>
                <p:nvPr/>
              </p:nvPicPr>
              <p:blipFill rotWithShape="1">
                <a:blip r:embed="rId4">
                  <a:alphaModFix/>
                </a:blip>
                <a:srcRect b="0" l="0" r="0" t="0"/>
                <a:stretch/>
              </p:blipFill>
              <p:spPr>
                <a:xfrm>
                  <a:off x="2870607" y="1542222"/>
                  <a:ext cx="330200" cy="330200"/>
                </a:xfrm>
                <a:prstGeom prst="rect">
                  <a:avLst/>
                </a:prstGeom>
                <a:noFill/>
                <a:ln>
                  <a:noFill/>
                </a:ln>
              </p:spPr>
            </p:pic>
            <p:pic>
              <p:nvPicPr>
                <p:cNvPr id="2081" name="Google Shape;2081;p164"/>
                <p:cNvPicPr preferRelativeResize="0"/>
                <p:nvPr/>
              </p:nvPicPr>
              <p:blipFill rotWithShape="1">
                <a:blip r:embed="rId4">
                  <a:alphaModFix/>
                </a:blip>
                <a:srcRect b="0" l="0" r="0" t="0"/>
                <a:stretch/>
              </p:blipFill>
              <p:spPr>
                <a:xfrm>
                  <a:off x="3195756" y="2038594"/>
                  <a:ext cx="330200" cy="330200"/>
                </a:xfrm>
                <a:prstGeom prst="rect">
                  <a:avLst/>
                </a:prstGeom>
                <a:noFill/>
                <a:ln>
                  <a:noFill/>
                </a:ln>
              </p:spPr>
            </p:pic>
            <p:pic>
              <p:nvPicPr>
                <p:cNvPr id="2082" name="Google Shape;2082;p164"/>
                <p:cNvPicPr preferRelativeResize="0"/>
                <p:nvPr/>
              </p:nvPicPr>
              <p:blipFill rotWithShape="1">
                <a:blip r:embed="rId9">
                  <a:alphaModFix/>
                </a:blip>
                <a:srcRect b="0" l="0" r="0" t="0"/>
                <a:stretch/>
              </p:blipFill>
              <p:spPr>
                <a:xfrm>
                  <a:off x="3342591" y="2460457"/>
                  <a:ext cx="330243" cy="330200"/>
                </a:xfrm>
                <a:prstGeom prst="rect">
                  <a:avLst/>
                </a:prstGeom>
                <a:noFill/>
                <a:ln>
                  <a:noFill/>
                </a:ln>
              </p:spPr>
            </p:pic>
          </p:grpSp>
          <p:sp>
            <p:nvSpPr>
              <p:cNvPr id="2083" name="Google Shape;2083;p164"/>
              <p:cNvSpPr txBox="1"/>
              <p:nvPr/>
            </p:nvSpPr>
            <p:spPr>
              <a:xfrm>
                <a:off x="9519184" y="1895937"/>
                <a:ext cx="183255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Member accounts</a:t>
                </a:r>
                <a:endParaRPr/>
              </a:p>
            </p:txBody>
          </p:sp>
        </p:grpSp>
        <p:grpSp>
          <p:nvGrpSpPr>
            <p:cNvPr id="2084" name="Google Shape;2084;p164"/>
            <p:cNvGrpSpPr/>
            <p:nvPr/>
          </p:nvGrpSpPr>
          <p:grpSpPr>
            <a:xfrm>
              <a:off x="258110" y="1457002"/>
              <a:ext cx="2572278" cy="2483489"/>
              <a:chOff x="258110" y="1457002"/>
              <a:chExt cx="2572278" cy="2483489"/>
            </a:xfrm>
          </p:grpSpPr>
          <p:sp>
            <p:nvSpPr>
              <p:cNvPr id="2085" name="Google Shape;2085;p164"/>
              <p:cNvSpPr txBox="1"/>
              <p:nvPr/>
            </p:nvSpPr>
            <p:spPr>
              <a:xfrm>
                <a:off x="258110" y="1457002"/>
                <a:ext cx="257227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 the AWS Organizations primary account:</a:t>
                </a:r>
                <a:endParaRPr/>
              </a:p>
              <a:p>
                <a:pPr indent="-241300" lvl="1" marL="800100" marR="0" rtl="0" algn="l">
                  <a:lnSpc>
                    <a:spcPct val="100000"/>
                  </a:lnSpc>
                  <a:spcBef>
                    <a:spcPts val="0"/>
                  </a:spcBef>
                  <a:spcAft>
                    <a:spcPts val="0"/>
                  </a:spcAft>
                  <a:buClr>
                    <a:schemeClr val="dk1"/>
                  </a:buClr>
                  <a:buSzPts val="1600"/>
                  <a:buFont typeface="Arial"/>
                  <a:buNone/>
                </a:pPr>
                <a:r>
                  <a:t/>
                </a:r>
                <a:endParaRPr b="1" i="0" sz="1600" u="none" cap="none" strike="noStrike">
                  <a:solidFill>
                    <a:srgbClr val="000000"/>
                  </a:solidFill>
                  <a:latin typeface="Play"/>
                  <a:ea typeface="Play"/>
                  <a:cs typeface="Play"/>
                  <a:sym typeface="Play"/>
                </a:endParaRPr>
              </a:p>
              <a:p>
                <a:pPr indent="-342900" lvl="0" marL="342900" marR="0" rtl="0" algn="l">
                  <a:lnSpc>
                    <a:spcPct val="100000"/>
                  </a:lnSpc>
                  <a:spcBef>
                    <a:spcPts val="0"/>
                  </a:spcBef>
                  <a:spcAft>
                    <a:spcPts val="0"/>
                  </a:spcAft>
                  <a:buClr>
                    <a:schemeClr val="dk1"/>
                  </a:buClr>
                  <a:buSzPts val="1600"/>
                  <a:buFont typeface="Play"/>
                  <a:buAutoNum type="arabicPeriod"/>
                </a:pPr>
                <a:r>
                  <a:rPr b="0" i="0" lang="en-US" sz="1600" u="none" cap="none" strike="noStrike">
                    <a:solidFill>
                      <a:schemeClr val="dk1"/>
                    </a:solidFill>
                    <a:latin typeface="Play"/>
                    <a:ea typeface="Play"/>
                    <a:cs typeface="Play"/>
                    <a:sym typeface="Play"/>
                  </a:rPr>
                  <a:t>Create a hierarchy of organizational units (OUs).</a:t>
                </a:r>
                <a:endParaRPr/>
              </a:p>
            </p:txBody>
          </p:sp>
          <p:sp>
            <p:nvSpPr>
              <p:cNvPr id="2086" name="Google Shape;2086;p164"/>
              <p:cNvSpPr txBox="1"/>
              <p:nvPr/>
            </p:nvSpPr>
            <p:spPr>
              <a:xfrm>
                <a:off x="258110" y="3109494"/>
                <a:ext cx="2572278" cy="830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600"/>
                  <a:buFont typeface="Play"/>
                  <a:buAutoNum type="arabicPeriod" startAt="2"/>
                </a:pPr>
                <a:r>
                  <a:rPr b="0" i="0" lang="en-US" sz="1600" u="none" cap="none" strike="noStrike">
                    <a:solidFill>
                      <a:schemeClr val="dk1"/>
                    </a:solidFill>
                    <a:latin typeface="Play"/>
                    <a:ea typeface="Play"/>
                    <a:cs typeface="Play"/>
                    <a:sym typeface="Play"/>
                  </a:rPr>
                  <a:t>Assign accounts to OUs as member accounts.</a:t>
                </a:r>
                <a:endParaRPr/>
              </a:p>
            </p:txBody>
          </p:sp>
        </p:grpSp>
      </p:grpSp>
      <p:sp>
        <p:nvSpPr>
          <p:cNvPr id="2087" name="Google Shape;2087;p164"/>
          <p:cNvSpPr/>
          <p:nvPr/>
        </p:nvSpPr>
        <p:spPr>
          <a:xfrm>
            <a:off x="258110" y="4023323"/>
            <a:ext cx="2546888" cy="107721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Play"/>
              <a:buAutoNum type="arabicPeriod" startAt="3"/>
            </a:pPr>
            <a:r>
              <a:rPr lang="en-US" sz="1600">
                <a:solidFill>
                  <a:schemeClr val="dk1"/>
                </a:solidFill>
                <a:latin typeface="Play"/>
                <a:ea typeface="Play"/>
                <a:cs typeface="Play"/>
                <a:sym typeface="Play"/>
              </a:rPr>
              <a:t>Define SCPs that apply permissions restrictions to specific member accounts.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93" name="Google Shape;2093;p16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Organizations SCPs </a:t>
            </a:r>
            <a:endParaRPr/>
          </a:p>
        </p:txBody>
      </p:sp>
      <p:sp>
        <p:nvSpPr>
          <p:cNvPr id="2094" name="Google Shape;2094;p165"/>
          <p:cNvSpPr txBox="1"/>
          <p:nvPr>
            <p:ph idx="1" type="body"/>
          </p:nvPr>
        </p:nvSpPr>
        <p:spPr>
          <a:xfrm>
            <a:off x="365760" y="1097280"/>
            <a:ext cx="11466576" cy="3359114"/>
          </a:xfrm>
          <a:prstGeom prst="rect">
            <a:avLst/>
          </a:prstGeom>
          <a:noFill/>
          <a:ln>
            <a:noFill/>
          </a:ln>
        </p:spPr>
        <p:txBody>
          <a:bodyPr anchorCtr="0" anchor="t" bIns="45700" lIns="91425" spcFirstLastPara="1" rIns="91425" wrap="square" tIns="45700">
            <a:normAutofit fontScale="92500" lnSpcReduction="10000"/>
          </a:bodyPr>
          <a:lstStyle/>
          <a:p>
            <a:pPr indent="-285750" lvl="0" marL="285750" rtl="0" algn="l">
              <a:lnSpc>
                <a:spcPct val="100000"/>
              </a:lnSpc>
              <a:spcBef>
                <a:spcPts val="0"/>
              </a:spcBef>
              <a:spcAft>
                <a:spcPts val="0"/>
              </a:spcAft>
              <a:buClr>
                <a:srgbClr val="232F3E"/>
              </a:buClr>
              <a:buSzPct val="100000"/>
              <a:buFont typeface="Arial"/>
              <a:buChar char="•"/>
            </a:pPr>
            <a:r>
              <a:rPr lang="en-US" sz="2400"/>
              <a:t>Offer central control over the maximum available permissions for all accounts in your organization.</a:t>
            </a:r>
            <a:endParaRPr/>
          </a:p>
          <a:p>
            <a:pPr indent="-285750" lvl="0" marL="285750" rtl="0" algn="l">
              <a:lnSpc>
                <a:spcPct val="100000"/>
              </a:lnSpc>
              <a:spcBef>
                <a:spcPts val="1200"/>
              </a:spcBef>
              <a:spcAft>
                <a:spcPts val="0"/>
              </a:spcAft>
              <a:buClr>
                <a:srgbClr val="232F3E"/>
              </a:buClr>
              <a:buSzPct val="100000"/>
              <a:buFont typeface="Arial"/>
              <a:buChar char="•"/>
            </a:pPr>
            <a:r>
              <a:rPr lang="en-US" sz="2400"/>
              <a:t>Enable control of which services are accessible to IAM users in member accounts.</a:t>
            </a:r>
            <a:endParaRPr/>
          </a:p>
          <a:p>
            <a:pPr indent="-285750" lvl="0" marL="285750" rtl="0" algn="l">
              <a:lnSpc>
                <a:spcPct val="100000"/>
              </a:lnSpc>
              <a:spcBef>
                <a:spcPts val="1200"/>
              </a:spcBef>
              <a:spcAft>
                <a:spcPts val="0"/>
              </a:spcAft>
              <a:buClr>
                <a:srgbClr val="232F3E"/>
              </a:buClr>
              <a:buSzPct val="100000"/>
              <a:buFont typeface="Arial"/>
              <a:buChar char="•"/>
            </a:pPr>
            <a:r>
              <a:rPr lang="en-US" sz="2400"/>
              <a:t>Define permissions that affect an entire account.</a:t>
            </a:r>
            <a:endParaRPr/>
          </a:p>
          <a:p>
            <a:pPr indent="-285750" lvl="0" marL="285750" rtl="0" algn="l">
              <a:lnSpc>
                <a:spcPct val="100000"/>
              </a:lnSpc>
              <a:spcBef>
                <a:spcPts val="1200"/>
              </a:spcBef>
              <a:spcAft>
                <a:spcPts val="0"/>
              </a:spcAft>
              <a:buClr>
                <a:srgbClr val="232F3E"/>
              </a:buClr>
              <a:buSzPct val="100000"/>
              <a:buFont typeface="Arial"/>
              <a:buChar char="•"/>
            </a:pPr>
            <a:r>
              <a:rPr lang="en-US" sz="2400"/>
              <a:t>Define guardrails, or sets limits, on the actions that the account's administrator can delegate to the IAM users and roles in the affected accounts. IAM policies that are defined in individual accounts still apply.</a:t>
            </a:r>
            <a:endParaRPr/>
          </a:p>
          <a:p>
            <a:pPr indent="-285750" lvl="0" marL="285750" rtl="0" algn="l">
              <a:lnSpc>
                <a:spcPct val="100000"/>
              </a:lnSpc>
              <a:spcBef>
                <a:spcPts val="1200"/>
              </a:spcBef>
              <a:spcAft>
                <a:spcPts val="0"/>
              </a:spcAft>
              <a:buClr>
                <a:srgbClr val="232F3E"/>
              </a:buClr>
              <a:buSzPct val="100000"/>
              <a:buFont typeface="Arial"/>
              <a:buChar char="•"/>
            </a:pPr>
            <a:r>
              <a:rPr lang="en-US" sz="2400"/>
              <a:t>SCPs cannot be overridden by the local administrator.</a:t>
            </a:r>
            <a:endParaRPr/>
          </a:p>
          <a:p>
            <a:pPr indent="-64135" lvl="0" marL="228600" rtl="0" algn="l">
              <a:lnSpc>
                <a:spcPct val="100000"/>
              </a:lnSpc>
              <a:spcBef>
                <a:spcPts val="0"/>
              </a:spcBef>
              <a:spcAft>
                <a:spcPts val="0"/>
              </a:spcAft>
              <a:buClr>
                <a:srgbClr val="232F3E"/>
              </a:buClr>
              <a:buSzPct val="100000"/>
              <a:buNone/>
            </a:pPr>
            <a:r>
              <a:t/>
            </a:r>
            <a:endParaRPr/>
          </a:p>
        </p:txBody>
      </p:sp>
      <p:sp>
        <p:nvSpPr>
          <p:cNvPr id="2095" name="Google Shape;2095;p165"/>
          <p:cNvSpPr txBox="1"/>
          <p:nvPr>
            <p:ph idx="4294967295" type="body"/>
          </p:nvPr>
        </p:nvSpPr>
        <p:spPr>
          <a:xfrm>
            <a:off x="626846" y="4461612"/>
            <a:ext cx="10938307" cy="555906"/>
          </a:xfrm>
          <a:prstGeom prst="rect">
            <a:avLst/>
          </a:prstGeom>
          <a:solidFill>
            <a:schemeClr val="accent6"/>
          </a:solidFill>
          <a:ln cap="flat" cmpd="sng" w="12700">
            <a:solidFill>
              <a:srgbClr val="232F3E"/>
            </a:solidFill>
            <a:prstDash val="solid"/>
            <a:round/>
            <a:headEnd len="sm" w="sm" type="none"/>
            <a:tailEnd len="sm" w="sm" type="none"/>
          </a:ln>
          <a:effectLst>
            <a:outerShdw blurRad="63500" rotWithShape="0" dir="2700016" dist="53881">
              <a:srgbClr val="000000">
                <a:alpha val="24705"/>
              </a:srgbClr>
            </a:outerShdw>
          </a:effectLst>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None/>
            </a:pPr>
            <a:r>
              <a:rPr lang="en-US">
                <a:solidFill>
                  <a:schemeClr val="lt1"/>
                </a:solidFill>
              </a:rPr>
              <a:t>Best practice</a:t>
            </a:r>
            <a:endParaRPr/>
          </a:p>
        </p:txBody>
      </p:sp>
      <p:sp>
        <p:nvSpPr>
          <p:cNvPr id="2096" name="Google Shape;2096;p165"/>
          <p:cNvSpPr txBox="1"/>
          <p:nvPr>
            <p:ph idx="4294967295" type="body"/>
          </p:nvPr>
        </p:nvSpPr>
        <p:spPr>
          <a:xfrm>
            <a:off x="626846" y="5022736"/>
            <a:ext cx="10938307" cy="1133061"/>
          </a:xfrm>
          <a:prstGeom prst="rect">
            <a:avLst/>
          </a:prstGeom>
          <a:solidFill>
            <a:schemeClr val="lt1"/>
          </a:solidFill>
          <a:ln cap="flat" cmpd="sng" w="12700">
            <a:solidFill>
              <a:srgbClr val="232F3E"/>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182875" spcFirstLastPara="1" rIns="91425" wrap="square" tIns="91425">
            <a:normAutofit/>
          </a:bodyPr>
          <a:lstStyle/>
          <a:p>
            <a:pPr indent="0" lvl="0" marL="0" rtl="0" algn="l">
              <a:lnSpc>
                <a:spcPct val="90000"/>
              </a:lnSpc>
              <a:spcBef>
                <a:spcPts val="0"/>
              </a:spcBef>
              <a:spcAft>
                <a:spcPts val="0"/>
              </a:spcAft>
              <a:buClr>
                <a:srgbClr val="232F3E"/>
              </a:buClr>
              <a:buSzPts val="2400"/>
              <a:buNone/>
            </a:pPr>
            <a:r>
              <a:rPr lang="en-US" sz="2400"/>
              <a:t>It’s easier to define policies across multiple accounts in an SCP than to replicate these permissions settings into IAM policy documents in each account.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1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02" name="Google Shape;2102;p16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Examples of scenarios defined in SCPs</a:t>
            </a:r>
            <a:endParaRPr/>
          </a:p>
        </p:txBody>
      </p:sp>
      <p:sp>
        <p:nvSpPr>
          <p:cNvPr id="2103" name="Google Shape;2103;p166"/>
          <p:cNvSpPr txBox="1"/>
          <p:nvPr>
            <p:ph idx="1" type="body"/>
          </p:nvPr>
        </p:nvSpPr>
        <p:spPr>
          <a:xfrm>
            <a:off x="365760" y="1097280"/>
            <a:ext cx="11466576" cy="506147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Block service access or specific actions. For example, deny users from disabling AWS CloudTrail in all member accounts. </a:t>
            </a:r>
            <a:endParaRPr/>
          </a:p>
          <a:p>
            <a:pPr indent="-228600" lvl="0" marL="228600" rtl="0" algn="l">
              <a:lnSpc>
                <a:spcPct val="100000"/>
              </a:lnSpc>
              <a:spcBef>
                <a:spcPts val="1200"/>
              </a:spcBef>
              <a:spcAft>
                <a:spcPts val="0"/>
              </a:spcAft>
              <a:buClr>
                <a:srgbClr val="232F3E"/>
              </a:buClr>
              <a:buSzPts val="2800"/>
              <a:buChar char="•"/>
            </a:pPr>
            <a:r>
              <a:rPr lang="en-US"/>
              <a:t>Enforce the tagging of resources. For example, do not allow users to launch an Amazon Elastic Compute Cloud (Amazon EC2) Amazon Machine Image (AMI) unless it has a specific tag on it. </a:t>
            </a:r>
            <a:endParaRPr/>
          </a:p>
          <a:p>
            <a:pPr indent="-228600" lvl="0" marL="228600" rtl="0" algn="l">
              <a:lnSpc>
                <a:spcPct val="100000"/>
              </a:lnSpc>
              <a:spcBef>
                <a:spcPts val="1200"/>
              </a:spcBef>
              <a:spcAft>
                <a:spcPts val="0"/>
              </a:spcAft>
              <a:buClr>
                <a:srgbClr val="232F3E"/>
              </a:buClr>
              <a:buSzPts val="2800"/>
              <a:buChar char="•"/>
            </a:pPr>
            <a:r>
              <a:rPr lang="en-US"/>
              <a:t>Prevent member accounts from leaving the organization.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1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09" name="Google Shape;2109;p16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Example SCP</a:t>
            </a:r>
            <a:endParaRPr/>
          </a:p>
        </p:txBody>
      </p:sp>
      <p:sp>
        <p:nvSpPr>
          <p:cNvPr id="2110" name="Google Shape;2110;p167"/>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sz="2800">
                <a:latin typeface="Arial"/>
                <a:ea typeface="Arial"/>
                <a:cs typeface="Arial"/>
                <a:sym typeface="Arial"/>
              </a:rPr>
              <a:t>Prevent member accounts from leaving the organization:</a:t>
            </a:r>
            <a:endParaRPr/>
          </a:p>
        </p:txBody>
      </p:sp>
      <p:sp>
        <p:nvSpPr>
          <p:cNvPr descr="An example of service control policy in JSON format." id="2111" name="Google Shape;2111;p167"/>
          <p:cNvSpPr/>
          <p:nvPr/>
        </p:nvSpPr>
        <p:spPr>
          <a:xfrm>
            <a:off x="508599" y="2211782"/>
            <a:ext cx="10698480" cy="3247043"/>
          </a:xfrm>
          <a:prstGeom prst="rect">
            <a:avLst/>
          </a:prstGeom>
          <a:noFill/>
          <a:ln cap="flat" cmpd="sng" w="38100">
            <a:solidFill>
              <a:srgbClr val="19594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a:t>
            </a:r>
            <a:endParaRPr/>
          </a:p>
          <a:p>
            <a:pPr indent="0" lvl="0" marL="0" marR="0" rtl="0" algn="l">
              <a:spcBef>
                <a:spcPts val="600"/>
              </a:spcBef>
              <a:spcAft>
                <a:spcPts val="0"/>
              </a:spcAft>
              <a:buNone/>
            </a:pPr>
            <a:r>
              <a:rPr lang="en-US" sz="1600">
                <a:solidFill>
                  <a:schemeClr val="dk1"/>
                </a:solidFill>
                <a:latin typeface="Droid Sans Mono"/>
                <a:ea typeface="Droid Sans Mono"/>
                <a:cs typeface="Droid Sans Mono"/>
                <a:sym typeface="Droid Sans Mono"/>
              </a:rPr>
              <a:t>	"Version": "2023-06-17", </a:t>
            </a:r>
            <a:endParaRPr/>
          </a:p>
          <a:p>
            <a:pPr indent="0" lvl="0" marL="0" marR="0" rtl="0" algn="l">
              <a:spcBef>
                <a:spcPts val="600"/>
              </a:spcBef>
              <a:spcAft>
                <a:spcPts val="0"/>
              </a:spcAft>
              <a:buNone/>
            </a:pPr>
            <a:r>
              <a:rPr lang="en-US" sz="1600">
                <a:solidFill>
                  <a:schemeClr val="dk1"/>
                </a:solidFill>
                <a:latin typeface="Droid Sans Mono"/>
                <a:ea typeface="Droid Sans Mono"/>
                <a:cs typeface="Droid Sans Mono"/>
                <a:sym typeface="Droid Sans Mono"/>
              </a:rPr>
              <a:t>	"Statement": [ </a:t>
            </a:r>
            <a:endParaRPr/>
          </a:p>
          <a:p>
            <a:pPr indent="0" lvl="0" marL="0" marR="0" rtl="0" algn="l">
              <a:spcBef>
                <a:spcPts val="600"/>
              </a:spcBef>
              <a:spcAft>
                <a:spcPts val="0"/>
              </a:spcAft>
              <a:buNone/>
            </a:pPr>
            <a:r>
              <a:rPr lang="en-US" sz="1600">
                <a:solidFill>
                  <a:schemeClr val="dk1"/>
                </a:solidFill>
                <a:latin typeface="Droid Sans Mono"/>
                <a:ea typeface="Droid Sans Mono"/>
                <a:cs typeface="Droid Sans Mono"/>
                <a:sym typeface="Droid Sans Mono"/>
              </a:rPr>
              <a:t>		{</a:t>
            </a:r>
            <a:endParaRPr/>
          </a:p>
          <a:p>
            <a:pPr indent="0" lvl="0" marL="0" marR="0" rtl="0" algn="l">
              <a:spcBef>
                <a:spcPts val="600"/>
              </a:spcBef>
              <a:spcAft>
                <a:spcPts val="0"/>
              </a:spcAft>
              <a:buNone/>
            </a:pPr>
            <a:r>
              <a:rPr lang="en-US" sz="1600">
                <a:solidFill>
                  <a:schemeClr val="dk1"/>
                </a:solidFill>
                <a:latin typeface="Droid Sans Mono"/>
                <a:ea typeface="Droid Sans Mono"/>
                <a:cs typeface="Droid Sans Mono"/>
                <a:sym typeface="Droid Sans Mono"/>
              </a:rPr>
              <a:t>			"Effect": "Deny", </a:t>
            </a:r>
            <a:endParaRPr/>
          </a:p>
          <a:p>
            <a:pPr indent="0" lvl="0" marL="0" marR="0" rtl="0" algn="l">
              <a:spcBef>
                <a:spcPts val="600"/>
              </a:spcBef>
              <a:spcAft>
                <a:spcPts val="0"/>
              </a:spcAft>
              <a:buNone/>
            </a:pPr>
            <a:r>
              <a:rPr lang="en-US" sz="1600">
                <a:solidFill>
                  <a:schemeClr val="dk1"/>
                </a:solidFill>
                <a:latin typeface="Droid Sans Mono"/>
                <a:ea typeface="Droid Sans Mono"/>
                <a:cs typeface="Droid Sans Mono"/>
                <a:sym typeface="Droid Sans Mono"/>
              </a:rPr>
              <a:t>			"Action": [ "organizations:LeaveOrganization"], </a:t>
            </a:r>
            <a:endParaRPr/>
          </a:p>
          <a:p>
            <a:pPr indent="0" lvl="0" marL="0" marR="0" rtl="0" algn="l">
              <a:spcBef>
                <a:spcPts val="600"/>
              </a:spcBef>
              <a:spcAft>
                <a:spcPts val="0"/>
              </a:spcAft>
              <a:buNone/>
            </a:pPr>
            <a:r>
              <a:rPr lang="en-US" sz="1600">
                <a:solidFill>
                  <a:schemeClr val="dk1"/>
                </a:solidFill>
                <a:latin typeface="Droid Sans Mono"/>
                <a:ea typeface="Droid Sans Mono"/>
                <a:cs typeface="Droid Sans Mono"/>
                <a:sym typeface="Droid Sans Mono"/>
              </a:rPr>
              <a:t>			"Resource": "*" </a:t>
            </a:r>
            <a:endParaRPr/>
          </a:p>
          <a:p>
            <a:pPr indent="0" lvl="0" marL="0" marR="0" rtl="0" algn="l">
              <a:spcBef>
                <a:spcPts val="600"/>
              </a:spcBef>
              <a:spcAft>
                <a:spcPts val="0"/>
              </a:spcAft>
              <a:buNone/>
            </a:pPr>
            <a:r>
              <a:rPr lang="en-US" sz="1600">
                <a:solidFill>
                  <a:schemeClr val="dk1"/>
                </a:solidFill>
                <a:latin typeface="Droid Sans Mono"/>
                <a:ea typeface="Droid Sans Mono"/>
                <a:cs typeface="Droid Sans Mono"/>
                <a:sym typeface="Droid Sans Mono"/>
              </a:rPr>
              <a:t>		} </a:t>
            </a:r>
            <a:endParaRPr/>
          </a:p>
          <a:p>
            <a:pPr indent="0" lvl="0" marL="0" marR="0" rtl="0" algn="l">
              <a:spcBef>
                <a:spcPts val="600"/>
              </a:spcBef>
              <a:spcAft>
                <a:spcPts val="0"/>
              </a:spcAft>
              <a:buNone/>
            </a:pPr>
            <a:r>
              <a:rPr lang="en-US" sz="1600">
                <a:solidFill>
                  <a:schemeClr val="dk1"/>
                </a:solidFill>
                <a:latin typeface="Droid Sans Mono"/>
                <a:ea typeface="Droid Sans Mono"/>
                <a:cs typeface="Droid Sans Mono"/>
                <a:sym typeface="Droid Sans Mono"/>
              </a:rPr>
              <a:t>	] </a:t>
            </a:r>
            <a:endParaRPr/>
          </a:p>
          <a:p>
            <a:pPr indent="0" lvl="0" marL="0" marR="0" rtl="0" algn="l">
              <a:spcBef>
                <a:spcPts val="600"/>
              </a:spcBef>
              <a:spcAft>
                <a:spcPts val="0"/>
              </a:spcAft>
              <a:buNone/>
            </a:pPr>
            <a:r>
              <a:rPr lang="en-US" sz="1600">
                <a:solidFill>
                  <a:schemeClr val="dk1"/>
                </a:solidFill>
                <a:latin typeface="Droid Sans Mono"/>
                <a:ea typeface="Droid Sans Mono"/>
                <a:cs typeface="Droid Sans Mono"/>
                <a:sym typeface="Droid Sans Mono"/>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1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17" name="Google Shape;2117;p16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Organizations: Attach SCPs</a:t>
            </a:r>
            <a:endParaRPr/>
          </a:p>
        </p:txBody>
      </p:sp>
      <p:grpSp>
        <p:nvGrpSpPr>
          <p:cNvPr descr="Continuation of previous diagram. Each policy is attached to the root, organizational unit, or account. More details in notes." id="2118" name="Google Shape;2118;p168"/>
          <p:cNvGrpSpPr/>
          <p:nvPr/>
        </p:nvGrpSpPr>
        <p:grpSpPr>
          <a:xfrm>
            <a:off x="258110" y="1457002"/>
            <a:ext cx="11842032" cy="4976498"/>
            <a:chOff x="258110" y="1457002"/>
            <a:chExt cx="11842032" cy="4976498"/>
          </a:xfrm>
        </p:grpSpPr>
        <p:grpSp>
          <p:nvGrpSpPr>
            <p:cNvPr descr="Continuation of previous diagram. Three different service control policies (SCPs) are defined. More details in notes." id="2119" name="Google Shape;2119;p168"/>
            <p:cNvGrpSpPr/>
            <p:nvPr/>
          </p:nvGrpSpPr>
          <p:grpSpPr>
            <a:xfrm>
              <a:off x="258110" y="1457002"/>
              <a:ext cx="11842032" cy="4976498"/>
              <a:chOff x="258110" y="1457002"/>
              <a:chExt cx="11842032" cy="4976498"/>
            </a:xfrm>
          </p:grpSpPr>
          <p:grpSp>
            <p:nvGrpSpPr>
              <p:cNvPr id="2120" name="Google Shape;2120;p168"/>
              <p:cNvGrpSpPr/>
              <p:nvPr/>
            </p:nvGrpSpPr>
            <p:grpSpPr>
              <a:xfrm>
                <a:off x="2843408" y="1512993"/>
                <a:ext cx="9256734" cy="4920507"/>
                <a:chOff x="2843408" y="1512993"/>
                <a:chExt cx="9256734" cy="4920507"/>
              </a:xfrm>
            </p:grpSpPr>
            <p:grpSp>
              <p:nvGrpSpPr>
                <p:cNvPr id="2121" name="Google Shape;2121;p168"/>
                <p:cNvGrpSpPr/>
                <p:nvPr/>
              </p:nvGrpSpPr>
              <p:grpSpPr>
                <a:xfrm>
                  <a:off x="2843408" y="1512993"/>
                  <a:ext cx="9256734" cy="4920507"/>
                  <a:chOff x="2843408" y="1512993"/>
                  <a:chExt cx="9256734" cy="4920507"/>
                </a:xfrm>
              </p:grpSpPr>
              <p:sp>
                <p:nvSpPr>
                  <p:cNvPr id="2122" name="Google Shape;2122;p168"/>
                  <p:cNvSpPr/>
                  <p:nvPr/>
                </p:nvSpPr>
                <p:spPr>
                  <a:xfrm>
                    <a:off x="9333403" y="4210756"/>
                    <a:ext cx="2441448" cy="411348"/>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AWS account #3</a:t>
                    </a:r>
                    <a:endParaRPr/>
                  </a:p>
                </p:txBody>
              </p:sp>
              <p:sp>
                <p:nvSpPr>
                  <p:cNvPr id="2123" name="Google Shape;2123;p168"/>
                  <p:cNvSpPr/>
                  <p:nvPr/>
                </p:nvSpPr>
                <p:spPr>
                  <a:xfrm>
                    <a:off x="2843408" y="1512993"/>
                    <a:ext cx="9256734" cy="4920507"/>
                  </a:xfrm>
                  <a:prstGeom prst="rect">
                    <a:avLst/>
                  </a:prstGeom>
                  <a:noFill/>
                  <a:ln cap="flat" cmpd="sng" w="12700">
                    <a:solidFill>
                      <a:schemeClr val="dk1"/>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AWS Cloud</a:t>
                    </a:r>
                    <a:endParaRPr/>
                  </a:p>
                </p:txBody>
              </p:sp>
              <p:sp>
                <p:nvSpPr>
                  <p:cNvPr id="2124" name="Google Shape;2124;p168"/>
                  <p:cNvSpPr/>
                  <p:nvPr/>
                </p:nvSpPr>
                <p:spPr>
                  <a:xfrm>
                    <a:off x="3169085" y="2010024"/>
                    <a:ext cx="5711868" cy="4264129"/>
                  </a:xfrm>
                  <a:prstGeom prst="rect">
                    <a:avLst/>
                  </a:prstGeom>
                  <a:noFill/>
                  <a:ln cap="flat" cmpd="sng" w="12700">
                    <a:solidFill>
                      <a:schemeClr val="dk1"/>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9594E"/>
                      </a:buClr>
                      <a:buSzPts val="1600"/>
                      <a:buFont typeface="Arial"/>
                      <a:buNone/>
                    </a:pPr>
                    <a:r>
                      <a:rPr i="0" lang="en-US" sz="1600" u="none" cap="none" strike="noStrike">
                        <a:solidFill>
                          <a:srgbClr val="19594E"/>
                        </a:solidFill>
                        <a:latin typeface="Arial"/>
                        <a:ea typeface="Arial"/>
                        <a:cs typeface="Arial"/>
                        <a:sym typeface="Arial"/>
                      </a:rPr>
                      <a:t>Primary account</a:t>
                    </a:r>
                    <a:endParaRPr/>
                  </a:p>
                </p:txBody>
              </p:sp>
              <p:sp>
                <p:nvSpPr>
                  <p:cNvPr id="2125" name="Google Shape;2125;p168"/>
                  <p:cNvSpPr txBox="1"/>
                  <p:nvPr/>
                </p:nvSpPr>
                <p:spPr>
                  <a:xfrm>
                    <a:off x="6705661" y="2424606"/>
                    <a:ext cx="150396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Internal IT OU</a:t>
                    </a:r>
                    <a:endParaRPr/>
                  </a:p>
                </p:txBody>
              </p:sp>
              <p:pic>
                <p:nvPicPr>
                  <p:cNvPr id="2126" name="Google Shape;2126;p168"/>
                  <p:cNvPicPr preferRelativeResize="0"/>
                  <p:nvPr/>
                </p:nvPicPr>
                <p:blipFill rotWithShape="1">
                  <a:blip r:embed="rId3">
                    <a:alphaModFix/>
                  </a:blip>
                  <a:srcRect b="0" l="0" r="0" t="0"/>
                  <a:stretch/>
                </p:blipFill>
                <p:spPr>
                  <a:xfrm>
                    <a:off x="6251722" y="2478438"/>
                    <a:ext cx="469900" cy="469900"/>
                  </a:xfrm>
                  <a:prstGeom prst="rect">
                    <a:avLst/>
                  </a:prstGeom>
                  <a:noFill/>
                  <a:ln>
                    <a:noFill/>
                  </a:ln>
                </p:spPr>
              </p:pic>
              <p:sp>
                <p:nvSpPr>
                  <p:cNvPr id="2127" name="Google Shape;2127;p168"/>
                  <p:cNvSpPr/>
                  <p:nvPr/>
                </p:nvSpPr>
                <p:spPr>
                  <a:xfrm>
                    <a:off x="3319396" y="2437658"/>
                    <a:ext cx="5448823" cy="3719418"/>
                  </a:xfrm>
                  <a:prstGeom prst="rect">
                    <a:avLst/>
                  </a:prstGeom>
                  <a:noFill/>
                  <a:ln cap="flat" cmpd="sng" w="12700">
                    <a:solidFill>
                      <a:srgbClr val="5A6B8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Play"/>
                      <a:buNone/>
                    </a:pPr>
                    <a:r>
                      <a:t/>
                    </a:r>
                    <a:endParaRPr b="0" i="0" sz="1600" u="none" cap="none" strike="noStrike">
                      <a:solidFill>
                        <a:srgbClr val="5A6B86"/>
                      </a:solidFill>
                      <a:latin typeface="Arial"/>
                      <a:ea typeface="Arial"/>
                      <a:cs typeface="Arial"/>
                      <a:sym typeface="Arial"/>
                    </a:endParaRPr>
                  </a:p>
                </p:txBody>
              </p:sp>
              <p:sp>
                <p:nvSpPr>
                  <p:cNvPr id="2128" name="Google Shape;2128;p168"/>
                  <p:cNvSpPr/>
                  <p:nvPr/>
                </p:nvSpPr>
                <p:spPr>
                  <a:xfrm>
                    <a:off x="4342933" y="2870488"/>
                    <a:ext cx="635494" cy="330201"/>
                  </a:xfrm>
                  <a:prstGeom prst="rect">
                    <a:avLst/>
                  </a:prstGeom>
                  <a:solidFill>
                    <a:srgbClr val="595959"/>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root</a:t>
                    </a:r>
                    <a:endParaRPr/>
                  </a:p>
                </p:txBody>
              </p:sp>
              <p:pic>
                <p:nvPicPr>
                  <p:cNvPr id="2129" name="Google Shape;2129;p168"/>
                  <p:cNvPicPr preferRelativeResize="0"/>
                  <p:nvPr/>
                </p:nvPicPr>
                <p:blipFill rotWithShape="1">
                  <a:blip r:embed="rId3">
                    <a:alphaModFix/>
                  </a:blip>
                  <a:srcRect b="0" l="0" r="0" t="0"/>
                  <a:stretch/>
                </p:blipFill>
                <p:spPr>
                  <a:xfrm>
                    <a:off x="6238501" y="3298762"/>
                    <a:ext cx="469900" cy="469900"/>
                  </a:xfrm>
                  <a:prstGeom prst="rect">
                    <a:avLst/>
                  </a:prstGeom>
                  <a:noFill/>
                  <a:ln>
                    <a:noFill/>
                  </a:ln>
                </p:spPr>
              </p:pic>
              <p:sp>
                <p:nvSpPr>
                  <p:cNvPr id="2130" name="Google Shape;2130;p168"/>
                  <p:cNvSpPr txBox="1"/>
                  <p:nvPr/>
                </p:nvSpPr>
                <p:spPr>
                  <a:xfrm>
                    <a:off x="6654007" y="3297964"/>
                    <a:ext cx="164888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Engineering OU</a:t>
                    </a:r>
                    <a:endParaRPr/>
                  </a:p>
                </p:txBody>
              </p:sp>
              <p:pic>
                <p:nvPicPr>
                  <p:cNvPr id="2131" name="Google Shape;2131;p168"/>
                  <p:cNvPicPr preferRelativeResize="0"/>
                  <p:nvPr/>
                </p:nvPicPr>
                <p:blipFill rotWithShape="1">
                  <a:blip r:embed="rId3">
                    <a:alphaModFix/>
                  </a:blip>
                  <a:srcRect b="0" l="0" r="0" t="0"/>
                  <a:stretch/>
                </p:blipFill>
                <p:spPr>
                  <a:xfrm>
                    <a:off x="6584524" y="5068545"/>
                    <a:ext cx="469900" cy="469900"/>
                  </a:xfrm>
                  <a:prstGeom prst="rect">
                    <a:avLst/>
                  </a:prstGeom>
                  <a:noFill/>
                  <a:ln>
                    <a:noFill/>
                  </a:ln>
                </p:spPr>
              </p:pic>
              <p:sp>
                <p:nvSpPr>
                  <p:cNvPr id="2132" name="Google Shape;2132;p168"/>
                  <p:cNvSpPr txBox="1"/>
                  <p:nvPr/>
                </p:nvSpPr>
                <p:spPr>
                  <a:xfrm>
                    <a:off x="6946622" y="4230832"/>
                    <a:ext cx="179654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Development OU</a:t>
                    </a:r>
                    <a:endParaRPr/>
                  </a:p>
                </p:txBody>
              </p:sp>
              <p:pic>
                <p:nvPicPr>
                  <p:cNvPr id="2133" name="Google Shape;2133;p168"/>
                  <p:cNvPicPr preferRelativeResize="0"/>
                  <p:nvPr/>
                </p:nvPicPr>
                <p:blipFill rotWithShape="1">
                  <a:blip r:embed="rId3">
                    <a:alphaModFix/>
                  </a:blip>
                  <a:srcRect b="0" l="0" r="0" t="0"/>
                  <a:stretch/>
                </p:blipFill>
                <p:spPr>
                  <a:xfrm>
                    <a:off x="6573660" y="4255306"/>
                    <a:ext cx="469900" cy="469900"/>
                  </a:xfrm>
                  <a:prstGeom prst="rect">
                    <a:avLst/>
                  </a:prstGeom>
                  <a:noFill/>
                  <a:ln>
                    <a:noFill/>
                  </a:ln>
                </p:spPr>
              </p:pic>
              <p:sp>
                <p:nvSpPr>
                  <p:cNvPr id="2134" name="Google Shape;2134;p168"/>
                  <p:cNvSpPr txBox="1"/>
                  <p:nvPr/>
                </p:nvSpPr>
                <p:spPr>
                  <a:xfrm>
                    <a:off x="7070722" y="4968406"/>
                    <a:ext cx="16238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Production OU</a:t>
                    </a:r>
                    <a:endParaRPr/>
                  </a:p>
                </p:txBody>
              </p:sp>
              <p:sp>
                <p:nvSpPr>
                  <p:cNvPr id="2135" name="Google Shape;2135;p168"/>
                  <p:cNvSpPr/>
                  <p:nvPr/>
                </p:nvSpPr>
                <p:spPr>
                  <a:xfrm>
                    <a:off x="9333403" y="2273988"/>
                    <a:ext cx="2441448" cy="631858"/>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AWS account #1</a:t>
                    </a:r>
                    <a:endParaRPr/>
                  </a:p>
                </p:txBody>
              </p:sp>
              <p:pic>
                <p:nvPicPr>
                  <p:cNvPr id="2136" name="Google Shape;2136;p168"/>
                  <p:cNvPicPr preferRelativeResize="0"/>
                  <p:nvPr/>
                </p:nvPicPr>
                <p:blipFill rotWithShape="1">
                  <a:blip r:embed="rId4">
                    <a:alphaModFix/>
                  </a:blip>
                  <a:srcRect b="0" l="0" r="0" t="0"/>
                  <a:stretch/>
                </p:blipFill>
                <p:spPr>
                  <a:xfrm>
                    <a:off x="9337699" y="2273989"/>
                    <a:ext cx="274320" cy="274320"/>
                  </a:xfrm>
                  <a:prstGeom prst="rect">
                    <a:avLst/>
                  </a:prstGeom>
                  <a:noFill/>
                  <a:ln>
                    <a:noFill/>
                  </a:ln>
                </p:spPr>
              </p:pic>
              <p:cxnSp>
                <p:nvCxnSpPr>
                  <p:cNvPr id="2137" name="Google Shape;2137;p168"/>
                  <p:cNvCxnSpPr/>
                  <p:nvPr/>
                </p:nvCxnSpPr>
                <p:spPr>
                  <a:xfrm>
                    <a:off x="6721622" y="2738440"/>
                    <a:ext cx="2472482" cy="0"/>
                  </a:xfrm>
                  <a:prstGeom prst="straightConnector1">
                    <a:avLst/>
                  </a:prstGeom>
                  <a:noFill/>
                  <a:ln cap="flat" cmpd="sng" w="38100">
                    <a:solidFill>
                      <a:srgbClr val="248814"/>
                    </a:solidFill>
                    <a:prstDash val="solid"/>
                    <a:round/>
                    <a:headEnd len="sm" w="sm" type="none"/>
                    <a:tailEnd len="med" w="med" type="triangle"/>
                  </a:ln>
                </p:spPr>
              </p:cxnSp>
              <p:cxnSp>
                <p:nvCxnSpPr>
                  <p:cNvPr id="2138" name="Google Shape;2138;p168"/>
                  <p:cNvCxnSpPr/>
                  <p:nvPr/>
                </p:nvCxnSpPr>
                <p:spPr>
                  <a:xfrm>
                    <a:off x="6756155" y="3583816"/>
                    <a:ext cx="2459736" cy="0"/>
                  </a:xfrm>
                  <a:prstGeom prst="straightConnector1">
                    <a:avLst/>
                  </a:prstGeom>
                  <a:noFill/>
                  <a:ln cap="flat" cmpd="sng" w="38100">
                    <a:solidFill>
                      <a:srgbClr val="248814"/>
                    </a:solidFill>
                    <a:prstDash val="solid"/>
                    <a:round/>
                    <a:headEnd len="sm" w="sm" type="none"/>
                    <a:tailEnd len="med" w="med" type="triangle"/>
                  </a:ln>
                </p:spPr>
              </p:cxnSp>
              <p:cxnSp>
                <p:nvCxnSpPr>
                  <p:cNvPr id="2139" name="Google Shape;2139;p168"/>
                  <p:cNvCxnSpPr/>
                  <p:nvPr/>
                </p:nvCxnSpPr>
                <p:spPr>
                  <a:xfrm>
                    <a:off x="7127310" y="5306539"/>
                    <a:ext cx="2091846" cy="0"/>
                  </a:xfrm>
                  <a:prstGeom prst="straightConnector1">
                    <a:avLst/>
                  </a:prstGeom>
                  <a:noFill/>
                  <a:ln cap="flat" cmpd="sng" w="38100">
                    <a:solidFill>
                      <a:srgbClr val="248814"/>
                    </a:solidFill>
                    <a:prstDash val="solid"/>
                    <a:round/>
                    <a:headEnd len="sm" w="sm" type="none"/>
                    <a:tailEnd len="med" w="med" type="triangle"/>
                  </a:ln>
                </p:spPr>
              </p:cxnSp>
              <p:cxnSp>
                <p:nvCxnSpPr>
                  <p:cNvPr id="2140" name="Google Shape;2140;p168"/>
                  <p:cNvCxnSpPr/>
                  <p:nvPr/>
                </p:nvCxnSpPr>
                <p:spPr>
                  <a:xfrm>
                    <a:off x="7928975" y="5832441"/>
                    <a:ext cx="1240077" cy="0"/>
                  </a:xfrm>
                  <a:prstGeom prst="straightConnector1">
                    <a:avLst/>
                  </a:prstGeom>
                  <a:noFill/>
                  <a:ln cap="flat" cmpd="sng" w="38100">
                    <a:solidFill>
                      <a:srgbClr val="248814"/>
                    </a:solidFill>
                    <a:prstDash val="solid"/>
                    <a:round/>
                    <a:headEnd len="sm" w="sm" type="none"/>
                    <a:tailEnd len="med" w="med" type="triangle"/>
                  </a:ln>
                </p:spPr>
              </p:cxnSp>
              <p:sp>
                <p:nvSpPr>
                  <p:cNvPr id="2141" name="Google Shape;2141;p168"/>
                  <p:cNvSpPr txBox="1"/>
                  <p:nvPr/>
                </p:nvSpPr>
                <p:spPr>
                  <a:xfrm>
                    <a:off x="3626853" y="2435207"/>
                    <a:ext cx="191751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AWS Organizations</a:t>
                    </a:r>
                    <a:endParaRPr b="0" i="0" sz="1600" u="none" cap="none" strike="noStrike">
                      <a:solidFill>
                        <a:srgbClr val="000000"/>
                      </a:solidFill>
                      <a:latin typeface="Arial"/>
                      <a:ea typeface="Arial"/>
                      <a:cs typeface="Arial"/>
                      <a:sym typeface="Arial"/>
                    </a:endParaRPr>
                  </a:p>
                </p:txBody>
              </p:sp>
              <p:pic>
                <p:nvPicPr>
                  <p:cNvPr id="2142" name="Google Shape;2142;p168"/>
                  <p:cNvPicPr preferRelativeResize="0"/>
                  <p:nvPr/>
                </p:nvPicPr>
                <p:blipFill rotWithShape="1">
                  <a:blip r:embed="rId4">
                    <a:alphaModFix/>
                  </a:blip>
                  <a:srcRect b="0" l="0" r="0" t="0"/>
                  <a:stretch/>
                </p:blipFill>
                <p:spPr>
                  <a:xfrm>
                    <a:off x="9336469" y="4211782"/>
                    <a:ext cx="274320" cy="274320"/>
                  </a:xfrm>
                  <a:prstGeom prst="rect">
                    <a:avLst/>
                  </a:prstGeom>
                  <a:noFill/>
                  <a:ln>
                    <a:noFill/>
                  </a:ln>
                </p:spPr>
              </p:pic>
              <p:pic>
                <p:nvPicPr>
                  <p:cNvPr id="2143" name="Google Shape;2143;p168"/>
                  <p:cNvPicPr preferRelativeResize="0"/>
                  <p:nvPr/>
                </p:nvPicPr>
                <p:blipFill rotWithShape="1">
                  <a:blip r:embed="rId4">
                    <a:alphaModFix/>
                  </a:blip>
                  <a:srcRect b="0" l="0" r="0" t="0"/>
                  <a:stretch/>
                </p:blipFill>
                <p:spPr>
                  <a:xfrm>
                    <a:off x="9329851" y="3289657"/>
                    <a:ext cx="274320" cy="274320"/>
                  </a:xfrm>
                  <a:prstGeom prst="rect">
                    <a:avLst/>
                  </a:prstGeom>
                  <a:noFill/>
                  <a:ln>
                    <a:noFill/>
                  </a:ln>
                </p:spPr>
              </p:pic>
              <p:cxnSp>
                <p:nvCxnSpPr>
                  <p:cNvPr id="2144" name="Google Shape;2144;p168"/>
                  <p:cNvCxnSpPr/>
                  <p:nvPr/>
                </p:nvCxnSpPr>
                <p:spPr>
                  <a:xfrm>
                    <a:off x="7089731" y="4540360"/>
                    <a:ext cx="2091847" cy="0"/>
                  </a:xfrm>
                  <a:prstGeom prst="straightConnector1">
                    <a:avLst/>
                  </a:prstGeom>
                  <a:noFill/>
                  <a:ln cap="flat" cmpd="sng" w="38100">
                    <a:solidFill>
                      <a:srgbClr val="248814"/>
                    </a:solidFill>
                    <a:prstDash val="solid"/>
                    <a:round/>
                    <a:headEnd len="sm" w="sm" type="none"/>
                    <a:tailEnd len="med" w="med" type="triangle"/>
                  </a:ln>
                </p:spPr>
              </p:cxnSp>
              <p:pic>
                <p:nvPicPr>
                  <p:cNvPr id="2145" name="Google Shape;2145;p168"/>
                  <p:cNvPicPr preferRelativeResize="0"/>
                  <p:nvPr/>
                </p:nvPicPr>
                <p:blipFill rotWithShape="1">
                  <a:blip r:embed="rId4">
                    <a:alphaModFix/>
                  </a:blip>
                  <a:srcRect b="0" l="0" r="0" t="0"/>
                  <a:stretch/>
                </p:blipFill>
                <p:spPr>
                  <a:xfrm>
                    <a:off x="9341842" y="5005567"/>
                    <a:ext cx="274320" cy="274320"/>
                  </a:xfrm>
                  <a:prstGeom prst="rect">
                    <a:avLst/>
                  </a:prstGeom>
                  <a:noFill/>
                  <a:ln>
                    <a:noFill/>
                  </a:ln>
                </p:spPr>
              </p:pic>
              <p:sp>
                <p:nvSpPr>
                  <p:cNvPr id="2146" name="Google Shape;2146;p168"/>
                  <p:cNvSpPr/>
                  <p:nvPr/>
                </p:nvSpPr>
                <p:spPr>
                  <a:xfrm>
                    <a:off x="9333402" y="5697917"/>
                    <a:ext cx="2441063" cy="452361"/>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AWS account #5</a:t>
                    </a:r>
                    <a:endParaRPr/>
                  </a:p>
                </p:txBody>
              </p:sp>
              <p:pic>
                <p:nvPicPr>
                  <p:cNvPr id="2147" name="Google Shape;2147;p168"/>
                  <p:cNvPicPr preferRelativeResize="0"/>
                  <p:nvPr/>
                </p:nvPicPr>
                <p:blipFill rotWithShape="1">
                  <a:blip r:embed="rId4">
                    <a:alphaModFix/>
                  </a:blip>
                  <a:srcRect b="0" l="0" r="0" t="0"/>
                  <a:stretch/>
                </p:blipFill>
                <p:spPr>
                  <a:xfrm>
                    <a:off x="9336846" y="5713752"/>
                    <a:ext cx="274320" cy="274320"/>
                  </a:xfrm>
                  <a:prstGeom prst="rect">
                    <a:avLst/>
                  </a:prstGeom>
                  <a:noFill/>
                  <a:ln>
                    <a:noFill/>
                  </a:ln>
                </p:spPr>
              </p:pic>
              <p:sp>
                <p:nvSpPr>
                  <p:cNvPr id="2148" name="Google Shape;2148;p168"/>
                  <p:cNvSpPr txBox="1"/>
                  <p:nvPr/>
                </p:nvSpPr>
                <p:spPr>
                  <a:xfrm>
                    <a:off x="3371684" y="3560492"/>
                    <a:ext cx="1392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SCP Policy</a:t>
                    </a:r>
                    <a:endParaRPr/>
                  </a:p>
                </p:txBody>
              </p:sp>
              <p:pic>
                <p:nvPicPr>
                  <p:cNvPr id="2149" name="Google Shape;2149;p168"/>
                  <p:cNvPicPr preferRelativeResize="0"/>
                  <p:nvPr/>
                </p:nvPicPr>
                <p:blipFill rotWithShape="1">
                  <a:blip r:embed="rId5">
                    <a:alphaModFix/>
                  </a:blip>
                  <a:srcRect b="0" l="0" r="0" t="0"/>
                  <a:stretch/>
                </p:blipFill>
                <p:spPr>
                  <a:xfrm>
                    <a:off x="4452182" y="3591068"/>
                    <a:ext cx="383863" cy="383863"/>
                  </a:xfrm>
                  <a:prstGeom prst="rect">
                    <a:avLst/>
                  </a:prstGeom>
                  <a:noFill/>
                  <a:ln>
                    <a:noFill/>
                  </a:ln>
                </p:spPr>
              </p:pic>
              <p:pic>
                <p:nvPicPr>
                  <p:cNvPr id="2150" name="Google Shape;2150;p168"/>
                  <p:cNvPicPr preferRelativeResize="0"/>
                  <p:nvPr/>
                </p:nvPicPr>
                <p:blipFill rotWithShape="1">
                  <a:blip r:embed="rId6">
                    <a:alphaModFix/>
                  </a:blip>
                  <a:srcRect b="0" l="0" r="0" t="0"/>
                  <a:stretch/>
                </p:blipFill>
                <p:spPr>
                  <a:xfrm>
                    <a:off x="9658287" y="2569974"/>
                    <a:ext cx="273127" cy="273127"/>
                  </a:xfrm>
                  <a:prstGeom prst="rect">
                    <a:avLst/>
                  </a:prstGeom>
                  <a:noFill/>
                  <a:ln>
                    <a:noFill/>
                  </a:ln>
                </p:spPr>
              </p:pic>
              <p:pic>
                <p:nvPicPr>
                  <p:cNvPr id="2151" name="Google Shape;2151;p168"/>
                  <p:cNvPicPr preferRelativeResize="0"/>
                  <p:nvPr/>
                </p:nvPicPr>
                <p:blipFill rotWithShape="1">
                  <a:blip r:embed="rId7">
                    <a:alphaModFix/>
                  </a:blip>
                  <a:srcRect b="0" l="0" r="0" t="0"/>
                  <a:stretch/>
                </p:blipFill>
                <p:spPr>
                  <a:xfrm>
                    <a:off x="10051921" y="2578332"/>
                    <a:ext cx="273127" cy="273127"/>
                  </a:xfrm>
                  <a:prstGeom prst="rect">
                    <a:avLst/>
                  </a:prstGeom>
                  <a:noFill/>
                  <a:ln>
                    <a:noFill/>
                  </a:ln>
                </p:spPr>
              </p:pic>
              <p:pic>
                <p:nvPicPr>
                  <p:cNvPr id="2152" name="Google Shape;2152;p168"/>
                  <p:cNvPicPr preferRelativeResize="0"/>
                  <p:nvPr/>
                </p:nvPicPr>
                <p:blipFill rotWithShape="1">
                  <a:blip r:embed="rId8">
                    <a:alphaModFix/>
                  </a:blip>
                  <a:srcRect b="0" l="0" r="0" t="0"/>
                  <a:stretch/>
                </p:blipFill>
                <p:spPr>
                  <a:xfrm>
                    <a:off x="10422472" y="2574952"/>
                    <a:ext cx="273127" cy="273127"/>
                  </a:xfrm>
                  <a:prstGeom prst="rect">
                    <a:avLst/>
                  </a:prstGeom>
                  <a:noFill/>
                  <a:ln>
                    <a:noFill/>
                  </a:ln>
                </p:spPr>
              </p:pic>
              <p:sp>
                <p:nvSpPr>
                  <p:cNvPr id="2153" name="Google Shape;2153;p168"/>
                  <p:cNvSpPr txBox="1"/>
                  <p:nvPr/>
                </p:nvSpPr>
                <p:spPr>
                  <a:xfrm>
                    <a:off x="3339387" y="4339880"/>
                    <a:ext cx="1392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SCP Policy</a:t>
                    </a:r>
                    <a:endParaRPr/>
                  </a:p>
                </p:txBody>
              </p:sp>
              <p:pic>
                <p:nvPicPr>
                  <p:cNvPr id="2154" name="Google Shape;2154;p168"/>
                  <p:cNvPicPr preferRelativeResize="0"/>
                  <p:nvPr/>
                </p:nvPicPr>
                <p:blipFill rotWithShape="1">
                  <a:blip r:embed="rId5">
                    <a:alphaModFix/>
                  </a:blip>
                  <a:srcRect b="0" l="0" r="0" t="0"/>
                  <a:stretch/>
                </p:blipFill>
                <p:spPr>
                  <a:xfrm>
                    <a:off x="4452182" y="4345404"/>
                    <a:ext cx="383863" cy="383863"/>
                  </a:xfrm>
                  <a:prstGeom prst="rect">
                    <a:avLst/>
                  </a:prstGeom>
                  <a:noFill/>
                  <a:ln>
                    <a:noFill/>
                  </a:ln>
                </p:spPr>
              </p:pic>
              <p:sp>
                <p:nvSpPr>
                  <p:cNvPr id="2155" name="Google Shape;2155;p168"/>
                  <p:cNvSpPr txBox="1"/>
                  <p:nvPr/>
                </p:nvSpPr>
                <p:spPr>
                  <a:xfrm>
                    <a:off x="3394062" y="5500364"/>
                    <a:ext cx="1392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SCP Policy</a:t>
                    </a:r>
                    <a:endParaRPr/>
                  </a:p>
                </p:txBody>
              </p:sp>
              <p:pic>
                <p:nvPicPr>
                  <p:cNvPr id="2156" name="Google Shape;2156;p168"/>
                  <p:cNvPicPr preferRelativeResize="0"/>
                  <p:nvPr/>
                </p:nvPicPr>
                <p:blipFill rotWithShape="1">
                  <a:blip r:embed="rId5">
                    <a:alphaModFix/>
                  </a:blip>
                  <a:srcRect b="0" l="0" r="0" t="0"/>
                  <a:stretch/>
                </p:blipFill>
                <p:spPr>
                  <a:xfrm>
                    <a:off x="4452182" y="5728193"/>
                    <a:ext cx="383863" cy="383863"/>
                  </a:xfrm>
                  <a:prstGeom prst="rect">
                    <a:avLst/>
                  </a:prstGeom>
                  <a:noFill/>
                  <a:ln>
                    <a:noFill/>
                  </a:ln>
                </p:spPr>
              </p:pic>
              <p:sp>
                <p:nvSpPr>
                  <p:cNvPr id="2157" name="Google Shape;2157;p168"/>
                  <p:cNvSpPr/>
                  <p:nvPr/>
                </p:nvSpPr>
                <p:spPr>
                  <a:xfrm>
                    <a:off x="3853416" y="3843712"/>
                    <a:ext cx="223284" cy="219767"/>
                  </a:xfrm>
                  <a:prstGeom prst="ellipse">
                    <a:avLst/>
                  </a:prstGeom>
                  <a:solidFill>
                    <a:srgbClr val="0070C0"/>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A</a:t>
                    </a:r>
                    <a:endParaRPr/>
                  </a:p>
                </p:txBody>
              </p:sp>
              <p:sp>
                <p:nvSpPr>
                  <p:cNvPr id="2158" name="Google Shape;2158;p168"/>
                  <p:cNvSpPr/>
                  <p:nvPr/>
                </p:nvSpPr>
                <p:spPr>
                  <a:xfrm>
                    <a:off x="3853416" y="4715013"/>
                    <a:ext cx="223284" cy="219767"/>
                  </a:xfrm>
                  <a:prstGeom prst="ellipse">
                    <a:avLst/>
                  </a:prstGeom>
                  <a:solidFill>
                    <a:srgbClr val="7030A0"/>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B</a:t>
                    </a:r>
                    <a:endParaRPr/>
                  </a:p>
                </p:txBody>
              </p:sp>
              <p:sp>
                <p:nvSpPr>
                  <p:cNvPr id="2159" name="Google Shape;2159;p168"/>
                  <p:cNvSpPr/>
                  <p:nvPr/>
                </p:nvSpPr>
                <p:spPr>
                  <a:xfrm>
                    <a:off x="3853416" y="5793823"/>
                    <a:ext cx="223284" cy="219767"/>
                  </a:xfrm>
                  <a:prstGeom prst="ellipse">
                    <a:avLst/>
                  </a:prstGeom>
                  <a:solidFill>
                    <a:schemeClr val="accent6"/>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C</a:t>
                    </a:r>
                    <a:endParaRPr/>
                  </a:p>
                </p:txBody>
              </p:sp>
              <p:sp>
                <p:nvSpPr>
                  <p:cNvPr id="2160" name="Google Shape;2160;p168"/>
                  <p:cNvSpPr/>
                  <p:nvPr/>
                </p:nvSpPr>
                <p:spPr>
                  <a:xfrm>
                    <a:off x="9333403" y="5003275"/>
                    <a:ext cx="2441448" cy="395443"/>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AWS account #4</a:t>
                    </a:r>
                    <a:endParaRPr/>
                  </a:p>
                </p:txBody>
              </p:sp>
              <p:sp>
                <p:nvSpPr>
                  <p:cNvPr id="2161" name="Google Shape;2161;p168"/>
                  <p:cNvSpPr/>
                  <p:nvPr/>
                </p:nvSpPr>
                <p:spPr>
                  <a:xfrm>
                    <a:off x="9333403" y="3284186"/>
                    <a:ext cx="2441448" cy="423518"/>
                  </a:xfrm>
                  <a:prstGeom prst="rect">
                    <a:avLst/>
                  </a:prstGeom>
                  <a:noFill/>
                  <a:ln cap="flat" cmpd="sng" w="12700">
                    <a:solidFill>
                      <a:schemeClr val="dk1"/>
                    </a:solidFill>
                    <a:prstDash val="solid"/>
                    <a:round/>
                    <a:headEnd len="sm" w="sm" type="none"/>
                    <a:tailEnd len="sm" w="sm" type="none"/>
                  </a:ln>
                </p:spPr>
                <p:txBody>
                  <a:bodyPr anchorCtr="0" anchor="t" bIns="45700" lIns="320025" spcFirstLastPara="1" rIns="91425"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AWS account #2 </a:t>
                    </a:r>
                    <a:endParaRPr/>
                  </a:p>
                </p:txBody>
              </p:sp>
              <p:cxnSp>
                <p:nvCxnSpPr>
                  <p:cNvPr id="2162" name="Google Shape;2162;p168"/>
                  <p:cNvCxnSpPr>
                    <a:stCxn id="2128" idx="3"/>
                    <a:endCxn id="2126" idx="1"/>
                  </p:cNvCxnSpPr>
                  <p:nvPr/>
                </p:nvCxnSpPr>
                <p:spPr>
                  <a:xfrm flipH="1" rot="10800000">
                    <a:off x="4978427" y="2713389"/>
                    <a:ext cx="1273200" cy="322200"/>
                  </a:xfrm>
                  <a:prstGeom prst="bentConnector3">
                    <a:avLst>
                      <a:gd fmla="val 30325" name="adj1"/>
                    </a:avLst>
                  </a:prstGeom>
                  <a:noFill/>
                  <a:ln cap="flat" cmpd="sng" w="38100">
                    <a:solidFill>
                      <a:srgbClr val="248814"/>
                    </a:solidFill>
                    <a:prstDash val="solid"/>
                    <a:round/>
                    <a:headEnd len="sm" w="sm" type="none"/>
                    <a:tailEnd len="med" w="med" type="triangle"/>
                  </a:ln>
                </p:spPr>
              </p:cxnSp>
              <p:cxnSp>
                <p:nvCxnSpPr>
                  <p:cNvPr id="2163" name="Google Shape;2163;p168"/>
                  <p:cNvCxnSpPr/>
                  <p:nvPr/>
                </p:nvCxnSpPr>
                <p:spPr>
                  <a:xfrm>
                    <a:off x="4978427" y="3048115"/>
                    <a:ext cx="1260074" cy="498123"/>
                  </a:xfrm>
                  <a:prstGeom prst="bentConnector3">
                    <a:avLst>
                      <a:gd fmla="val 31113" name="adj1"/>
                    </a:avLst>
                  </a:prstGeom>
                  <a:noFill/>
                  <a:ln cap="flat" cmpd="sng" w="38100">
                    <a:solidFill>
                      <a:srgbClr val="248814"/>
                    </a:solidFill>
                    <a:prstDash val="solid"/>
                    <a:round/>
                    <a:headEnd len="sm" w="sm" type="none"/>
                    <a:tailEnd len="med" w="med" type="triangle"/>
                  </a:ln>
                </p:spPr>
              </p:cxnSp>
              <p:cxnSp>
                <p:nvCxnSpPr>
                  <p:cNvPr id="2164" name="Google Shape;2164;p168"/>
                  <p:cNvCxnSpPr/>
                  <p:nvPr/>
                </p:nvCxnSpPr>
                <p:spPr>
                  <a:xfrm flipH="1" rot="-5400000">
                    <a:off x="6123139" y="3931083"/>
                    <a:ext cx="640499" cy="215448"/>
                  </a:xfrm>
                  <a:prstGeom prst="bentConnector3">
                    <a:avLst>
                      <a:gd fmla="val 98892" name="adj1"/>
                    </a:avLst>
                  </a:prstGeom>
                  <a:noFill/>
                  <a:ln cap="flat" cmpd="sng" w="38100">
                    <a:solidFill>
                      <a:srgbClr val="248814"/>
                    </a:solidFill>
                    <a:prstDash val="solid"/>
                    <a:round/>
                    <a:headEnd len="sm" w="sm" type="none"/>
                    <a:tailEnd len="med" w="med" type="triangle"/>
                  </a:ln>
                </p:spPr>
              </p:cxnSp>
              <p:cxnSp>
                <p:nvCxnSpPr>
                  <p:cNvPr id="2165" name="Google Shape;2165;p168"/>
                  <p:cNvCxnSpPr>
                    <a:endCxn id="2131" idx="1"/>
                  </p:cNvCxnSpPr>
                  <p:nvPr/>
                </p:nvCxnSpPr>
                <p:spPr>
                  <a:xfrm flipH="1" rot="-5400000">
                    <a:off x="5786524" y="4505495"/>
                    <a:ext cx="1347000" cy="249000"/>
                  </a:xfrm>
                  <a:prstGeom prst="bentConnector2">
                    <a:avLst/>
                  </a:prstGeom>
                  <a:noFill/>
                  <a:ln cap="flat" cmpd="sng" w="38100">
                    <a:solidFill>
                      <a:srgbClr val="248814"/>
                    </a:solidFill>
                    <a:prstDash val="solid"/>
                    <a:round/>
                    <a:headEnd len="sm" w="sm" type="none"/>
                    <a:tailEnd len="med" w="med" type="triangle"/>
                  </a:ln>
                </p:spPr>
              </p:cxnSp>
              <p:cxnSp>
                <p:nvCxnSpPr>
                  <p:cNvPr id="2166" name="Google Shape;2166;p168"/>
                  <p:cNvCxnSpPr/>
                  <p:nvPr/>
                </p:nvCxnSpPr>
                <p:spPr>
                  <a:xfrm rot="10800000">
                    <a:off x="7941501" y="5323562"/>
                    <a:ext cx="0" cy="526092"/>
                  </a:xfrm>
                  <a:prstGeom prst="straightConnector1">
                    <a:avLst/>
                  </a:prstGeom>
                  <a:noFill/>
                  <a:ln cap="flat" cmpd="sng" w="38100">
                    <a:solidFill>
                      <a:srgbClr val="248814"/>
                    </a:solidFill>
                    <a:prstDash val="solid"/>
                    <a:round/>
                    <a:headEnd len="sm" w="sm" type="none"/>
                    <a:tailEnd len="sm" w="sm" type="none"/>
                  </a:ln>
                </p:spPr>
              </p:cxnSp>
              <p:cxnSp>
                <p:nvCxnSpPr>
                  <p:cNvPr id="2167" name="Google Shape;2167;p168"/>
                  <p:cNvCxnSpPr/>
                  <p:nvPr/>
                </p:nvCxnSpPr>
                <p:spPr>
                  <a:xfrm rot="10800000">
                    <a:off x="4631588" y="3219189"/>
                    <a:ext cx="0" cy="396932"/>
                  </a:xfrm>
                  <a:prstGeom prst="straightConnector1">
                    <a:avLst/>
                  </a:prstGeom>
                  <a:noFill/>
                  <a:ln cap="flat" cmpd="sng" w="19050">
                    <a:solidFill>
                      <a:srgbClr val="197956"/>
                    </a:solidFill>
                    <a:prstDash val="dash"/>
                    <a:round/>
                    <a:headEnd len="sm" w="sm" type="none"/>
                    <a:tailEnd len="sm" w="sm" type="none"/>
                  </a:ln>
                </p:spPr>
              </p:cxnSp>
              <p:pic>
                <p:nvPicPr>
                  <p:cNvPr id="2168" name="Google Shape;2168;p168"/>
                  <p:cNvPicPr preferRelativeResize="0"/>
                  <p:nvPr/>
                </p:nvPicPr>
                <p:blipFill rotWithShape="1">
                  <a:blip r:embed="rId4">
                    <a:alphaModFix/>
                  </a:blip>
                  <a:srcRect b="0" l="0" r="0" t="0"/>
                  <a:stretch/>
                </p:blipFill>
                <p:spPr>
                  <a:xfrm>
                    <a:off x="2870607" y="1542222"/>
                    <a:ext cx="330200" cy="330200"/>
                  </a:xfrm>
                  <a:prstGeom prst="rect">
                    <a:avLst/>
                  </a:prstGeom>
                  <a:noFill/>
                  <a:ln>
                    <a:noFill/>
                  </a:ln>
                </p:spPr>
              </p:pic>
              <p:pic>
                <p:nvPicPr>
                  <p:cNvPr id="2169" name="Google Shape;2169;p168"/>
                  <p:cNvPicPr preferRelativeResize="0"/>
                  <p:nvPr/>
                </p:nvPicPr>
                <p:blipFill rotWithShape="1">
                  <a:blip r:embed="rId4">
                    <a:alphaModFix/>
                  </a:blip>
                  <a:srcRect b="0" l="0" r="0" t="0"/>
                  <a:stretch/>
                </p:blipFill>
                <p:spPr>
                  <a:xfrm>
                    <a:off x="3195756" y="2038594"/>
                    <a:ext cx="330200" cy="330200"/>
                  </a:xfrm>
                  <a:prstGeom prst="rect">
                    <a:avLst/>
                  </a:prstGeom>
                  <a:noFill/>
                  <a:ln>
                    <a:noFill/>
                  </a:ln>
                </p:spPr>
              </p:pic>
              <p:pic>
                <p:nvPicPr>
                  <p:cNvPr id="2170" name="Google Shape;2170;p168"/>
                  <p:cNvPicPr preferRelativeResize="0"/>
                  <p:nvPr/>
                </p:nvPicPr>
                <p:blipFill rotWithShape="1">
                  <a:blip r:embed="rId9">
                    <a:alphaModFix/>
                  </a:blip>
                  <a:srcRect b="0" l="0" r="0" t="0"/>
                  <a:stretch/>
                </p:blipFill>
                <p:spPr>
                  <a:xfrm>
                    <a:off x="3342591" y="2460457"/>
                    <a:ext cx="330243" cy="330200"/>
                  </a:xfrm>
                  <a:prstGeom prst="rect">
                    <a:avLst/>
                  </a:prstGeom>
                  <a:noFill/>
                  <a:ln>
                    <a:noFill/>
                  </a:ln>
                </p:spPr>
              </p:pic>
            </p:grpSp>
            <p:sp>
              <p:nvSpPr>
                <p:cNvPr id="2171" name="Google Shape;2171;p168"/>
                <p:cNvSpPr txBox="1"/>
                <p:nvPr/>
              </p:nvSpPr>
              <p:spPr>
                <a:xfrm>
                  <a:off x="9519184" y="1895937"/>
                  <a:ext cx="183255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Member accounts</a:t>
                  </a:r>
                  <a:endParaRPr/>
                </a:p>
              </p:txBody>
            </p:sp>
          </p:grpSp>
          <p:grpSp>
            <p:nvGrpSpPr>
              <p:cNvPr id="2172" name="Google Shape;2172;p168"/>
              <p:cNvGrpSpPr/>
              <p:nvPr/>
            </p:nvGrpSpPr>
            <p:grpSpPr>
              <a:xfrm>
                <a:off x="258110" y="1457002"/>
                <a:ext cx="2572278" cy="2483489"/>
                <a:chOff x="258110" y="1457002"/>
                <a:chExt cx="2572278" cy="2483489"/>
              </a:xfrm>
            </p:grpSpPr>
            <p:sp>
              <p:nvSpPr>
                <p:cNvPr id="2173" name="Google Shape;2173;p168"/>
                <p:cNvSpPr txBox="1"/>
                <p:nvPr/>
              </p:nvSpPr>
              <p:spPr>
                <a:xfrm>
                  <a:off x="258110" y="1457002"/>
                  <a:ext cx="257227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 the AWS Organizations primary account:</a:t>
                  </a:r>
                  <a:endParaRPr/>
                </a:p>
                <a:p>
                  <a:pPr indent="-241300" lvl="1" marL="800100" marR="0" rtl="0" algn="l">
                    <a:lnSpc>
                      <a:spcPct val="100000"/>
                    </a:lnSpc>
                    <a:spcBef>
                      <a:spcPts val="0"/>
                    </a:spcBef>
                    <a:spcAft>
                      <a:spcPts val="0"/>
                    </a:spcAft>
                    <a:buClr>
                      <a:schemeClr val="dk1"/>
                    </a:buClr>
                    <a:buSzPts val="1600"/>
                    <a:buFont typeface="Arial"/>
                    <a:buNone/>
                  </a:pPr>
                  <a:r>
                    <a:t/>
                  </a:r>
                  <a:endParaRPr b="1" i="0" sz="1600" u="none" cap="none" strike="noStrike">
                    <a:solidFill>
                      <a:srgbClr val="000000"/>
                    </a:solidFill>
                    <a:latin typeface="Play"/>
                    <a:ea typeface="Play"/>
                    <a:cs typeface="Play"/>
                    <a:sym typeface="Play"/>
                  </a:endParaRPr>
                </a:p>
                <a:p>
                  <a:pPr indent="-342900" lvl="0" marL="342900" marR="0" rtl="0" algn="l">
                    <a:lnSpc>
                      <a:spcPct val="100000"/>
                    </a:lnSpc>
                    <a:spcBef>
                      <a:spcPts val="0"/>
                    </a:spcBef>
                    <a:spcAft>
                      <a:spcPts val="0"/>
                    </a:spcAft>
                    <a:buClr>
                      <a:schemeClr val="dk1"/>
                    </a:buClr>
                    <a:buSzPts val="1600"/>
                    <a:buFont typeface="Play"/>
                    <a:buAutoNum type="arabicPeriod"/>
                  </a:pPr>
                  <a:r>
                    <a:rPr b="0" i="0" lang="en-US" sz="1600" u="none" cap="none" strike="noStrike">
                      <a:solidFill>
                        <a:schemeClr val="dk1"/>
                      </a:solidFill>
                      <a:latin typeface="Play"/>
                      <a:ea typeface="Play"/>
                      <a:cs typeface="Play"/>
                      <a:sym typeface="Play"/>
                    </a:rPr>
                    <a:t>Create a hierarchy of organizational units (OUs).</a:t>
                  </a:r>
                  <a:endParaRPr/>
                </a:p>
              </p:txBody>
            </p:sp>
            <p:sp>
              <p:nvSpPr>
                <p:cNvPr id="2174" name="Google Shape;2174;p168"/>
                <p:cNvSpPr txBox="1"/>
                <p:nvPr/>
              </p:nvSpPr>
              <p:spPr>
                <a:xfrm>
                  <a:off x="258110" y="3109494"/>
                  <a:ext cx="2572278" cy="830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600"/>
                    <a:buFont typeface="Play"/>
                    <a:buAutoNum type="arabicPeriod" startAt="2"/>
                  </a:pPr>
                  <a:r>
                    <a:rPr b="0" i="0" lang="en-US" sz="1600" u="none" cap="none" strike="noStrike">
                      <a:solidFill>
                        <a:schemeClr val="dk1"/>
                      </a:solidFill>
                      <a:latin typeface="Play"/>
                      <a:ea typeface="Play"/>
                      <a:cs typeface="Play"/>
                      <a:sym typeface="Play"/>
                    </a:rPr>
                    <a:t>Assign accounts to OUs as member accounts.</a:t>
                  </a:r>
                  <a:endParaRPr/>
                </a:p>
              </p:txBody>
            </p:sp>
          </p:grpSp>
        </p:grpSp>
        <p:sp>
          <p:nvSpPr>
            <p:cNvPr id="2175" name="Google Shape;2175;p168"/>
            <p:cNvSpPr/>
            <p:nvPr/>
          </p:nvSpPr>
          <p:spPr>
            <a:xfrm>
              <a:off x="258110" y="4023323"/>
              <a:ext cx="2546888" cy="107721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Play"/>
                <a:buAutoNum type="arabicPeriod" startAt="3"/>
              </a:pPr>
              <a:r>
                <a:rPr lang="en-US" sz="1600">
                  <a:solidFill>
                    <a:schemeClr val="dk1"/>
                  </a:solidFill>
                  <a:latin typeface="Play"/>
                  <a:ea typeface="Play"/>
                  <a:cs typeface="Play"/>
                  <a:sym typeface="Play"/>
                </a:rPr>
                <a:t>Define SCPs that apply permissions restrictions to specific member accounts.</a:t>
              </a:r>
              <a:endParaRPr/>
            </a:p>
          </p:txBody>
        </p:sp>
        <p:cxnSp>
          <p:nvCxnSpPr>
            <p:cNvPr id="2176" name="Google Shape;2176;p168"/>
            <p:cNvCxnSpPr/>
            <p:nvPr/>
          </p:nvCxnSpPr>
          <p:spPr>
            <a:xfrm>
              <a:off x="4789196" y="4516402"/>
              <a:ext cx="1715121" cy="0"/>
            </a:xfrm>
            <a:prstGeom prst="straightConnector1">
              <a:avLst/>
            </a:prstGeom>
            <a:noFill/>
            <a:ln cap="flat" cmpd="sng" w="19050">
              <a:solidFill>
                <a:srgbClr val="197956"/>
              </a:solidFill>
              <a:prstDash val="dash"/>
              <a:round/>
              <a:headEnd len="sm" w="sm" type="none"/>
              <a:tailEnd len="sm" w="sm" type="none"/>
            </a:ln>
          </p:spPr>
        </p:cxnSp>
        <p:cxnSp>
          <p:nvCxnSpPr>
            <p:cNvPr id="2177" name="Google Shape;2177;p168"/>
            <p:cNvCxnSpPr/>
            <p:nvPr/>
          </p:nvCxnSpPr>
          <p:spPr>
            <a:xfrm>
              <a:off x="4789668" y="5910062"/>
              <a:ext cx="4572000" cy="0"/>
            </a:xfrm>
            <a:prstGeom prst="straightConnector1">
              <a:avLst/>
            </a:prstGeom>
            <a:noFill/>
            <a:ln cap="flat" cmpd="sng" w="19050">
              <a:solidFill>
                <a:srgbClr val="197956"/>
              </a:solidFill>
              <a:prstDash val="dash"/>
              <a:round/>
              <a:headEnd len="sm" w="sm" type="none"/>
              <a:tailEnd len="sm" w="sm" type="none"/>
            </a:ln>
          </p:spPr>
        </p:cxnSp>
      </p:grpSp>
      <p:sp>
        <p:nvSpPr>
          <p:cNvPr id="2178" name="Google Shape;2178;p168"/>
          <p:cNvSpPr/>
          <p:nvPr/>
        </p:nvSpPr>
        <p:spPr>
          <a:xfrm>
            <a:off x="254370" y="5091516"/>
            <a:ext cx="2321468" cy="83099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Play"/>
              <a:buAutoNum type="arabicPeriod" startAt="4"/>
            </a:pPr>
            <a:r>
              <a:rPr lang="en-US" sz="1600">
                <a:solidFill>
                  <a:schemeClr val="dk1"/>
                </a:solidFill>
                <a:latin typeface="Play"/>
                <a:ea typeface="Play"/>
                <a:cs typeface="Play"/>
                <a:sym typeface="Play"/>
              </a:rPr>
              <a:t>Attach the SPCs to root, OUs, or accounts.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1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84" name="Google Shape;2184;p16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Combining SCPs with IAM identity-based policies </a:t>
            </a:r>
            <a:endParaRPr/>
          </a:p>
        </p:txBody>
      </p:sp>
      <p:sp>
        <p:nvSpPr>
          <p:cNvPr id="2185" name="Google Shape;2185;p169"/>
          <p:cNvSpPr/>
          <p:nvPr/>
        </p:nvSpPr>
        <p:spPr>
          <a:xfrm>
            <a:off x="359664" y="1235779"/>
            <a:ext cx="11494718" cy="369332"/>
          </a:xfrm>
          <a:prstGeom prst="rect">
            <a:avLst/>
          </a:prstGeom>
          <a:solidFill>
            <a:srgbClr val="1959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Permissions granted are those allowed in both an SCP and an IAM identity-based permissions policy</a:t>
            </a:r>
            <a:endParaRPr/>
          </a:p>
        </p:txBody>
      </p:sp>
      <p:grpSp>
        <p:nvGrpSpPr>
          <p:cNvPr descr="Venn diagram with organizations SCP, permission boundary, and identity based policy. More details in notes.&#10;" id="2186" name="Google Shape;2186;p169"/>
          <p:cNvGrpSpPr/>
          <p:nvPr/>
        </p:nvGrpSpPr>
        <p:grpSpPr>
          <a:xfrm>
            <a:off x="1322453" y="2513613"/>
            <a:ext cx="9547093" cy="3058577"/>
            <a:chOff x="1910169" y="2942324"/>
            <a:chExt cx="9547093" cy="3058577"/>
          </a:xfrm>
        </p:grpSpPr>
        <p:sp>
          <p:nvSpPr>
            <p:cNvPr id="2187" name="Google Shape;2187;p169"/>
            <p:cNvSpPr/>
            <p:nvPr/>
          </p:nvSpPr>
          <p:spPr>
            <a:xfrm>
              <a:off x="5745974" y="2942324"/>
              <a:ext cx="5711288" cy="2157574"/>
            </a:xfrm>
            <a:prstGeom prst="roundRect">
              <a:avLst>
                <a:gd fmla="val 16667" name="adj"/>
              </a:avLst>
            </a:prstGeom>
            <a:noFill/>
            <a:ln cap="flat" cmpd="sng" w="381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188" name="Google Shape;2188;p169"/>
            <p:cNvSpPr txBox="1"/>
            <p:nvPr/>
          </p:nvSpPr>
          <p:spPr>
            <a:xfrm>
              <a:off x="7226141" y="3789228"/>
              <a:ext cx="423112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Identity-based policy permissions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Droid Sans Mono"/>
                  <a:ea typeface="Droid Sans Mono"/>
                  <a:cs typeface="Droid Sans Mono"/>
                  <a:sym typeface="Droid Sans Mono"/>
                </a:rPr>
                <a:t>Allow ec2:*</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Droid Sans Mono"/>
                  <a:ea typeface="Droid Sans Mono"/>
                  <a:cs typeface="Droid Sans Mono"/>
                  <a:sym typeface="Droid Sans Mono"/>
                </a:rPr>
                <a:t>Allow s3:*</a:t>
              </a:r>
              <a:endParaRPr/>
            </a:p>
          </p:txBody>
        </p:sp>
        <p:sp>
          <p:nvSpPr>
            <p:cNvPr id="2189" name="Google Shape;2189;p169"/>
            <p:cNvSpPr/>
            <p:nvPr/>
          </p:nvSpPr>
          <p:spPr>
            <a:xfrm>
              <a:off x="1910169" y="3397568"/>
              <a:ext cx="5041383" cy="2003461"/>
            </a:xfrm>
            <a:prstGeom prst="roundRect">
              <a:avLst>
                <a:gd fmla="val 16667" name="adj"/>
              </a:avLst>
            </a:prstGeom>
            <a:noFill/>
            <a:ln cap="flat" cmpd="sng" w="381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descr="Checkmark" id="2190" name="Google Shape;2190;p169"/>
            <p:cNvPicPr preferRelativeResize="0"/>
            <p:nvPr/>
          </p:nvPicPr>
          <p:blipFill rotWithShape="1">
            <a:blip r:embed="rId3">
              <a:alphaModFix/>
            </a:blip>
            <a:srcRect b="0" l="0" r="0" t="0"/>
            <a:stretch/>
          </p:blipFill>
          <p:spPr>
            <a:xfrm>
              <a:off x="6474667" y="4387996"/>
              <a:ext cx="365760" cy="365760"/>
            </a:xfrm>
            <a:prstGeom prst="rect">
              <a:avLst/>
            </a:prstGeom>
            <a:noFill/>
            <a:ln>
              <a:noFill/>
            </a:ln>
          </p:spPr>
        </p:pic>
        <p:pic>
          <p:nvPicPr>
            <p:cNvPr id="2191" name="Google Shape;2191;p169"/>
            <p:cNvPicPr preferRelativeResize="0"/>
            <p:nvPr/>
          </p:nvPicPr>
          <p:blipFill rotWithShape="1">
            <a:blip r:embed="rId4">
              <a:alphaModFix/>
            </a:blip>
            <a:srcRect b="0" l="0" r="0" t="0"/>
            <a:stretch/>
          </p:blipFill>
          <p:spPr>
            <a:xfrm>
              <a:off x="10787357" y="3001069"/>
              <a:ext cx="457200" cy="457200"/>
            </a:xfrm>
            <a:prstGeom prst="rect">
              <a:avLst/>
            </a:prstGeom>
            <a:noFill/>
            <a:ln>
              <a:noFill/>
            </a:ln>
          </p:spPr>
        </p:pic>
        <p:sp>
          <p:nvSpPr>
            <p:cNvPr id="2192" name="Google Shape;2192;p169"/>
            <p:cNvSpPr/>
            <p:nvPr/>
          </p:nvSpPr>
          <p:spPr>
            <a:xfrm>
              <a:off x="2964966" y="3789228"/>
              <a:ext cx="2429429"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Organization's SCP</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Droid Sans Mono"/>
                  <a:ea typeface="Droid Sans Mono"/>
                  <a:cs typeface="Droid Sans Mono"/>
                  <a:sym typeface="Droid Sans Mono"/>
                </a:rPr>
                <a:t>Deny ec2:*</a:t>
              </a:r>
              <a:endParaRPr/>
            </a:p>
          </p:txBody>
        </p:sp>
        <p:cxnSp>
          <p:nvCxnSpPr>
            <p:cNvPr id="2193" name="Google Shape;2193;p169"/>
            <p:cNvCxnSpPr/>
            <p:nvPr/>
          </p:nvCxnSpPr>
          <p:spPr>
            <a:xfrm>
              <a:off x="6741363" y="4925180"/>
              <a:ext cx="410932" cy="603590"/>
            </a:xfrm>
            <a:prstGeom prst="straightConnector1">
              <a:avLst/>
            </a:prstGeom>
            <a:noFill/>
            <a:ln cap="flat" cmpd="sng" w="38100">
              <a:solidFill>
                <a:srgbClr val="248814"/>
              </a:solidFill>
              <a:prstDash val="solid"/>
              <a:round/>
              <a:headEnd len="sm" w="sm" type="none"/>
              <a:tailEnd len="sm" w="sm" type="none"/>
            </a:ln>
          </p:spPr>
        </p:cxnSp>
        <p:sp>
          <p:nvSpPr>
            <p:cNvPr id="2194" name="Google Shape;2194;p169"/>
            <p:cNvSpPr/>
            <p:nvPr/>
          </p:nvSpPr>
          <p:spPr>
            <a:xfrm>
              <a:off x="5745974" y="3678035"/>
              <a:ext cx="1205579" cy="1402543"/>
            </a:xfrm>
            <a:prstGeom prst="ellipse">
              <a:avLst/>
            </a:prstGeom>
            <a:noFill/>
            <a:ln cap="flat" cmpd="sng" w="38100">
              <a:solidFill>
                <a:srgbClr val="2488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195" name="Google Shape;2195;p169"/>
            <p:cNvSpPr txBox="1"/>
            <p:nvPr/>
          </p:nvSpPr>
          <p:spPr>
            <a:xfrm>
              <a:off x="4300319" y="5600791"/>
              <a:ext cx="504138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lay"/>
                  <a:ea typeface="Play"/>
                  <a:cs typeface="Play"/>
                  <a:sym typeface="Play"/>
                </a:rPr>
                <a:t>Effective Permissions</a:t>
              </a:r>
              <a:endParaRPr/>
            </a:p>
          </p:txBody>
        </p:sp>
        <p:pic>
          <p:nvPicPr>
            <p:cNvPr id="2196" name="Google Shape;2196;p169"/>
            <p:cNvPicPr preferRelativeResize="0"/>
            <p:nvPr/>
          </p:nvPicPr>
          <p:blipFill rotWithShape="1">
            <a:blip r:embed="rId5">
              <a:alphaModFix/>
            </a:blip>
            <a:srcRect b="0" l="0" r="0" t="0"/>
            <a:stretch/>
          </p:blipFill>
          <p:spPr>
            <a:xfrm>
              <a:off x="6474667" y="4095203"/>
              <a:ext cx="365760" cy="365760"/>
            </a:xfrm>
            <a:prstGeom prst="rect">
              <a:avLst/>
            </a:prstGeom>
            <a:noFill/>
            <a:ln>
              <a:noFill/>
            </a:ln>
          </p:spPr>
        </p:pic>
        <p:sp>
          <p:nvSpPr>
            <p:cNvPr id="2197" name="Google Shape;2197;p169"/>
            <p:cNvSpPr/>
            <p:nvPr/>
          </p:nvSpPr>
          <p:spPr>
            <a:xfrm>
              <a:off x="5902990" y="4095203"/>
              <a:ext cx="646331"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Droid Sans Mono"/>
                  <a:ea typeface="Droid Sans Mono"/>
                  <a:cs typeface="Droid Sans Mono"/>
                  <a:sym typeface="Droid Sans Mono"/>
                </a:rPr>
                <a:t>ec2</a:t>
              </a:r>
              <a:endParaRPr/>
            </a:p>
            <a:p>
              <a:pPr indent="0" lvl="0" marL="0" marR="0" rtl="0" algn="l">
                <a:spcBef>
                  <a:spcPts val="0"/>
                </a:spcBef>
                <a:spcAft>
                  <a:spcPts val="0"/>
                </a:spcAft>
                <a:buNone/>
              </a:pPr>
              <a:r>
                <a:rPr lang="en-US" sz="2000">
                  <a:solidFill>
                    <a:schemeClr val="dk1"/>
                  </a:solidFill>
                  <a:latin typeface="Droid Sans Mono"/>
                  <a:ea typeface="Droid Sans Mono"/>
                  <a:cs typeface="Droid Sans Mono"/>
                  <a:sym typeface="Droid Sans Mono"/>
                </a:rPr>
                <a:t>s3</a:t>
              </a:r>
              <a:endParaRPr sz="2000">
                <a:solidFill>
                  <a:schemeClr val="dk1"/>
                </a:solidFill>
                <a:latin typeface="Play"/>
                <a:ea typeface="Play"/>
                <a:cs typeface="Play"/>
                <a:sym typeface="Play"/>
              </a:endParaRPr>
            </a:p>
          </p:txBody>
        </p:sp>
        <p:pic>
          <p:nvPicPr>
            <p:cNvPr id="2198" name="Google Shape;2198;p169"/>
            <p:cNvPicPr preferRelativeResize="0"/>
            <p:nvPr/>
          </p:nvPicPr>
          <p:blipFill rotWithShape="1">
            <a:blip r:embed="rId6">
              <a:alphaModFix/>
            </a:blip>
            <a:srcRect b="0" l="0" r="0" t="0"/>
            <a:stretch/>
          </p:blipFill>
          <p:spPr>
            <a:xfrm>
              <a:off x="2132443" y="3482827"/>
              <a:ext cx="457200" cy="45720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1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04" name="Google Shape;2204;p17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Permissions boundaries set limits on IAM entities</a:t>
            </a:r>
            <a:endParaRPr/>
          </a:p>
        </p:txBody>
      </p:sp>
      <p:sp>
        <p:nvSpPr>
          <p:cNvPr id="2205" name="Google Shape;2205;p170"/>
          <p:cNvSpPr/>
          <p:nvPr/>
        </p:nvSpPr>
        <p:spPr>
          <a:xfrm>
            <a:off x="5206999" y="5082369"/>
            <a:ext cx="6444655" cy="92333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16191F"/>
                </a:solidFill>
                <a:latin typeface="Play"/>
                <a:ea typeface="Play"/>
                <a:cs typeface="Play"/>
                <a:sym typeface="Play"/>
              </a:rPr>
              <a:t>The permission boundary does not include access to IAM, so the identity policy will fail to grant the iam:CreateUser permission to this user.</a:t>
            </a:r>
            <a:endParaRPr b="0" i="0" sz="1800" u="none" cap="none" strike="noStrike">
              <a:solidFill>
                <a:schemeClr val="dk1"/>
              </a:solidFill>
              <a:latin typeface="Play"/>
              <a:ea typeface="Play"/>
              <a:cs typeface="Play"/>
              <a:sym typeface="Play"/>
            </a:endParaRPr>
          </a:p>
        </p:txBody>
      </p:sp>
      <p:sp>
        <p:nvSpPr>
          <p:cNvPr descr="An example of permission boundaries in JSON format." id="2206" name="Google Shape;2206;p170"/>
          <p:cNvSpPr/>
          <p:nvPr/>
        </p:nvSpPr>
        <p:spPr>
          <a:xfrm>
            <a:off x="540343" y="2343240"/>
            <a:ext cx="4023911" cy="3539430"/>
          </a:xfrm>
          <a:prstGeom prst="rect">
            <a:avLst/>
          </a:prstGeom>
          <a:noFill/>
          <a:ln cap="flat" cmpd="sng" w="38100">
            <a:solidFill>
              <a:srgbClr val="19594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"Version": "2012-10-17",</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"Statement":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"Effect": "Allow",</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"Action":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"s3:*",</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"cloudwatch:*",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"ec2:*"</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"Resource":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a:t>
            </a:r>
            <a:endParaRPr sz="1600">
              <a:solidFill>
                <a:schemeClr val="dk1"/>
              </a:solidFill>
              <a:latin typeface="Droid Sans Mono"/>
              <a:ea typeface="Droid Sans Mono"/>
              <a:cs typeface="Droid Sans Mono"/>
              <a:sym typeface="Droid Sans Mono"/>
            </a:endParaRPr>
          </a:p>
        </p:txBody>
      </p:sp>
      <p:sp>
        <p:nvSpPr>
          <p:cNvPr id="2207" name="Google Shape;2207;p170"/>
          <p:cNvSpPr/>
          <p:nvPr/>
        </p:nvSpPr>
        <p:spPr>
          <a:xfrm>
            <a:off x="540343" y="1352894"/>
            <a:ext cx="4023911" cy="830997"/>
          </a:xfrm>
          <a:custGeom>
            <a:rect b="b" l="l" r="r" t="t"/>
            <a:pathLst>
              <a:path extrusionOk="0" h="120000" w="120000">
                <a:moveTo>
                  <a:pt x="0" y="0"/>
                </a:moveTo>
                <a:lnTo>
                  <a:pt x="120000" y="0"/>
                </a:lnTo>
                <a:lnTo>
                  <a:pt x="120000" y="120000"/>
                </a:lnTo>
                <a:lnTo>
                  <a:pt x="0" y="120000"/>
                </a:lnTo>
                <a:close/>
              </a:path>
              <a:path extrusionOk="0" fill="none" h="120000" w="120000">
                <a:moveTo>
                  <a:pt x="105610" y="120144"/>
                </a:moveTo>
                <a:lnTo>
                  <a:pt x="105749" y="291028"/>
                </a:lnTo>
              </a:path>
            </a:pathLst>
          </a:custGeom>
          <a:solidFill>
            <a:schemeClr val="accent1"/>
          </a:solidFill>
          <a:ln cap="flat" cmpd="sng" w="44450">
            <a:solidFill>
              <a:schemeClr val="accent1"/>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l">
              <a:spcBef>
                <a:spcPts val="0"/>
              </a:spcBef>
              <a:spcAft>
                <a:spcPts val="0"/>
              </a:spcAft>
              <a:buNone/>
            </a:pPr>
            <a:r>
              <a:rPr lang="en-US" sz="1600">
                <a:solidFill>
                  <a:schemeClr val="lt1"/>
                </a:solidFill>
                <a:latin typeface="Play"/>
                <a:ea typeface="Play"/>
                <a:cs typeface="Play"/>
                <a:sym typeface="Play"/>
              </a:rPr>
              <a:t>This permission boundary allows access to only Amazon S3, Amazon CloudWatch, and Amazon EC2</a:t>
            </a:r>
            <a:endParaRPr/>
          </a:p>
        </p:txBody>
      </p:sp>
      <p:sp>
        <p:nvSpPr>
          <p:cNvPr descr="An example of permission boundaries in JSON format." id="2208" name="Google Shape;2208;p170"/>
          <p:cNvSpPr/>
          <p:nvPr/>
        </p:nvSpPr>
        <p:spPr>
          <a:xfrm>
            <a:off x="7725123" y="2343240"/>
            <a:ext cx="4243387" cy="2062103"/>
          </a:xfrm>
          <a:prstGeom prst="rect">
            <a:avLst/>
          </a:prstGeom>
          <a:noFill/>
          <a:ln cap="flat" cmpd="sng" w="38100">
            <a:solidFill>
              <a:srgbClr val="19594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"Version": "2012-10-17",</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"Statement":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"Effect": "Allow",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"Action":"iam:CreateUser",</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"Resource": "*"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rgbClr val="16191F"/>
                </a:solidFill>
                <a:latin typeface="Droid Sans Mono"/>
                <a:ea typeface="Droid Sans Mono"/>
                <a:cs typeface="Droid Sans Mono"/>
                <a:sym typeface="Droid Sans Mono"/>
              </a:rPr>
              <a:t>}</a:t>
            </a:r>
            <a:endParaRPr sz="1600">
              <a:solidFill>
                <a:schemeClr val="dk1"/>
              </a:solidFill>
              <a:latin typeface="Droid Sans Mono"/>
              <a:ea typeface="Droid Sans Mono"/>
              <a:cs typeface="Droid Sans Mono"/>
              <a:sym typeface="Droid Sans Mono"/>
            </a:endParaRPr>
          </a:p>
        </p:txBody>
      </p:sp>
      <p:sp>
        <p:nvSpPr>
          <p:cNvPr id="2209" name="Google Shape;2209;p170"/>
          <p:cNvSpPr/>
          <p:nvPr/>
        </p:nvSpPr>
        <p:spPr>
          <a:xfrm>
            <a:off x="7718530" y="1599116"/>
            <a:ext cx="4243387" cy="584775"/>
          </a:xfrm>
          <a:custGeom>
            <a:rect b="b" l="l" r="r" t="t"/>
            <a:pathLst>
              <a:path extrusionOk="0" h="120000" w="120000">
                <a:moveTo>
                  <a:pt x="0" y="0"/>
                </a:moveTo>
                <a:lnTo>
                  <a:pt x="120000" y="0"/>
                </a:lnTo>
                <a:lnTo>
                  <a:pt x="120000" y="120000"/>
                </a:lnTo>
                <a:lnTo>
                  <a:pt x="0" y="120000"/>
                </a:lnTo>
                <a:close/>
              </a:path>
              <a:path extrusionOk="0" fill="none" h="120000" w="120000">
                <a:moveTo>
                  <a:pt x="99684" y="121088"/>
                </a:moveTo>
                <a:lnTo>
                  <a:pt x="99845" y="356465"/>
                </a:lnTo>
              </a:path>
            </a:pathLst>
          </a:custGeom>
          <a:solidFill>
            <a:schemeClr val="accent4"/>
          </a:solidFill>
          <a:ln cap="flat" cmpd="sng" w="44450">
            <a:solidFill>
              <a:schemeClr val="accent4"/>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This identity-based policy grants a user permission to create IAM users</a:t>
            </a:r>
            <a:endParaRPr/>
          </a:p>
        </p:txBody>
      </p:sp>
      <p:pic>
        <p:nvPicPr>
          <p:cNvPr id="2210" name="Google Shape;2210;p170"/>
          <p:cNvPicPr preferRelativeResize="0"/>
          <p:nvPr/>
        </p:nvPicPr>
        <p:blipFill rotWithShape="1">
          <a:blip r:embed="rId3">
            <a:alphaModFix/>
          </a:blip>
          <a:srcRect b="0" l="0" r="0" t="0"/>
          <a:stretch/>
        </p:blipFill>
        <p:spPr>
          <a:xfrm>
            <a:off x="5542870" y="3127722"/>
            <a:ext cx="1247675" cy="1247675"/>
          </a:xfrm>
          <a:prstGeom prst="rect">
            <a:avLst/>
          </a:prstGeom>
          <a:noFill/>
          <a:ln>
            <a:noFill/>
          </a:ln>
        </p:spPr>
      </p:pic>
      <p:sp>
        <p:nvSpPr>
          <p:cNvPr id="2211" name="Google Shape;2211;p170"/>
          <p:cNvSpPr/>
          <p:nvPr/>
        </p:nvSpPr>
        <p:spPr>
          <a:xfrm>
            <a:off x="5620724" y="4181052"/>
            <a:ext cx="10919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16191F"/>
                </a:solidFill>
                <a:latin typeface="Play"/>
                <a:ea typeface="Play"/>
                <a:cs typeface="Play"/>
                <a:sym typeface="Play"/>
              </a:rPr>
              <a:t>IAM user</a:t>
            </a:r>
            <a:endParaRPr sz="1800">
              <a:solidFill>
                <a:schemeClr val="dk1"/>
              </a:solidFill>
              <a:latin typeface="Play"/>
              <a:ea typeface="Play"/>
              <a:cs typeface="Play"/>
              <a:sym typeface="Play"/>
            </a:endParaRPr>
          </a:p>
        </p:txBody>
      </p:sp>
      <p:cxnSp>
        <p:nvCxnSpPr>
          <p:cNvPr id="2212" name="Google Shape;2212;p170"/>
          <p:cNvCxnSpPr>
            <a:stCxn id="2211" idx="2"/>
          </p:cNvCxnSpPr>
          <p:nvPr/>
        </p:nvCxnSpPr>
        <p:spPr>
          <a:xfrm>
            <a:off x="6166707" y="4550384"/>
            <a:ext cx="0" cy="545700"/>
          </a:xfrm>
          <a:prstGeom prst="straightConnector1">
            <a:avLst/>
          </a:prstGeom>
          <a:noFill/>
          <a:ln cap="flat" cmpd="sng" w="12700">
            <a:solidFill>
              <a:srgbClr val="232F3E"/>
            </a:solidFill>
            <a:prstDash val="solid"/>
            <a:round/>
            <a:headEnd len="sm" w="sm" type="none"/>
            <a:tailEnd len="lg" w="lg" type="stealth"/>
          </a:ln>
        </p:spPr>
      </p:cxnSp>
      <p:cxnSp>
        <p:nvCxnSpPr>
          <p:cNvPr id="2213" name="Google Shape;2213;p170"/>
          <p:cNvCxnSpPr/>
          <p:nvPr/>
        </p:nvCxnSpPr>
        <p:spPr>
          <a:xfrm>
            <a:off x="4614884" y="4334215"/>
            <a:ext cx="1005840" cy="0"/>
          </a:xfrm>
          <a:prstGeom prst="straightConnector1">
            <a:avLst/>
          </a:prstGeom>
          <a:noFill/>
          <a:ln cap="flat" cmpd="sng" w="12700">
            <a:solidFill>
              <a:srgbClr val="232F3E"/>
            </a:solidFill>
            <a:prstDash val="solid"/>
            <a:round/>
            <a:headEnd len="sm" w="sm" type="none"/>
            <a:tailEnd len="lg" w="lg" type="stealth"/>
          </a:ln>
        </p:spPr>
      </p:cxnSp>
      <p:cxnSp>
        <p:nvCxnSpPr>
          <p:cNvPr id="2214" name="Google Shape;2214;p170"/>
          <p:cNvCxnSpPr/>
          <p:nvPr/>
        </p:nvCxnSpPr>
        <p:spPr>
          <a:xfrm rot="10800000">
            <a:off x="6712690" y="4334215"/>
            <a:ext cx="1005840" cy="0"/>
          </a:xfrm>
          <a:prstGeom prst="straightConnector1">
            <a:avLst/>
          </a:prstGeom>
          <a:noFill/>
          <a:ln cap="flat" cmpd="sng" w="12700">
            <a:solidFill>
              <a:srgbClr val="232F3E"/>
            </a:solidFill>
            <a:prstDash val="solid"/>
            <a:round/>
            <a:headEnd len="sm" w="sm" type="none"/>
            <a:tailEnd len="lg" w="lg" type="stealth"/>
          </a:ln>
        </p:spPr>
      </p:cxnSp>
      <p:pic>
        <p:nvPicPr>
          <p:cNvPr id="2215" name="Google Shape;2215;p170"/>
          <p:cNvPicPr preferRelativeResize="0"/>
          <p:nvPr/>
        </p:nvPicPr>
        <p:blipFill rotWithShape="1">
          <a:blip r:embed="rId4">
            <a:alphaModFix/>
          </a:blip>
          <a:srcRect b="0" l="0" r="0" t="0"/>
          <a:stretch/>
        </p:blipFill>
        <p:spPr>
          <a:xfrm>
            <a:off x="7071657" y="4151335"/>
            <a:ext cx="365760" cy="3657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1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21" name="Google Shape;2221;p17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Permissions must be allowed by both policy types</a:t>
            </a:r>
            <a:endParaRPr/>
          </a:p>
        </p:txBody>
      </p:sp>
      <p:grpSp>
        <p:nvGrpSpPr>
          <p:cNvPr descr="Diagram of an identity-based policy and permission boundary. The overlap is the effective permissions. See notes for more details." id="2222" name="Google Shape;2222;p171"/>
          <p:cNvGrpSpPr/>
          <p:nvPr/>
        </p:nvGrpSpPr>
        <p:grpSpPr>
          <a:xfrm>
            <a:off x="546422" y="2286000"/>
            <a:ext cx="11249794" cy="3645763"/>
            <a:chOff x="546422" y="2286000"/>
            <a:chExt cx="11249794" cy="3645763"/>
          </a:xfrm>
        </p:grpSpPr>
        <p:sp>
          <p:nvSpPr>
            <p:cNvPr id="2223" name="Google Shape;2223;p171"/>
            <p:cNvSpPr/>
            <p:nvPr/>
          </p:nvSpPr>
          <p:spPr>
            <a:xfrm>
              <a:off x="3670300" y="2546010"/>
              <a:ext cx="7848600" cy="2157574"/>
            </a:xfrm>
            <a:prstGeom prst="roundRect">
              <a:avLst>
                <a:gd fmla="val 16667" name="adj"/>
              </a:avLst>
            </a:prstGeom>
            <a:no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224" name="Google Shape;2224;p171"/>
            <p:cNvSpPr txBox="1"/>
            <p:nvPr/>
          </p:nvSpPr>
          <p:spPr>
            <a:xfrm>
              <a:off x="7255917" y="3107049"/>
              <a:ext cx="4540299"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Identity-based policy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Allow iam:CreateUser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Deny s3*</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Allow ec2:DescribeInstances</a:t>
              </a:r>
              <a:endParaRPr/>
            </a:p>
          </p:txBody>
        </p:sp>
        <p:sp>
          <p:nvSpPr>
            <p:cNvPr id="2225" name="Google Shape;2225;p171"/>
            <p:cNvSpPr/>
            <p:nvPr/>
          </p:nvSpPr>
          <p:spPr>
            <a:xfrm>
              <a:off x="546422" y="3093390"/>
              <a:ext cx="6590978" cy="2003461"/>
            </a:xfrm>
            <a:prstGeom prst="roundRect">
              <a:avLst>
                <a:gd fmla="val 16667" name="adj"/>
              </a:avLst>
            </a:prstGeom>
            <a:noFill/>
            <a:ln cap="flat" cmpd="sng" w="317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226" name="Google Shape;2226;p171"/>
            <p:cNvPicPr preferRelativeResize="0"/>
            <p:nvPr/>
          </p:nvPicPr>
          <p:blipFill rotWithShape="1">
            <a:blip r:embed="rId3">
              <a:alphaModFix/>
            </a:blip>
            <a:srcRect b="0" l="0" r="0" t="0"/>
            <a:stretch/>
          </p:blipFill>
          <p:spPr>
            <a:xfrm>
              <a:off x="10249966" y="2734820"/>
              <a:ext cx="559719" cy="559719"/>
            </a:xfrm>
            <a:prstGeom prst="rect">
              <a:avLst/>
            </a:prstGeom>
            <a:noFill/>
            <a:ln>
              <a:noFill/>
            </a:ln>
          </p:spPr>
        </p:pic>
        <p:sp>
          <p:nvSpPr>
            <p:cNvPr id="2227" name="Google Shape;2227;p171"/>
            <p:cNvSpPr/>
            <p:nvPr/>
          </p:nvSpPr>
          <p:spPr>
            <a:xfrm>
              <a:off x="726433" y="3681095"/>
              <a:ext cx="3037775" cy="123110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Permissions Boundary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Allow s3*</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Allow cloudwatch*</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Allow ec2*</a:t>
              </a:r>
              <a:endParaRPr/>
            </a:p>
          </p:txBody>
        </p:sp>
        <p:cxnSp>
          <p:nvCxnSpPr>
            <p:cNvPr id="2228" name="Google Shape;2228;p171"/>
            <p:cNvCxnSpPr/>
            <p:nvPr/>
          </p:nvCxnSpPr>
          <p:spPr>
            <a:xfrm>
              <a:off x="6069738" y="5167013"/>
              <a:ext cx="586714" cy="424751"/>
            </a:xfrm>
            <a:prstGeom prst="straightConnector1">
              <a:avLst/>
            </a:prstGeom>
            <a:noFill/>
            <a:ln cap="flat" cmpd="sng" w="38100">
              <a:solidFill>
                <a:srgbClr val="248814"/>
              </a:solidFill>
              <a:prstDash val="solid"/>
              <a:round/>
              <a:headEnd len="sm" w="sm" type="none"/>
              <a:tailEnd len="sm" w="sm" type="none"/>
            </a:ln>
          </p:spPr>
        </p:cxnSp>
        <p:sp>
          <p:nvSpPr>
            <p:cNvPr id="2229" name="Google Shape;2229;p171"/>
            <p:cNvSpPr/>
            <p:nvPr/>
          </p:nvSpPr>
          <p:spPr>
            <a:xfrm flipH="1">
              <a:off x="3653814" y="2286000"/>
              <a:ext cx="3480120" cy="2960403"/>
            </a:xfrm>
            <a:prstGeom prst="ellipse">
              <a:avLst/>
            </a:prstGeom>
            <a:noFill/>
            <a:ln cap="flat" cmpd="sng" w="38100">
              <a:solidFill>
                <a:srgbClr val="2488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230" name="Google Shape;2230;p171"/>
            <p:cNvSpPr txBox="1"/>
            <p:nvPr/>
          </p:nvSpPr>
          <p:spPr>
            <a:xfrm>
              <a:off x="6561795" y="5531653"/>
              <a:ext cx="265329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lay"/>
                  <a:ea typeface="Play"/>
                  <a:cs typeface="Play"/>
                  <a:sym typeface="Play"/>
                </a:rPr>
                <a:t>Effective Permissions</a:t>
              </a:r>
              <a:endParaRPr/>
            </a:p>
          </p:txBody>
        </p:sp>
        <p:pic>
          <p:nvPicPr>
            <p:cNvPr id="2231" name="Google Shape;2231;p171"/>
            <p:cNvPicPr preferRelativeResize="0"/>
            <p:nvPr/>
          </p:nvPicPr>
          <p:blipFill rotWithShape="1">
            <a:blip r:embed="rId4">
              <a:alphaModFix/>
            </a:blip>
            <a:srcRect b="0" l="0" r="0" t="0"/>
            <a:stretch/>
          </p:blipFill>
          <p:spPr>
            <a:xfrm>
              <a:off x="6663289" y="3448282"/>
              <a:ext cx="274320" cy="274320"/>
            </a:xfrm>
            <a:prstGeom prst="rect">
              <a:avLst/>
            </a:prstGeom>
            <a:noFill/>
            <a:ln>
              <a:noFill/>
            </a:ln>
          </p:spPr>
        </p:pic>
        <p:pic>
          <p:nvPicPr>
            <p:cNvPr id="2232" name="Google Shape;2232;p171"/>
            <p:cNvPicPr preferRelativeResize="0"/>
            <p:nvPr/>
          </p:nvPicPr>
          <p:blipFill rotWithShape="1">
            <a:blip r:embed="rId3">
              <a:alphaModFix/>
            </a:blip>
            <a:srcRect b="0" l="0" r="0" t="0"/>
            <a:stretch/>
          </p:blipFill>
          <p:spPr>
            <a:xfrm>
              <a:off x="831194" y="3142037"/>
              <a:ext cx="559719" cy="559719"/>
            </a:xfrm>
            <a:prstGeom prst="rect">
              <a:avLst/>
            </a:prstGeom>
            <a:noFill/>
            <a:ln>
              <a:noFill/>
            </a:ln>
          </p:spPr>
        </p:pic>
        <p:sp>
          <p:nvSpPr>
            <p:cNvPr id="2233" name="Google Shape;2233;p171"/>
            <p:cNvSpPr/>
            <p:nvPr/>
          </p:nvSpPr>
          <p:spPr>
            <a:xfrm>
              <a:off x="3699859" y="3399437"/>
              <a:ext cx="311335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Droid Sans Mono"/>
                  <a:ea typeface="Droid Sans Mono"/>
                  <a:cs typeface="Droid Sans Mono"/>
                  <a:sym typeface="Droid Sans Mono"/>
                </a:rPr>
                <a:t>iam:CreateUser</a:t>
              </a:r>
              <a:endParaRPr/>
            </a:p>
            <a:p>
              <a:pPr indent="0" lvl="0" marL="0" marR="0" rtl="0" algn="l">
                <a:spcBef>
                  <a:spcPts val="0"/>
                </a:spcBef>
                <a:spcAft>
                  <a:spcPts val="0"/>
                </a:spcAft>
                <a:buNone/>
              </a:pPr>
              <a:r>
                <a:rPr lang="en-US" sz="1800">
                  <a:solidFill>
                    <a:schemeClr val="dk1"/>
                  </a:solidFill>
                  <a:latin typeface="Droid Sans Mono"/>
                  <a:ea typeface="Droid Sans Mono"/>
                  <a:cs typeface="Droid Sans Mono"/>
                  <a:sym typeface="Droid Sans Mono"/>
                </a:rPr>
                <a:t>S3</a:t>
              </a:r>
              <a:endParaRPr/>
            </a:p>
            <a:p>
              <a:pPr indent="0" lvl="0" marL="0" marR="0" rtl="0" algn="l">
                <a:spcBef>
                  <a:spcPts val="0"/>
                </a:spcBef>
                <a:spcAft>
                  <a:spcPts val="0"/>
                </a:spcAft>
                <a:buNone/>
              </a:pPr>
              <a:r>
                <a:rPr lang="en-US" sz="1800">
                  <a:solidFill>
                    <a:schemeClr val="dk1"/>
                  </a:solidFill>
                  <a:latin typeface="Droid Sans Mono"/>
                  <a:ea typeface="Droid Sans Mono"/>
                  <a:cs typeface="Droid Sans Mono"/>
                  <a:sym typeface="Droid Sans Mono"/>
                </a:rPr>
                <a:t>ec2:DescribeInstances</a:t>
              </a:r>
              <a:endParaRPr sz="1800">
                <a:solidFill>
                  <a:schemeClr val="dk1"/>
                </a:solidFill>
                <a:latin typeface="Droid Sans Mono"/>
                <a:ea typeface="Droid Sans Mono"/>
                <a:cs typeface="Droid Sans Mono"/>
                <a:sym typeface="Droid Sans Mono"/>
              </a:endParaRPr>
            </a:p>
          </p:txBody>
        </p:sp>
        <p:pic>
          <p:nvPicPr>
            <p:cNvPr id="2234" name="Google Shape;2234;p171"/>
            <p:cNvPicPr preferRelativeResize="0"/>
            <p:nvPr/>
          </p:nvPicPr>
          <p:blipFill rotWithShape="1">
            <a:blip r:embed="rId4">
              <a:alphaModFix/>
            </a:blip>
            <a:srcRect b="0" l="0" r="0" t="0"/>
            <a:stretch/>
          </p:blipFill>
          <p:spPr>
            <a:xfrm>
              <a:off x="6676052" y="3697371"/>
              <a:ext cx="274320" cy="274320"/>
            </a:xfrm>
            <a:prstGeom prst="rect">
              <a:avLst/>
            </a:prstGeom>
            <a:noFill/>
            <a:ln>
              <a:noFill/>
            </a:ln>
          </p:spPr>
        </p:pic>
        <p:pic>
          <p:nvPicPr>
            <p:cNvPr descr="Checkmark" id="2235" name="Google Shape;2235;p171"/>
            <p:cNvPicPr preferRelativeResize="0"/>
            <p:nvPr/>
          </p:nvPicPr>
          <p:blipFill rotWithShape="1">
            <a:blip r:embed="rId5">
              <a:alphaModFix/>
            </a:blip>
            <a:srcRect b="0" l="0" r="0" t="0"/>
            <a:stretch/>
          </p:blipFill>
          <p:spPr>
            <a:xfrm>
              <a:off x="6687504" y="3957960"/>
              <a:ext cx="274320" cy="27432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88" name="Google Shape;1188;p127"/>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Hands-on labs in this module</a:t>
            </a:r>
            <a:endParaRPr/>
          </a:p>
        </p:txBody>
      </p:sp>
      <p:sp>
        <p:nvSpPr>
          <p:cNvPr id="1189" name="Google Shape;1189;p127"/>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Guided labs</a:t>
            </a:r>
            <a:endParaRPr/>
          </a:p>
        </p:txBody>
      </p:sp>
      <p:sp>
        <p:nvSpPr>
          <p:cNvPr id="1190" name="Google Shape;1190;p127"/>
          <p:cNvSpPr txBox="1"/>
          <p:nvPr>
            <p:ph idx="2" type="body"/>
          </p:nvPr>
        </p:nvSpPr>
        <p:spPr>
          <a:xfrm>
            <a:off x="365759" y="1563624"/>
            <a:ext cx="11112007" cy="4873752"/>
          </a:xfrm>
          <a:prstGeom prst="rect">
            <a:avLst/>
          </a:prstGeom>
          <a:solidFill>
            <a:schemeClr val="lt1"/>
          </a:solid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Securing Applications by Using Amazon Cognito</a:t>
            </a:r>
            <a:endParaRPr/>
          </a:p>
          <a:p>
            <a:pPr indent="-228600" lvl="0" marL="228600" rtl="0" algn="l">
              <a:lnSpc>
                <a:spcPct val="100000"/>
              </a:lnSpc>
              <a:spcBef>
                <a:spcPts val="1200"/>
              </a:spcBef>
              <a:spcAft>
                <a:spcPts val="0"/>
              </a:spcAft>
              <a:buClr>
                <a:srgbClr val="232F3E"/>
              </a:buClr>
              <a:buSzPts val="2800"/>
              <a:buChar char="•"/>
            </a:pPr>
            <a:r>
              <a:rPr lang="en-US"/>
              <a:t>Encrypting Data at Rest by Using AWS Encryption Options</a:t>
            </a:r>
            <a:endParaRPr/>
          </a:p>
          <a:p>
            <a:pPr indent="0" lvl="0" marL="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1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41" name="Google Shape;2241;p17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How multiple policy types impact permissions</a:t>
            </a:r>
            <a:endParaRPr/>
          </a:p>
        </p:txBody>
      </p:sp>
      <p:sp>
        <p:nvSpPr>
          <p:cNvPr id="2242" name="Google Shape;2242;p172"/>
          <p:cNvSpPr/>
          <p:nvPr/>
        </p:nvSpPr>
        <p:spPr>
          <a:xfrm>
            <a:off x="365759" y="1274511"/>
            <a:ext cx="3279483" cy="1554480"/>
          </a:xfrm>
          <a:prstGeom prst="roundRect">
            <a:avLst>
              <a:gd fmla="val 16667" name="adj"/>
            </a:avLst>
          </a:prstGeom>
          <a:noFill/>
          <a:ln cap="flat" cmpd="sng" w="38100">
            <a:solidFill>
              <a:srgbClr val="003B5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Play"/>
                <a:ea typeface="Play"/>
                <a:cs typeface="Play"/>
                <a:sym typeface="Play"/>
              </a:rPr>
              <a:t>SCP attached to test OU</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Deny ec2*</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Deny sqs*</a:t>
            </a:r>
            <a:endParaRPr/>
          </a:p>
        </p:txBody>
      </p:sp>
      <p:sp>
        <p:nvSpPr>
          <p:cNvPr id="2243" name="Google Shape;2243;p172"/>
          <p:cNvSpPr/>
          <p:nvPr/>
        </p:nvSpPr>
        <p:spPr>
          <a:xfrm>
            <a:off x="8723870" y="1274511"/>
            <a:ext cx="3102370" cy="1554480"/>
          </a:xfrm>
          <a:prstGeom prst="roundRect">
            <a:avLst>
              <a:gd fmla="val 16667" name="adj"/>
            </a:avLst>
          </a:prstGeom>
          <a:noFill/>
          <a:ln cap="flat" cmpd="sng" w="38100">
            <a:solidFill>
              <a:srgbClr val="003B5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Play"/>
                <a:ea typeface="Play"/>
                <a:cs typeface="Play"/>
                <a:sym typeface="Play"/>
              </a:rPr>
              <a:t>Permission boundary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Allow s3*</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Allow sqs*</a:t>
            </a:r>
            <a:endParaRPr/>
          </a:p>
        </p:txBody>
      </p:sp>
      <p:sp>
        <p:nvSpPr>
          <p:cNvPr id="2244" name="Google Shape;2244;p172"/>
          <p:cNvSpPr/>
          <p:nvPr/>
        </p:nvSpPr>
        <p:spPr>
          <a:xfrm>
            <a:off x="4053028" y="1274512"/>
            <a:ext cx="4374670" cy="1554480"/>
          </a:xfrm>
          <a:prstGeom prst="roundRect">
            <a:avLst>
              <a:gd fmla="val 16667" name="adj"/>
            </a:avLst>
          </a:prstGeom>
          <a:noFill/>
          <a:ln cap="flat" cmpd="sng" w="38100">
            <a:solidFill>
              <a:srgbClr val="003B5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Play"/>
                <a:ea typeface="Play"/>
                <a:cs typeface="Play"/>
                <a:sym typeface="Play"/>
              </a:rPr>
              <a:t>Identity-based IAM policy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Allow ec2:DescribeInstances </a:t>
            </a:r>
            <a:endParaRPr sz="1800">
              <a:solidFill>
                <a:schemeClr val="dk1"/>
              </a:solidFill>
              <a:latin typeface="Droid Sans Mono"/>
              <a:ea typeface="Droid Sans Mono"/>
              <a:cs typeface="Droid Sans Mono"/>
              <a:sym typeface="Droid Sans Mono"/>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Allow kms*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Allow s3*</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Droid Sans Mono"/>
                <a:ea typeface="Droid Sans Mono"/>
                <a:cs typeface="Droid Sans Mono"/>
                <a:sym typeface="Droid Sans Mono"/>
              </a:rPr>
              <a:t>Allow sqs:SendMessage</a:t>
            </a:r>
            <a:endParaRPr/>
          </a:p>
        </p:txBody>
      </p:sp>
      <p:pic>
        <p:nvPicPr>
          <p:cNvPr id="2245" name="Google Shape;2245;p172"/>
          <p:cNvPicPr preferRelativeResize="0"/>
          <p:nvPr/>
        </p:nvPicPr>
        <p:blipFill rotWithShape="1">
          <a:blip r:embed="rId3">
            <a:alphaModFix/>
          </a:blip>
          <a:srcRect b="0" l="0" r="0" t="0"/>
          <a:stretch/>
        </p:blipFill>
        <p:spPr>
          <a:xfrm>
            <a:off x="5879834" y="2931440"/>
            <a:ext cx="721057" cy="721057"/>
          </a:xfrm>
          <a:prstGeom prst="rect">
            <a:avLst/>
          </a:prstGeom>
          <a:noFill/>
          <a:ln>
            <a:noFill/>
          </a:ln>
        </p:spPr>
      </p:pic>
      <p:sp>
        <p:nvSpPr>
          <p:cNvPr id="2246" name="Google Shape;2246;p172"/>
          <p:cNvSpPr/>
          <p:nvPr/>
        </p:nvSpPr>
        <p:spPr>
          <a:xfrm>
            <a:off x="5145817" y="3467831"/>
            <a:ext cx="22108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16191F"/>
                </a:solidFill>
                <a:latin typeface="Play"/>
                <a:ea typeface="Play"/>
                <a:cs typeface="Play"/>
                <a:sym typeface="Play"/>
              </a:rPr>
              <a:t>IAM user in test OU</a:t>
            </a:r>
            <a:endParaRPr sz="1800">
              <a:solidFill>
                <a:schemeClr val="dk1"/>
              </a:solidFill>
              <a:latin typeface="Play"/>
              <a:ea typeface="Play"/>
              <a:cs typeface="Play"/>
              <a:sym typeface="Play"/>
            </a:endParaRPr>
          </a:p>
        </p:txBody>
      </p:sp>
      <p:cxnSp>
        <p:nvCxnSpPr>
          <p:cNvPr id="2247" name="Google Shape;2247;p172"/>
          <p:cNvCxnSpPr>
            <a:stCxn id="2242" idx="2"/>
            <a:endCxn id="2246" idx="1"/>
          </p:cNvCxnSpPr>
          <p:nvPr/>
        </p:nvCxnSpPr>
        <p:spPr>
          <a:xfrm flipH="1" rot="-5400000">
            <a:off x="3163951" y="1670541"/>
            <a:ext cx="823500" cy="3140400"/>
          </a:xfrm>
          <a:prstGeom prst="bentConnector2">
            <a:avLst/>
          </a:prstGeom>
          <a:noFill/>
          <a:ln cap="flat" cmpd="sng" w="9525">
            <a:solidFill>
              <a:schemeClr val="accent1"/>
            </a:solidFill>
            <a:prstDash val="solid"/>
            <a:round/>
            <a:headEnd len="sm" w="sm" type="none"/>
            <a:tailEnd len="med" w="med" type="triangle"/>
          </a:ln>
        </p:spPr>
      </p:cxnSp>
      <p:cxnSp>
        <p:nvCxnSpPr>
          <p:cNvPr id="2248" name="Google Shape;2248;p172"/>
          <p:cNvCxnSpPr>
            <a:stCxn id="2243" idx="2"/>
            <a:endCxn id="2246" idx="3"/>
          </p:cNvCxnSpPr>
          <p:nvPr/>
        </p:nvCxnSpPr>
        <p:spPr>
          <a:xfrm rot="5400000">
            <a:off x="8404105" y="1781541"/>
            <a:ext cx="823500" cy="2918400"/>
          </a:xfrm>
          <a:prstGeom prst="bentConnector2">
            <a:avLst/>
          </a:prstGeom>
          <a:noFill/>
          <a:ln cap="flat" cmpd="sng" w="9525">
            <a:solidFill>
              <a:schemeClr val="accent1"/>
            </a:solidFill>
            <a:prstDash val="solid"/>
            <a:round/>
            <a:headEnd len="sm" w="sm" type="none"/>
            <a:tailEnd len="med" w="med" type="triangle"/>
          </a:ln>
        </p:spPr>
      </p:cxnSp>
      <p:cxnSp>
        <p:nvCxnSpPr>
          <p:cNvPr id="2249" name="Google Shape;2249;p172"/>
          <p:cNvCxnSpPr>
            <a:stCxn id="2244" idx="2"/>
            <a:endCxn id="2245" idx="0"/>
          </p:cNvCxnSpPr>
          <p:nvPr/>
        </p:nvCxnSpPr>
        <p:spPr>
          <a:xfrm>
            <a:off x="6240363" y="2828992"/>
            <a:ext cx="0" cy="102300"/>
          </a:xfrm>
          <a:prstGeom prst="straightConnector1">
            <a:avLst/>
          </a:prstGeom>
          <a:noFill/>
          <a:ln cap="flat" cmpd="sng" w="9525">
            <a:solidFill>
              <a:schemeClr val="accent1"/>
            </a:solidFill>
            <a:prstDash val="solid"/>
            <a:round/>
            <a:headEnd len="sm" w="sm" type="none"/>
            <a:tailEnd len="med" w="med" type="triangle"/>
          </a:ln>
        </p:spPr>
      </p:cxnSp>
      <p:graphicFrame>
        <p:nvGraphicFramePr>
          <p:cNvPr id="2250" name="Google Shape;2250;p172"/>
          <p:cNvGraphicFramePr/>
          <p:nvPr/>
        </p:nvGraphicFramePr>
        <p:xfrm>
          <a:off x="590755" y="3780027"/>
          <a:ext cx="3000000" cy="3000000"/>
        </p:xfrm>
        <a:graphic>
          <a:graphicData uri="http://schemas.openxmlformats.org/drawingml/2006/table">
            <a:tbl>
              <a:tblPr bandRow="1" firstRow="1">
                <a:noFill/>
                <a:tableStyleId>{55343359-1218-4CD2-9FEF-76C309ED6A64}</a:tableStyleId>
              </a:tblPr>
              <a:tblGrid>
                <a:gridCol w="2533750"/>
                <a:gridCol w="1143000"/>
                <a:gridCol w="7333725"/>
              </a:tblGrid>
              <a:tr h="370850">
                <a:tc>
                  <a:txBody>
                    <a:bodyPr/>
                    <a:lstStyle/>
                    <a:p>
                      <a:pPr indent="0" lvl="0" marL="0" marR="0" rtl="0" algn="l">
                        <a:spcBef>
                          <a:spcPts val="0"/>
                        </a:spcBef>
                        <a:spcAft>
                          <a:spcPts val="0"/>
                        </a:spcAft>
                        <a:buNone/>
                      </a:pPr>
                      <a:r>
                        <a:rPr lang="en-US" sz="1600"/>
                        <a:t>Resource or permission</a:t>
                      </a:r>
                      <a:endParaRPr/>
                    </a:p>
                  </a:txBody>
                  <a:tcPr marT="45725" marB="45725" marR="91450" marL="91450"/>
                </a:tc>
                <a:tc>
                  <a:txBody>
                    <a:bodyPr/>
                    <a:lstStyle/>
                    <a:p>
                      <a:pPr indent="0" lvl="0" marL="0" marR="0" rtl="0" algn="l">
                        <a:spcBef>
                          <a:spcPts val="0"/>
                        </a:spcBef>
                        <a:spcAft>
                          <a:spcPts val="0"/>
                        </a:spcAft>
                        <a:buNone/>
                      </a:pPr>
                      <a:r>
                        <a:rPr lang="en-US" sz="1600"/>
                        <a:t>Allowed? </a:t>
                      </a:r>
                      <a:endParaRPr/>
                    </a:p>
                  </a:txBody>
                  <a:tcPr marT="45725" marB="45725" marR="91450" marL="91450"/>
                </a:tc>
                <a:tc>
                  <a:txBody>
                    <a:bodyPr/>
                    <a:lstStyle/>
                    <a:p>
                      <a:pPr indent="0" lvl="0" marL="0" marR="0" rtl="0" algn="l">
                        <a:spcBef>
                          <a:spcPts val="0"/>
                        </a:spcBef>
                        <a:spcAft>
                          <a:spcPts val="0"/>
                        </a:spcAft>
                        <a:buNone/>
                      </a:pPr>
                      <a:r>
                        <a:rPr lang="en-US" sz="1600"/>
                        <a:t>Rationale</a:t>
                      </a:r>
                      <a:endParaRPr/>
                    </a:p>
                  </a:txBody>
                  <a:tcPr marT="45725" marB="45725" marR="91450" marL="91450"/>
                </a:tc>
              </a:tr>
              <a:tr h="370850">
                <a:tc>
                  <a:txBody>
                    <a:bodyPr/>
                    <a:lstStyle/>
                    <a:p>
                      <a:pPr indent="0" lvl="0" marL="0" marR="0" rtl="0" algn="l">
                        <a:spcBef>
                          <a:spcPts val="0"/>
                        </a:spcBef>
                        <a:spcAft>
                          <a:spcPts val="0"/>
                        </a:spcAft>
                        <a:buNone/>
                      </a:pPr>
                      <a:r>
                        <a:rPr lang="en-US" sz="1600"/>
                        <a:t>EC2 describe instances</a:t>
                      </a:r>
                      <a:endParaRPr/>
                    </a:p>
                  </a:txBody>
                  <a:tcPr marT="45725" marB="45725" marR="91450" marL="91450"/>
                </a:tc>
                <a:tc>
                  <a:txBody>
                    <a:bodyPr/>
                    <a:lstStyle/>
                    <a:p>
                      <a:pPr indent="0" lvl="0" marL="0" marR="0" rtl="0" algn="ctr">
                        <a:spcBef>
                          <a:spcPts val="0"/>
                        </a:spcBef>
                        <a:spcAft>
                          <a:spcPts val="0"/>
                        </a:spcAft>
                        <a:buNone/>
                      </a:pPr>
                      <a:r>
                        <a:rPr lang="en-US" sz="1600"/>
                        <a:t>No</a:t>
                      </a:r>
                      <a:endParaRPr/>
                    </a:p>
                  </a:txBody>
                  <a:tcPr marT="45725" marB="45725" marR="91450" marL="91450"/>
                </a:tc>
                <a:tc>
                  <a:txBody>
                    <a:bodyPr/>
                    <a:lstStyle/>
                    <a:p>
                      <a:pPr indent="0" lvl="0" marL="0" marR="0" rtl="0" algn="l">
                        <a:spcBef>
                          <a:spcPts val="0"/>
                        </a:spcBef>
                        <a:spcAft>
                          <a:spcPts val="0"/>
                        </a:spcAft>
                        <a:buNone/>
                      </a:pPr>
                      <a:r>
                        <a:rPr lang="en-US" sz="1600"/>
                        <a:t>Explicit deny to EC2 in SCP overrides allow in IAM policy. </a:t>
                      </a:r>
                      <a:endParaRPr/>
                    </a:p>
                  </a:txBody>
                  <a:tcPr marT="45725" marB="45725" marR="91450" marL="91450"/>
                </a:tc>
              </a:tr>
              <a:tr h="370850">
                <a:tc>
                  <a:txBody>
                    <a:bodyPr/>
                    <a:lstStyle/>
                    <a:p>
                      <a:pPr indent="0" lvl="0" marL="0" marR="0" rtl="0" algn="l">
                        <a:spcBef>
                          <a:spcPts val="0"/>
                        </a:spcBef>
                        <a:spcAft>
                          <a:spcPts val="0"/>
                        </a:spcAft>
                        <a:buNone/>
                      </a:pPr>
                      <a:r>
                        <a:rPr lang="en-US" sz="1600"/>
                        <a:t>AWS Key Management Service (AWS KMS)</a:t>
                      </a:r>
                      <a:endParaRPr/>
                    </a:p>
                  </a:txBody>
                  <a:tcPr marT="45725" marB="45725" marR="91450" marL="91450"/>
                </a:tc>
                <a:tc>
                  <a:txBody>
                    <a:bodyPr/>
                    <a:lstStyle/>
                    <a:p>
                      <a:pPr indent="0" lvl="0" marL="0" marR="0" rtl="0" algn="ctr">
                        <a:spcBef>
                          <a:spcPts val="0"/>
                        </a:spcBef>
                        <a:spcAft>
                          <a:spcPts val="0"/>
                        </a:spcAft>
                        <a:buNone/>
                      </a:pPr>
                      <a:r>
                        <a:rPr lang="en-US" sz="1600"/>
                        <a:t>No</a:t>
                      </a:r>
                      <a:endParaRPr/>
                    </a:p>
                  </a:txBody>
                  <a:tcPr marT="45725" marB="45725" marR="91450" marL="91450"/>
                </a:tc>
                <a:tc>
                  <a:txBody>
                    <a:bodyPr/>
                    <a:lstStyle/>
                    <a:p>
                      <a:pPr indent="0" lvl="0" marL="0" marR="0" rtl="0" algn="l">
                        <a:spcBef>
                          <a:spcPts val="0"/>
                        </a:spcBef>
                        <a:spcAft>
                          <a:spcPts val="0"/>
                        </a:spcAft>
                        <a:buNone/>
                      </a:pPr>
                      <a:r>
                        <a:rPr lang="en-US" sz="1600"/>
                        <a:t>There is no explicit deny, but this service is not within the permission boundary.</a:t>
                      </a:r>
                      <a:endParaRPr/>
                    </a:p>
                  </a:txBody>
                  <a:tcPr marT="45725" marB="45725" marR="91450" marL="91450"/>
                </a:tc>
              </a:tr>
              <a:tr h="370850">
                <a:tc>
                  <a:txBody>
                    <a:bodyPr/>
                    <a:lstStyle/>
                    <a:p>
                      <a:pPr indent="0" lvl="0" marL="0" marR="0" rtl="0" algn="l">
                        <a:spcBef>
                          <a:spcPts val="0"/>
                        </a:spcBef>
                        <a:spcAft>
                          <a:spcPts val="0"/>
                        </a:spcAft>
                        <a:buNone/>
                      </a:pPr>
                      <a:r>
                        <a:rPr lang="en-US" sz="1600"/>
                        <a:t>Amazon S3</a:t>
                      </a:r>
                      <a:endParaRPr/>
                    </a:p>
                  </a:txBody>
                  <a:tcPr marT="45725" marB="45725" marR="91450" marL="91450"/>
                </a:tc>
                <a:tc>
                  <a:txBody>
                    <a:bodyPr/>
                    <a:lstStyle/>
                    <a:p>
                      <a:pPr indent="0" lvl="0" marL="0" marR="0" rtl="0" algn="ctr">
                        <a:spcBef>
                          <a:spcPts val="0"/>
                        </a:spcBef>
                        <a:spcAft>
                          <a:spcPts val="0"/>
                        </a:spcAft>
                        <a:buNone/>
                      </a:pPr>
                      <a:r>
                        <a:rPr lang="en-US" sz="1600"/>
                        <a:t>Yes</a:t>
                      </a:r>
                      <a:endParaRPr/>
                    </a:p>
                  </a:txBody>
                  <a:tcPr marT="45725" marB="45725" marR="91450" marL="91450"/>
                </a:tc>
                <a:tc>
                  <a:txBody>
                    <a:bodyPr/>
                    <a:lstStyle/>
                    <a:p>
                      <a:pPr indent="0" lvl="0" marL="0" marR="0" rtl="0" algn="l">
                        <a:spcBef>
                          <a:spcPts val="0"/>
                        </a:spcBef>
                        <a:spcAft>
                          <a:spcPts val="0"/>
                        </a:spcAft>
                        <a:buNone/>
                      </a:pPr>
                      <a:r>
                        <a:rPr lang="en-US" sz="1600"/>
                        <a:t>S3 is within the permission boundary and there is no explicit deny in the SCP. The IAM policy grants access.</a:t>
                      </a:r>
                      <a:endParaRPr/>
                    </a:p>
                  </a:txBody>
                  <a:tcPr marT="45725" marB="45725" marR="91450" marL="91450"/>
                </a:tc>
              </a:tr>
              <a:tr h="370850">
                <a:tc>
                  <a:txBody>
                    <a:bodyPr/>
                    <a:lstStyle/>
                    <a:p>
                      <a:pPr indent="0" lvl="0" marL="0" marR="0" rtl="0" algn="l">
                        <a:spcBef>
                          <a:spcPts val="0"/>
                        </a:spcBef>
                        <a:spcAft>
                          <a:spcPts val="0"/>
                        </a:spcAft>
                        <a:buNone/>
                      </a:pPr>
                      <a:r>
                        <a:rPr lang="en-US" sz="1600"/>
                        <a:t>Amazon Simple Queue Service (Amazon SQS) send message</a:t>
                      </a:r>
                      <a:endParaRPr/>
                    </a:p>
                  </a:txBody>
                  <a:tcPr marT="45725" marB="45725" marR="91450" marL="91450"/>
                </a:tc>
                <a:tc>
                  <a:txBody>
                    <a:bodyPr/>
                    <a:lstStyle/>
                    <a:p>
                      <a:pPr indent="0" lvl="0" marL="0" marR="0" rtl="0" algn="ctr">
                        <a:spcBef>
                          <a:spcPts val="0"/>
                        </a:spcBef>
                        <a:spcAft>
                          <a:spcPts val="0"/>
                        </a:spcAft>
                        <a:buNone/>
                      </a:pPr>
                      <a:r>
                        <a:rPr lang="en-US" sz="1600"/>
                        <a:t>No</a:t>
                      </a:r>
                      <a:endParaRPr/>
                    </a:p>
                  </a:txBody>
                  <a:tcPr marT="45725" marB="45725" marR="91450" marL="91450"/>
                </a:tc>
                <a:tc>
                  <a:txBody>
                    <a:bodyPr/>
                    <a:lstStyle/>
                    <a:p>
                      <a:pPr indent="0" lvl="0" marL="0" marR="0" rtl="0" algn="l">
                        <a:spcBef>
                          <a:spcPts val="0"/>
                        </a:spcBef>
                        <a:spcAft>
                          <a:spcPts val="0"/>
                        </a:spcAft>
                        <a:buNone/>
                      </a:pPr>
                      <a:r>
                        <a:rPr lang="en-US" sz="1600"/>
                        <a:t>Explicit deny in SCP overrides the allow in the permission boundary and IAM policy.</a:t>
                      </a:r>
                      <a:endParaRPr/>
                    </a:p>
                  </a:txBody>
                  <a:tcPr marT="45725" marB="45725" marR="91450" marL="91450"/>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1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56" name="Google Shape;2256;p17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Comparing permission boundaries and SCPs</a:t>
            </a:r>
            <a:endParaRPr/>
          </a:p>
        </p:txBody>
      </p:sp>
      <p:graphicFrame>
        <p:nvGraphicFramePr>
          <p:cNvPr id="2257" name="Google Shape;2257;p173"/>
          <p:cNvGraphicFramePr/>
          <p:nvPr/>
        </p:nvGraphicFramePr>
        <p:xfrm>
          <a:off x="365125" y="1166238"/>
          <a:ext cx="3000000" cy="3000000"/>
        </p:xfrm>
        <a:graphic>
          <a:graphicData uri="http://schemas.openxmlformats.org/drawingml/2006/table">
            <a:tbl>
              <a:tblPr bandRow="1" firstRow="1">
                <a:noFill/>
                <a:tableStyleId>{55343359-1218-4CD2-9FEF-76C309ED6A64}</a:tableStyleId>
              </a:tblPr>
              <a:tblGrid>
                <a:gridCol w="5733250"/>
                <a:gridCol w="5733250"/>
              </a:tblGrid>
              <a:tr h="369375">
                <a:tc>
                  <a:txBody>
                    <a:bodyPr/>
                    <a:lstStyle/>
                    <a:p>
                      <a:pPr indent="0" lvl="0" marL="0" marR="0" rtl="0" algn="l">
                        <a:spcBef>
                          <a:spcPts val="0"/>
                        </a:spcBef>
                        <a:spcAft>
                          <a:spcPts val="0"/>
                        </a:spcAft>
                        <a:buNone/>
                      </a:pPr>
                      <a:r>
                        <a:rPr lang="en-US" sz="1800"/>
                        <a:t>Permission boundary</a:t>
                      </a:r>
                      <a:endParaRPr/>
                    </a:p>
                  </a:txBody>
                  <a:tcPr marT="45725" marB="45725" marR="91450" marL="91450"/>
                </a:tc>
                <a:tc>
                  <a:txBody>
                    <a:bodyPr/>
                    <a:lstStyle/>
                    <a:p>
                      <a:pPr indent="0" lvl="0" marL="0" marR="0" rtl="0" algn="l">
                        <a:spcBef>
                          <a:spcPts val="0"/>
                        </a:spcBef>
                        <a:spcAft>
                          <a:spcPts val="0"/>
                        </a:spcAft>
                        <a:buNone/>
                      </a:pPr>
                      <a:r>
                        <a:rPr lang="en-US" sz="1800"/>
                        <a:t>Organizational SCP</a:t>
                      </a:r>
                      <a:endParaRPr/>
                    </a:p>
                  </a:txBody>
                  <a:tcPr marT="45725" marB="45725" marR="91450" marL="91450"/>
                </a:tc>
              </a:tr>
              <a:tr h="698300">
                <a:tc>
                  <a:txBody>
                    <a:bodyPr/>
                    <a:lstStyle/>
                    <a:p>
                      <a:pPr indent="0" lvl="0" marL="0" marR="0" rtl="0" algn="l">
                        <a:lnSpc>
                          <a:spcPct val="100000"/>
                        </a:lnSpc>
                        <a:spcBef>
                          <a:spcPts val="0"/>
                        </a:spcBef>
                        <a:spcAft>
                          <a:spcPts val="0"/>
                        </a:spcAft>
                        <a:buClr>
                          <a:schemeClr val="dk1"/>
                        </a:buClr>
                        <a:buSzPts val="2000"/>
                        <a:buFont typeface="Play"/>
                        <a:buNone/>
                      </a:pPr>
                      <a:r>
                        <a:rPr lang="en-US" sz="2000"/>
                        <a:t>Applies to an IAM entity (user or role)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Play"/>
                        <a:buNone/>
                      </a:pPr>
                      <a:r>
                        <a:rPr lang="en-US" sz="2000"/>
                        <a:t>Applies to all members of an organization or OU</a:t>
                      </a:r>
                      <a:endParaRPr/>
                    </a:p>
                  </a:txBody>
                  <a:tcPr marT="45725" marB="45725" marR="91450" marL="91450"/>
                </a:tc>
              </a:tr>
              <a:tr h="1001900">
                <a:tc>
                  <a:txBody>
                    <a:bodyPr/>
                    <a:lstStyle/>
                    <a:p>
                      <a:pPr indent="0" lvl="0" marL="0" marR="0" rtl="0" algn="l">
                        <a:lnSpc>
                          <a:spcPct val="100000"/>
                        </a:lnSpc>
                        <a:spcBef>
                          <a:spcPts val="0"/>
                        </a:spcBef>
                        <a:spcAft>
                          <a:spcPts val="0"/>
                        </a:spcAft>
                        <a:buClr>
                          <a:schemeClr val="dk1"/>
                        </a:buClr>
                        <a:buSzPts val="2000"/>
                        <a:buFont typeface="Play"/>
                        <a:buNone/>
                      </a:pPr>
                      <a:r>
                        <a:rPr lang="en-US" sz="2000"/>
                        <a:t>Defines the maximum permissions that the associated identity-based policies can grant to an entity</a:t>
                      </a:r>
                      <a:endParaRPr/>
                    </a:p>
                  </a:txBody>
                  <a:tcPr marT="45725" marB="45725" marR="91450" marL="91450"/>
                </a:tc>
                <a:tc>
                  <a:txBody>
                    <a:bodyPr/>
                    <a:lstStyle/>
                    <a:p>
                      <a:pPr indent="0" lvl="0" marL="0" marR="0" rtl="0" algn="l">
                        <a:spcBef>
                          <a:spcPts val="0"/>
                        </a:spcBef>
                        <a:spcAft>
                          <a:spcPts val="0"/>
                        </a:spcAft>
                        <a:buNone/>
                      </a:pPr>
                      <a:r>
                        <a:rPr lang="en-US" sz="2000"/>
                        <a:t>Defines the maximum permissions for account members of an organization or organizational unit (OU)</a:t>
                      </a:r>
                      <a:endParaRPr/>
                    </a:p>
                  </a:txBody>
                  <a:tcPr marT="45725" marB="45725" marR="91450" marL="91450"/>
                </a:tc>
              </a:tr>
              <a:tr h="394675">
                <a:tc>
                  <a:txBody>
                    <a:bodyPr/>
                    <a:lstStyle/>
                    <a:p>
                      <a:pPr indent="0" lvl="0" marL="0" marR="0" rtl="0" algn="l">
                        <a:lnSpc>
                          <a:spcPct val="100000"/>
                        </a:lnSpc>
                        <a:spcBef>
                          <a:spcPts val="0"/>
                        </a:spcBef>
                        <a:spcAft>
                          <a:spcPts val="0"/>
                        </a:spcAft>
                        <a:buClr>
                          <a:schemeClr val="dk1"/>
                        </a:buClr>
                        <a:buSzPts val="2000"/>
                        <a:buFont typeface="Play"/>
                        <a:buNone/>
                      </a:pPr>
                      <a:r>
                        <a:rPr lang="en-US" sz="2000"/>
                        <a:t>Does not grant permissions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Play"/>
                        <a:buNone/>
                      </a:pPr>
                      <a:r>
                        <a:rPr lang="en-US" sz="2000"/>
                        <a:t>Does not grant permissions</a:t>
                      </a:r>
                      <a:endParaRPr/>
                    </a:p>
                  </a:txBody>
                  <a:tcPr marT="45725" marB="45725" marR="91450" marL="91450"/>
                </a:tc>
              </a:tr>
              <a:tr h="698300">
                <a:tc>
                  <a:txBody>
                    <a:bodyPr/>
                    <a:lstStyle/>
                    <a:p>
                      <a:pPr indent="0" lvl="0" marL="0" marR="0" rtl="0" algn="l">
                        <a:lnSpc>
                          <a:spcPct val="100000"/>
                        </a:lnSpc>
                        <a:spcBef>
                          <a:spcPts val="0"/>
                        </a:spcBef>
                        <a:spcAft>
                          <a:spcPts val="0"/>
                        </a:spcAft>
                        <a:buClr>
                          <a:schemeClr val="dk1"/>
                        </a:buClr>
                        <a:buSzPts val="2000"/>
                        <a:buFont typeface="Play"/>
                        <a:buNone/>
                      </a:pPr>
                      <a:r>
                        <a:rPr lang="en-US" sz="2000"/>
                        <a:t>Typically used to scope which resources a user or role is allowed to access </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Play"/>
                        <a:buNone/>
                      </a:pPr>
                      <a:r>
                        <a:rPr lang="en-US" sz="2000"/>
                        <a:t>Typically used to deny access to a set of resources</a:t>
                      </a:r>
                      <a:endParaRPr/>
                    </a:p>
                  </a:txBody>
                  <a:tcPr marT="45725" marB="45725" marR="91450" marL="91450"/>
                </a:tc>
              </a:tr>
              <a:tr h="1912700">
                <a:tc>
                  <a:txBody>
                    <a:bodyPr/>
                    <a:lstStyle/>
                    <a:p>
                      <a:pPr indent="0" lvl="0" marL="0" marR="0" rtl="0" algn="l">
                        <a:lnSpc>
                          <a:spcPct val="100000"/>
                        </a:lnSpc>
                        <a:spcBef>
                          <a:spcPts val="0"/>
                        </a:spcBef>
                        <a:spcAft>
                          <a:spcPts val="0"/>
                        </a:spcAft>
                        <a:buClr>
                          <a:schemeClr val="dk1"/>
                        </a:buClr>
                        <a:buSzPts val="2000"/>
                        <a:buFont typeface="Play"/>
                        <a:buNone/>
                      </a:pPr>
                      <a:r>
                        <a:rPr lang="en-US" sz="2000"/>
                        <a:t>Example: Allow the IAM role developer to access EC2, Amazon S3, and Amazon CloudWatch. </a:t>
                      </a:r>
                      <a:endParaRPr/>
                    </a:p>
                    <a:p>
                      <a:pPr indent="0" lvl="0" marL="0" marR="0" rtl="0" algn="l">
                        <a:lnSpc>
                          <a:spcPct val="100000"/>
                        </a:lnSpc>
                        <a:spcBef>
                          <a:spcPts val="0"/>
                        </a:spcBef>
                        <a:spcAft>
                          <a:spcPts val="0"/>
                        </a:spcAft>
                        <a:buClr>
                          <a:schemeClr val="dk1"/>
                        </a:buClr>
                        <a:buSzPts val="2000"/>
                        <a:buFont typeface="Play"/>
                        <a:buNone/>
                      </a:pPr>
                      <a:r>
                        <a:rPr lang="en-US" sz="2000"/>
                        <a:t>Result: The developer role can only access EC2, Amazon S3, and CloudWatch regardless of other policies associated with their role.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Play"/>
                        <a:buNone/>
                      </a:pPr>
                      <a:r>
                        <a:rPr lang="en-US" sz="2000"/>
                        <a:t>Example: Deny access to Amazon Relational Database Service (Amazon RDS) to all members of the Internal IT OU.</a:t>
                      </a:r>
                      <a:endParaRPr/>
                    </a:p>
                    <a:p>
                      <a:pPr indent="0" lvl="0" marL="0" marR="0" rtl="0" algn="l">
                        <a:lnSpc>
                          <a:spcPct val="100000"/>
                        </a:lnSpc>
                        <a:spcBef>
                          <a:spcPts val="0"/>
                        </a:spcBef>
                        <a:spcAft>
                          <a:spcPts val="0"/>
                        </a:spcAft>
                        <a:buClr>
                          <a:schemeClr val="dk1"/>
                        </a:buClr>
                        <a:buSzPts val="2000"/>
                        <a:buFont typeface="Play"/>
                        <a:buNone/>
                      </a:pPr>
                      <a:r>
                        <a:rPr lang="en-US" sz="2000"/>
                        <a:t>Result: All members of the Internal IT OU will be denied access to Amazon RDS regardless of other policies associated with their identity.</a:t>
                      </a:r>
                      <a:endParaRPr/>
                    </a:p>
                  </a:txBody>
                  <a:tcPr marT="45725" marB="45725" marR="91450" marL="91450"/>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1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63" name="Google Shape;2263;p17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Control Tower</a:t>
            </a:r>
            <a:endParaRPr/>
          </a:p>
        </p:txBody>
      </p:sp>
      <p:pic>
        <p:nvPicPr>
          <p:cNvPr id="2264" name="Google Shape;2264;p174"/>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2265" name="Google Shape;2265;p174"/>
          <p:cNvSpPr txBox="1"/>
          <p:nvPr>
            <p:ph idx="1" type="body"/>
          </p:nvPr>
        </p:nvSpPr>
        <p:spPr>
          <a:xfrm>
            <a:off x="445773" y="4654739"/>
            <a:ext cx="2458221" cy="914400"/>
          </a:xfrm>
          <a:prstGeom prst="rect">
            <a:avLst/>
          </a:prstGeom>
          <a:noFill/>
          <a:ln>
            <a:noFill/>
          </a:ln>
        </p:spPr>
        <p:txBody>
          <a:bodyPr anchorCtr="0" anchor="t" bIns="45700" lIns="91425" spcFirstLastPara="1" rIns="91425" wrap="square" tIns="45700">
            <a:noAutofit/>
          </a:bodyPr>
          <a:lstStyle/>
          <a:p>
            <a:pPr indent="-228600" lvl="0" marL="228600" rtl="0" algn="ctr">
              <a:lnSpc>
                <a:spcPct val="90000"/>
              </a:lnSpc>
              <a:spcBef>
                <a:spcPts val="0"/>
              </a:spcBef>
              <a:spcAft>
                <a:spcPts val="0"/>
              </a:spcAft>
              <a:buClr>
                <a:srgbClr val="232F3E"/>
              </a:buClr>
              <a:buSzPts val="2000"/>
              <a:buNone/>
            </a:pPr>
            <a:r>
              <a:rPr lang="en-US"/>
              <a:t>AWS Control Tower</a:t>
            </a:r>
            <a:endParaRPr/>
          </a:p>
        </p:txBody>
      </p:sp>
      <p:sp>
        <p:nvSpPr>
          <p:cNvPr id="2266" name="Google Shape;2266;p174"/>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2800"/>
              <a:buChar char="•"/>
            </a:pPr>
            <a:r>
              <a:rPr lang="en-US" sz="2800"/>
              <a:t>AWS Control Tower facilitates the set up and governance of a secure, multi-account AWS environment.</a:t>
            </a:r>
            <a:endParaRPr/>
          </a:p>
          <a:p>
            <a:pPr indent="-228600" lvl="0" marL="228600" rtl="0" algn="l">
              <a:lnSpc>
                <a:spcPct val="100000"/>
              </a:lnSpc>
              <a:spcBef>
                <a:spcPts val="1200"/>
              </a:spcBef>
              <a:spcAft>
                <a:spcPts val="0"/>
              </a:spcAft>
              <a:buClr>
                <a:srgbClr val="232F3E"/>
              </a:buClr>
              <a:buSzPts val="2800"/>
              <a:buChar char="•"/>
            </a:pPr>
            <a:r>
              <a:rPr lang="en-US" sz="2800"/>
              <a:t>AWS Control Tower benefits include the following:</a:t>
            </a:r>
            <a:endParaRPr/>
          </a:p>
          <a:p>
            <a:pPr indent="-228600" lvl="1" marL="457200" rtl="0" algn="l">
              <a:lnSpc>
                <a:spcPct val="100000"/>
              </a:lnSpc>
              <a:spcBef>
                <a:spcPts val="1200"/>
              </a:spcBef>
              <a:spcAft>
                <a:spcPts val="0"/>
              </a:spcAft>
              <a:buClr>
                <a:srgbClr val="232F3E"/>
              </a:buClr>
              <a:buSzPts val="2800"/>
              <a:buChar char="•"/>
            </a:pPr>
            <a:r>
              <a:rPr lang="en-US"/>
              <a:t>Automated set up of a new well-architected multi-account environment based on best practices blueprints</a:t>
            </a:r>
            <a:endParaRPr/>
          </a:p>
          <a:p>
            <a:pPr indent="-228600" lvl="1" marL="457200" rtl="0" algn="l">
              <a:lnSpc>
                <a:spcPct val="100000"/>
              </a:lnSpc>
              <a:spcBef>
                <a:spcPts val="1200"/>
              </a:spcBef>
              <a:spcAft>
                <a:spcPts val="0"/>
              </a:spcAft>
              <a:buClr>
                <a:srgbClr val="232F3E"/>
              </a:buClr>
              <a:buSzPts val="2800"/>
              <a:buChar char="•"/>
            </a:pPr>
            <a:r>
              <a:rPr lang="en-US"/>
              <a:t>Governance of AWS workloads with rules for security, operations, and internal compliance</a:t>
            </a:r>
            <a:endParaRPr/>
          </a:p>
          <a:p>
            <a:pPr indent="-228600" lvl="1" marL="457200" rtl="0" algn="l">
              <a:lnSpc>
                <a:spcPct val="100000"/>
              </a:lnSpc>
              <a:spcBef>
                <a:spcPts val="1200"/>
              </a:spcBef>
              <a:spcAft>
                <a:spcPts val="0"/>
              </a:spcAft>
              <a:buClr>
                <a:srgbClr val="232F3E"/>
              </a:buClr>
              <a:buSzPts val="2800"/>
              <a:buChar char="•"/>
            </a:pPr>
            <a:r>
              <a:rPr lang="en-US"/>
              <a:t>Prescriptive guidance to govern your AWS environment at scale</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1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Arial"/>
              <a:buNone/>
            </a:pPr>
            <a:fld id="{00000000-1234-1234-1234-123412341234}" type="slidenum">
              <a:rPr b="0" i="0" lang="en-US" u="none" cap="none" strike="noStrike">
                <a:solidFill>
                  <a:srgbClr val="232F3E"/>
                </a:solidFill>
                <a:latin typeface="Arial"/>
                <a:ea typeface="Arial"/>
                <a:cs typeface="Arial"/>
                <a:sym typeface="Arial"/>
              </a:rPr>
              <a:t>‹#›</a:t>
            </a:fld>
            <a:endParaRPr b="0" i="0" u="none" cap="none" strike="noStrike">
              <a:solidFill>
                <a:srgbClr val="232F3E"/>
              </a:solidFill>
              <a:latin typeface="Arial"/>
              <a:ea typeface="Arial"/>
              <a:cs typeface="Arial"/>
              <a:sym typeface="Arial"/>
            </a:endParaRPr>
          </a:p>
        </p:txBody>
      </p:sp>
      <p:sp>
        <p:nvSpPr>
          <p:cNvPr id="2272" name="Google Shape;2272;p17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Managing access to multiple accounts</a:t>
            </a:r>
            <a:endParaRPr/>
          </a:p>
        </p:txBody>
      </p:sp>
      <p:sp>
        <p:nvSpPr>
          <p:cNvPr id="2273" name="Google Shape;2273;p17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000"/>
              <a:buChar char="•"/>
            </a:pPr>
            <a:r>
              <a:rPr lang="en-US" sz="2000">
                <a:solidFill>
                  <a:schemeClr val="dk1"/>
                </a:solidFill>
              </a:rPr>
              <a:t>Most organizations choose to create multiple AWS accounts and define a VPC in each account. </a:t>
            </a:r>
            <a:endParaRPr/>
          </a:p>
          <a:p>
            <a:pPr indent="-228600" lvl="0" marL="228600" rtl="0" algn="l">
              <a:lnSpc>
                <a:spcPct val="100000"/>
              </a:lnSpc>
              <a:spcBef>
                <a:spcPts val="2400"/>
              </a:spcBef>
              <a:spcAft>
                <a:spcPts val="0"/>
              </a:spcAft>
              <a:buClr>
                <a:schemeClr val="dk1"/>
              </a:buClr>
              <a:buSzPts val="2000"/>
              <a:buChar char="•"/>
            </a:pPr>
            <a:r>
              <a:rPr lang="en-US" sz="2000">
                <a:solidFill>
                  <a:schemeClr val="dk1"/>
                </a:solidFill>
              </a:rPr>
              <a:t>Multiple accounts allow for billing consolidation to help save money by grouping together with tiered pricing. It also enables organizations to cleanly separate different types of resources while providing some security benefits. </a:t>
            </a:r>
            <a:endParaRPr/>
          </a:p>
          <a:p>
            <a:pPr indent="-228600" lvl="0" marL="228600" rtl="0" algn="l">
              <a:lnSpc>
                <a:spcPct val="100000"/>
              </a:lnSpc>
              <a:spcBef>
                <a:spcPts val="2400"/>
              </a:spcBef>
              <a:spcAft>
                <a:spcPts val="0"/>
              </a:spcAft>
              <a:buClr>
                <a:schemeClr val="dk1"/>
              </a:buClr>
              <a:buSzPts val="2000"/>
              <a:buChar char="•"/>
            </a:pPr>
            <a:r>
              <a:rPr lang="en-US" sz="2000">
                <a:solidFill>
                  <a:schemeClr val="dk1"/>
                </a:solidFill>
              </a:rPr>
              <a:t>AWS Organizations allows you to consolidate multiple AWS accounts into a centrally managed organization.</a:t>
            </a:r>
            <a:endParaRPr/>
          </a:p>
          <a:p>
            <a:pPr indent="-228600" lvl="0" marL="228600" rtl="0" algn="l">
              <a:lnSpc>
                <a:spcPct val="100000"/>
              </a:lnSpc>
              <a:spcBef>
                <a:spcPts val="2400"/>
              </a:spcBef>
              <a:spcAft>
                <a:spcPts val="0"/>
              </a:spcAft>
              <a:buClr>
                <a:schemeClr val="dk1"/>
              </a:buClr>
              <a:buSzPts val="2000"/>
              <a:buChar char="•"/>
            </a:pPr>
            <a:r>
              <a:rPr lang="en-US" sz="2000">
                <a:solidFill>
                  <a:schemeClr val="dk1"/>
                </a:solidFill>
              </a:rPr>
              <a:t>SCPs allow you to set limits on permissions across an organization, while permissions boundaries let you set limits on IAM entities (users and roles).</a:t>
            </a:r>
            <a:endParaRPr/>
          </a:p>
          <a:p>
            <a:pPr indent="-228600" lvl="0" marL="228600" rtl="0" algn="l">
              <a:lnSpc>
                <a:spcPct val="100000"/>
              </a:lnSpc>
              <a:spcBef>
                <a:spcPts val="2400"/>
              </a:spcBef>
              <a:spcAft>
                <a:spcPts val="0"/>
              </a:spcAft>
              <a:buClr>
                <a:schemeClr val="dk1"/>
              </a:buClr>
              <a:buSzPts val="2000"/>
              <a:buChar char="•"/>
            </a:pPr>
            <a:r>
              <a:rPr lang="en-US" sz="2000">
                <a:solidFill>
                  <a:schemeClr val="dk1"/>
                </a:solidFill>
              </a:rPr>
              <a:t>Users or groups can have multiple policies attached to them that grant different permissions. If a user isn’t granted an explicit permission for an action and a resource, the user doesn’t have those permissions.</a:t>
            </a:r>
            <a:endParaRPr/>
          </a:p>
          <a:p>
            <a:pPr indent="-101600" lvl="0" marL="228600" rtl="0" algn="l">
              <a:lnSpc>
                <a:spcPct val="100000"/>
              </a:lnSpc>
              <a:spcBef>
                <a:spcPts val="2400"/>
              </a:spcBef>
              <a:spcAft>
                <a:spcPts val="0"/>
              </a:spcAft>
              <a:buClr>
                <a:srgbClr val="232F3E"/>
              </a:buClr>
              <a:buSzPts val="2000"/>
              <a:buNone/>
            </a:pPr>
            <a:r>
              <a:t/>
            </a:r>
            <a:endParaRPr sz="2000">
              <a:solidFill>
                <a:srgbClr val="000000"/>
              </a:solidFill>
            </a:endParaRPr>
          </a:p>
          <a:p>
            <a:pPr indent="-25400" lvl="0" marL="228600" rtl="0" algn="l">
              <a:lnSpc>
                <a:spcPct val="100000"/>
              </a:lnSpc>
              <a:spcBef>
                <a:spcPts val="1200"/>
              </a:spcBef>
              <a:spcAft>
                <a:spcPts val="0"/>
              </a:spcAft>
              <a:buClr>
                <a:srgbClr val="232F3E"/>
              </a:buClr>
              <a:buSzPts val="3200"/>
              <a:buNone/>
            </a:pPr>
            <a:r>
              <a:t/>
            </a:r>
            <a:endParaRPr sz="3200">
              <a:solidFill>
                <a:schemeClr val="dk1"/>
              </a:solidFill>
            </a:endParaRPr>
          </a:p>
        </p:txBody>
      </p:sp>
      <p:pic>
        <p:nvPicPr>
          <p:cNvPr id="2274" name="Google Shape;2274;p175"/>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1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80" name="Google Shape;2280;p176"/>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Encrypting data at rest</a:t>
            </a:r>
            <a:endParaRPr>
              <a:solidFill>
                <a:srgbClr val="FF0000"/>
              </a:solidFill>
            </a:endParaRPr>
          </a:p>
        </p:txBody>
      </p:sp>
      <p:sp>
        <p:nvSpPr>
          <p:cNvPr id="2281" name="Google Shape;2281;p176"/>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User, Application, and Data Access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1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87" name="Google Shape;2287;p17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Why protect data at rest?</a:t>
            </a:r>
            <a:endParaRPr/>
          </a:p>
        </p:txBody>
      </p:sp>
      <p:sp>
        <p:nvSpPr>
          <p:cNvPr id="2288" name="Google Shape;2288;p177"/>
          <p:cNvSpPr txBox="1"/>
          <p:nvPr>
            <p:ph idx="1" type="body"/>
          </p:nvPr>
        </p:nvSpPr>
        <p:spPr>
          <a:xfrm>
            <a:off x="365760" y="1097280"/>
            <a:ext cx="6229912"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Protecting data at rest does the following:</a:t>
            </a:r>
            <a:endParaRPr/>
          </a:p>
          <a:p>
            <a:pPr indent="-228600" lvl="1" marL="457200" rtl="0" algn="l">
              <a:lnSpc>
                <a:spcPct val="100000"/>
              </a:lnSpc>
              <a:spcBef>
                <a:spcPts val="1200"/>
              </a:spcBef>
              <a:spcAft>
                <a:spcPts val="0"/>
              </a:spcAft>
              <a:buClr>
                <a:srgbClr val="232F3E"/>
              </a:buClr>
              <a:buSzPts val="2800"/>
              <a:buChar char="•"/>
            </a:pPr>
            <a:r>
              <a:rPr lang="en-US" sz="2800"/>
              <a:t>Ensures the confidentiality and integrity of information</a:t>
            </a:r>
            <a:endParaRPr/>
          </a:p>
          <a:p>
            <a:pPr indent="-228600" lvl="1" marL="457200" rtl="0" algn="l">
              <a:lnSpc>
                <a:spcPct val="100000"/>
              </a:lnSpc>
              <a:spcBef>
                <a:spcPts val="1200"/>
              </a:spcBef>
              <a:spcAft>
                <a:spcPts val="0"/>
              </a:spcAft>
              <a:buClr>
                <a:srgbClr val="232F3E"/>
              </a:buClr>
              <a:buSzPts val="2800"/>
              <a:buChar char="•"/>
            </a:pPr>
            <a:r>
              <a:rPr lang="en-US" sz="2800"/>
              <a:t>Provides an extra layer of protection if your system is compromised</a:t>
            </a:r>
            <a:endParaRPr/>
          </a:p>
          <a:p>
            <a:pPr indent="-50800" lvl="1" marL="457200" rtl="0" algn="l">
              <a:lnSpc>
                <a:spcPct val="100000"/>
              </a:lnSpc>
              <a:spcBef>
                <a:spcPts val="1200"/>
              </a:spcBef>
              <a:spcAft>
                <a:spcPts val="0"/>
              </a:spcAft>
              <a:buClr>
                <a:srgbClr val="232F3E"/>
              </a:buClr>
              <a:buSzPts val="2800"/>
              <a:buNone/>
            </a:pPr>
            <a:r>
              <a:t/>
            </a:r>
            <a:endParaRPr sz="2800"/>
          </a:p>
          <a:p>
            <a:pPr indent="0" lvl="0" marL="0" rtl="0" algn="l">
              <a:lnSpc>
                <a:spcPct val="100000"/>
              </a:lnSpc>
              <a:spcBef>
                <a:spcPts val="1200"/>
              </a:spcBef>
              <a:spcAft>
                <a:spcPts val="0"/>
              </a:spcAft>
              <a:buClr>
                <a:srgbClr val="232F3E"/>
              </a:buClr>
              <a:buSzPts val="2800"/>
              <a:buNone/>
            </a:pPr>
            <a:r>
              <a:rPr lang="en-US"/>
              <a:t>Encryption helps protect data at rest.</a:t>
            </a:r>
            <a:endParaRPr/>
          </a:p>
        </p:txBody>
      </p:sp>
      <p:grpSp>
        <p:nvGrpSpPr>
          <p:cNvPr descr="Triangle with Information security in the middle and the sides labeled as Confidentiality, Integrity, and Availability." id="2289" name="Google Shape;2289;p177"/>
          <p:cNvGrpSpPr/>
          <p:nvPr/>
        </p:nvGrpSpPr>
        <p:grpSpPr>
          <a:xfrm>
            <a:off x="6737006" y="1250390"/>
            <a:ext cx="6149943" cy="6200748"/>
            <a:chOff x="2401468" y="929030"/>
            <a:chExt cx="5234701" cy="5277944"/>
          </a:xfrm>
        </p:grpSpPr>
        <p:sp>
          <p:nvSpPr>
            <p:cNvPr id="2290" name="Google Shape;2290;p177"/>
            <p:cNvSpPr/>
            <p:nvPr/>
          </p:nvSpPr>
          <p:spPr>
            <a:xfrm>
              <a:off x="2406701" y="929030"/>
              <a:ext cx="4433011" cy="3847796"/>
            </a:xfrm>
            <a:custGeom>
              <a:rect b="b" l="l" r="r" t="t"/>
              <a:pathLst>
                <a:path extrusionOk="0" h="3847796" w="4433011">
                  <a:moveTo>
                    <a:pt x="1675181" y="0"/>
                  </a:moveTo>
                  <a:lnTo>
                    <a:pt x="2765145" y="14631"/>
                  </a:lnTo>
                  <a:lnTo>
                    <a:pt x="4433011" y="2867559"/>
                  </a:lnTo>
                  <a:lnTo>
                    <a:pt x="3884371" y="3825850"/>
                  </a:lnTo>
                  <a:lnTo>
                    <a:pt x="577901" y="3847796"/>
                  </a:lnTo>
                  <a:lnTo>
                    <a:pt x="0" y="2867559"/>
                  </a:lnTo>
                  <a:lnTo>
                    <a:pt x="1675181" y="0"/>
                  </a:lnTo>
                  <a:close/>
                </a:path>
              </a:pathLst>
            </a:custGeom>
            <a:solidFill>
              <a:srgbClr val="D5DB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Play"/>
                <a:buNone/>
              </a:pPr>
              <a:r>
                <a:t/>
              </a:r>
              <a:endParaRPr b="0" i="0" sz="3200" u="none" cap="none" strike="noStrike">
                <a:solidFill>
                  <a:srgbClr val="FFFFFF"/>
                </a:solidFill>
                <a:latin typeface="Play"/>
                <a:ea typeface="Play"/>
                <a:cs typeface="Play"/>
                <a:sym typeface="Play"/>
              </a:endParaRPr>
            </a:p>
          </p:txBody>
        </p:sp>
        <p:sp>
          <p:nvSpPr>
            <p:cNvPr id="2291" name="Google Shape;2291;p177"/>
            <p:cNvSpPr/>
            <p:nvPr/>
          </p:nvSpPr>
          <p:spPr>
            <a:xfrm>
              <a:off x="2474371" y="930960"/>
              <a:ext cx="2722323" cy="2785161"/>
            </a:xfrm>
            <a:prstGeom prst="parallelogram">
              <a:avLst>
                <a:gd fmla="val 59670" name="adj"/>
              </a:avLst>
            </a:prstGeom>
            <a:solidFill>
              <a:srgbClr val="19795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Play"/>
                <a:buNone/>
              </a:pPr>
              <a:r>
                <a:t/>
              </a:r>
              <a:endParaRPr b="0" i="0" sz="3200" u="none" cap="none" strike="noStrike">
                <a:solidFill>
                  <a:srgbClr val="FFFFFF"/>
                </a:solidFill>
                <a:latin typeface="Play"/>
                <a:ea typeface="Play"/>
                <a:cs typeface="Play"/>
                <a:sym typeface="Play"/>
              </a:endParaRPr>
            </a:p>
          </p:txBody>
        </p:sp>
        <p:sp>
          <p:nvSpPr>
            <p:cNvPr id="2292" name="Google Shape;2292;p177"/>
            <p:cNvSpPr txBox="1"/>
            <p:nvPr/>
          </p:nvSpPr>
          <p:spPr>
            <a:xfrm rot="-3601467">
              <a:off x="2705615" y="2129285"/>
              <a:ext cx="2242841" cy="4453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800"/>
                <a:buFont typeface="Play"/>
                <a:buNone/>
              </a:pPr>
              <a:r>
                <a:rPr b="0" i="0" lang="en-US" sz="2800" u="none" cap="none" strike="noStrike">
                  <a:solidFill>
                    <a:srgbClr val="FFFFFF"/>
                  </a:solidFill>
                  <a:latin typeface="Play"/>
                  <a:ea typeface="Play"/>
                  <a:cs typeface="Play"/>
                  <a:sym typeface="Play"/>
                </a:rPr>
                <a:t>Confidentiality</a:t>
              </a:r>
              <a:endParaRPr/>
            </a:p>
          </p:txBody>
        </p:sp>
        <p:sp>
          <p:nvSpPr>
            <p:cNvPr id="2293" name="Google Shape;2293;p177"/>
            <p:cNvSpPr/>
            <p:nvPr/>
          </p:nvSpPr>
          <p:spPr>
            <a:xfrm rot="7128940">
              <a:off x="4383060" y="1523974"/>
              <a:ext cx="2760342" cy="2756765"/>
            </a:xfrm>
            <a:prstGeom prst="parallelogram">
              <a:avLst>
                <a:gd fmla="val 59956" name="adj"/>
              </a:avLst>
            </a:prstGeom>
            <a:solidFill>
              <a:srgbClr val="00527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Play"/>
                <a:buNone/>
              </a:pPr>
              <a:r>
                <a:t/>
              </a:r>
              <a:endParaRPr b="0" i="0" sz="3200" u="none" cap="none" strike="noStrike">
                <a:solidFill>
                  <a:schemeClr val="lt1"/>
                </a:solidFill>
                <a:latin typeface="Play"/>
                <a:ea typeface="Play"/>
                <a:cs typeface="Play"/>
                <a:sym typeface="Play"/>
              </a:endParaRPr>
            </a:p>
          </p:txBody>
        </p:sp>
        <p:sp>
          <p:nvSpPr>
            <p:cNvPr id="2294" name="Google Shape;2294;p177"/>
            <p:cNvSpPr txBox="1"/>
            <p:nvPr/>
          </p:nvSpPr>
          <p:spPr>
            <a:xfrm rot="3478931">
              <a:off x="4763556" y="2692579"/>
              <a:ext cx="2044596" cy="4453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800"/>
                <a:buFont typeface="Play"/>
                <a:buNone/>
              </a:pPr>
              <a:r>
                <a:rPr b="0" i="0" lang="en-US" sz="2800" u="none" cap="none" strike="noStrike">
                  <a:solidFill>
                    <a:schemeClr val="lt1"/>
                  </a:solidFill>
                  <a:latin typeface="Play"/>
                  <a:ea typeface="Play"/>
                  <a:cs typeface="Play"/>
                  <a:sym typeface="Play"/>
                </a:rPr>
                <a:t>Integrity</a:t>
              </a:r>
              <a:endParaRPr/>
            </a:p>
          </p:txBody>
        </p:sp>
        <p:sp>
          <p:nvSpPr>
            <p:cNvPr id="2295" name="Google Shape;2295;p177"/>
            <p:cNvSpPr/>
            <p:nvPr/>
          </p:nvSpPr>
          <p:spPr>
            <a:xfrm rot="3464395">
              <a:off x="2886851" y="2927390"/>
              <a:ext cx="2837189" cy="2712247"/>
            </a:xfrm>
            <a:prstGeom prst="parallelogram">
              <a:avLst>
                <a:gd fmla="val 62686" name="adj"/>
              </a:avLst>
            </a:prstGeom>
            <a:solidFill>
              <a:srgbClr val="007F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Play"/>
                <a:buNone/>
              </a:pPr>
              <a:r>
                <a:t/>
              </a:r>
              <a:endParaRPr b="0" i="0" sz="3200" u="none" cap="none" strike="noStrike">
                <a:solidFill>
                  <a:srgbClr val="FFFFFF"/>
                </a:solidFill>
                <a:latin typeface="Play"/>
                <a:ea typeface="Play"/>
                <a:cs typeface="Play"/>
                <a:sym typeface="Play"/>
              </a:endParaRPr>
            </a:p>
          </p:txBody>
        </p:sp>
        <p:sp>
          <p:nvSpPr>
            <p:cNvPr id="2296" name="Google Shape;2296;p177"/>
            <p:cNvSpPr txBox="1"/>
            <p:nvPr/>
          </p:nvSpPr>
          <p:spPr>
            <a:xfrm>
              <a:off x="3283147" y="4098467"/>
              <a:ext cx="2044596" cy="4453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800"/>
                <a:buFont typeface="Play"/>
                <a:buNone/>
              </a:pPr>
              <a:r>
                <a:rPr b="0" i="0" lang="en-US" sz="2800" u="none" cap="none" strike="noStrike">
                  <a:solidFill>
                    <a:schemeClr val="lt1"/>
                  </a:solidFill>
                  <a:latin typeface="Play"/>
                  <a:ea typeface="Play"/>
                  <a:cs typeface="Play"/>
                  <a:sym typeface="Play"/>
                </a:rPr>
                <a:t>Availability</a:t>
              </a:r>
              <a:endParaRPr/>
            </a:p>
          </p:txBody>
        </p:sp>
        <p:sp>
          <p:nvSpPr>
            <p:cNvPr id="2297" name="Google Shape;2297;p177"/>
            <p:cNvSpPr txBox="1"/>
            <p:nvPr/>
          </p:nvSpPr>
          <p:spPr>
            <a:xfrm>
              <a:off x="3901116" y="2984331"/>
              <a:ext cx="1467236" cy="6539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2200"/>
                <a:buFont typeface="Play"/>
                <a:buNone/>
              </a:pPr>
              <a:r>
                <a:rPr b="0" i="0" lang="en-US" sz="2200" u="none" cap="none" strike="noStrike">
                  <a:solidFill>
                    <a:srgbClr val="232F3E"/>
                  </a:solidFill>
                  <a:latin typeface="Play"/>
                  <a:ea typeface="Play"/>
                  <a:cs typeface="Play"/>
                  <a:sym typeface="Play"/>
                </a:rPr>
                <a:t>Information security</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1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303" name="Google Shape;2303;p17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What is data encryption?</a:t>
            </a:r>
            <a:endParaRPr/>
          </a:p>
        </p:txBody>
      </p:sp>
      <p:grpSp>
        <p:nvGrpSpPr>
          <p:cNvPr descr="Diagram of data encryption. Plaintext data goes through an encryption process that uses a key and algorithms. The outcome is ciphertext." id="2304" name="Google Shape;2304;p178"/>
          <p:cNvGrpSpPr/>
          <p:nvPr/>
        </p:nvGrpSpPr>
        <p:grpSpPr>
          <a:xfrm>
            <a:off x="1891707" y="1790057"/>
            <a:ext cx="8347670" cy="3277885"/>
            <a:chOff x="1856538" y="1217139"/>
            <a:chExt cx="8347670" cy="3277885"/>
          </a:xfrm>
        </p:grpSpPr>
        <p:pic>
          <p:nvPicPr>
            <p:cNvPr id="2305" name="Google Shape;2305;p178"/>
            <p:cNvPicPr preferRelativeResize="0"/>
            <p:nvPr/>
          </p:nvPicPr>
          <p:blipFill rotWithShape="1">
            <a:blip r:embed="rId3">
              <a:alphaModFix/>
            </a:blip>
            <a:srcRect b="0" l="0" r="0" t="0"/>
            <a:stretch/>
          </p:blipFill>
          <p:spPr>
            <a:xfrm>
              <a:off x="5519473" y="1217139"/>
              <a:ext cx="1152779" cy="1152779"/>
            </a:xfrm>
            <a:prstGeom prst="rect">
              <a:avLst/>
            </a:prstGeom>
            <a:noFill/>
            <a:ln>
              <a:noFill/>
            </a:ln>
          </p:spPr>
        </p:pic>
        <p:pic>
          <p:nvPicPr>
            <p:cNvPr id="2306" name="Google Shape;2306;p178"/>
            <p:cNvPicPr preferRelativeResize="0"/>
            <p:nvPr/>
          </p:nvPicPr>
          <p:blipFill rotWithShape="1">
            <a:blip r:embed="rId4">
              <a:alphaModFix/>
            </a:blip>
            <a:srcRect b="0" l="0" r="0" t="0"/>
            <a:stretch/>
          </p:blipFill>
          <p:spPr>
            <a:xfrm>
              <a:off x="2265465" y="3138714"/>
              <a:ext cx="873292" cy="873292"/>
            </a:xfrm>
            <a:prstGeom prst="rect">
              <a:avLst/>
            </a:prstGeom>
            <a:noFill/>
            <a:ln>
              <a:noFill/>
            </a:ln>
          </p:spPr>
        </p:pic>
        <p:sp>
          <p:nvSpPr>
            <p:cNvPr id="2307" name="Google Shape;2307;p178"/>
            <p:cNvSpPr txBox="1"/>
            <p:nvPr/>
          </p:nvSpPr>
          <p:spPr>
            <a:xfrm>
              <a:off x="5709725" y="2053012"/>
              <a:ext cx="5661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Key</a:t>
              </a:r>
              <a:endParaRPr/>
            </a:p>
          </p:txBody>
        </p:sp>
        <p:sp>
          <p:nvSpPr>
            <p:cNvPr id="2308" name="Google Shape;2308;p178"/>
            <p:cNvSpPr txBox="1"/>
            <p:nvPr/>
          </p:nvSpPr>
          <p:spPr>
            <a:xfrm>
              <a:off x="1856538" y="4125692"/>
              <a:ext cx="16433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Plaintext data</a:t>
              </a:r>
              <a:endParaRPr/>
            </a:p>
          </p:txBody>
        </p:sp>
        <p:sp>
          <p:nvSpPr>
            <p:cNvPr id="2309" name="Google Shape;2309;p178"/>
            <p:cNvSpPr txBox="1"/>
            <p:nvPr/>
          </p:nvSpPr>
          <p:spPr>
            <a:xfrm>
              <a:off x="8931103" y="4125692"/>
              <a:ext cx="12731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Ciphertext</a:t>
              </a:r>
              <a:endParaRPr/>
            </a:p>
          </p:txBody>
        </p:sp>
        <p:cxnSp>
          <p:nvCxnSpPr>
            <p:cNvPr id="2310" name="Google Shape;2310;p178"/>
            <p:cNvCxnSpPr/>
            <p:nvPr/>
          </p:nvCxnSpPr>
          <p:spPr>
            <a:xfrm>
              <a:off x="3188032" y="3594911"/>
              <a:ext cx="1828800" cy="0"/>
            </a:xfrm>
            <a:prstGeom prst="straightConnector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cxnSp>
          <p:nvCxnSpPr>
            <p:cNvPr id="2311" name="Google Shape;2311;p178"/>
            <p:cNvCxnSpPr/>
            <p:nvPr/>
          </p:nvCxnSpPr>
          <p:spPr>
            <a:xfrm>
              <a:off x="7118348" y="3546785"/>
              <a:ext cx="1828800" cy="0"/>
            </a:xfrm>
            <a:prstGeom prst="straightConnector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pic>
          <p:nvPicPr>
            <p:cNvPr descr="C:\Users\patray\AppData\Local\Temp\SNAGHTML27835b.PNG" id="2312" name="Google Shape;2312;p178"/>
            <p:cNvPicPr preferRelativeResize="0"/>
            <p:nvPr/>
          </p:nvPicPr>
          <p:blipFill rotWithShape="1">
            <a:blip r:embed="rId5">
              <a:alphaModFix/>
            </a:blip>
            <a:srcRect b="0" l="0" r="0" t="0"/>
            <a:stretch/>
          </p:blipFill>
          <p:spPr>
            <a:xfrm>
              <a:off x="9221875" y="3138714"/>
              <a:ext cx="752475" cy="876300"/>
            </a:xfrm>
            <a:prstGeom prst="rect">
              <a:avLst/>
            </a:prstGeom>
            <a:noFill/>
            <a:ln>
              <a:noFill/>
            </a:ln>
          </p:spPr>
        </p:pic>
        <p:pic>
          <p:nvPicPr>
            <p:cNvPr id="2313" name="Google Shape;2313;p178"/>
            <p:cNvPicPr preferRelativeResize="0"/>
            <p:nvPr/>
          </p:nvPicPr>
          <p:blipFill rotWithShape="1">
            <a:blip r:embed="rId6">
              <a:alphaModFix/>
            </a:blip>
            <a:srcRect b="0" l="0" r="0" t="0"/>
            <a:stretch/>
          </p:blipFill>
          <p:spPr>
            <a:xfrm>
              <a:off x="5379783" y="3053016"/>
              <a:ext cx="1257300" cy="1257300"/>
            </a:xfrm>
            <a:prstGeom prst="rect">
              <a:avLst/>
            </a:prstGeom>
            <a:noFill/>
            <a:ln>
              <a:noFill/>
            </a:ln>
          </p:spPr>
        </p:pic>
        <p:cxnSp>
          <p:nvCxnSpPr>
            <p:cNvPr id="2314" name="Google Shape;2314;p178"/>
            <p:cNvCxnSpPr/>
            <p:nvPr/>
          </p:nvCxnSpPr>
          <p:spPr>
            <a:xfrm flipH="1">
              <a:off x="5992414" y="2402655"/>
              <a:ext cx="401" cy="726624"/>
            </a:xfrm>
            <a:prstGeom prst="straightConnector1">
              <a:avLst/>
            </a:prstGeom>
            <a:noFill/>
            <a:ln cap="flat" cmpd="sng" w="44450">
              <a:solidFill>
                <a:schemeClr val="accent5"/>
              </a:solidFill>
              <a:prstDash val="solid"/>
              <a:round/>
              <a:headEnd len="sm" w="sm" type="none"/>
              <a:tailEnd len="lg" w="lg" type="stealth"/>
            </a:ln>
            <a:effectLst>
              <a:outerShdw blurRad="63500" rotWithShape="0" dir="2700016" dist="53881">
                <a:srgbClr val="232F3E">
                  <a:alpha val="24705"/>
                </a:srgbClr>
              </a:outerShdw>
            </a:effectLst>
          </p:spPr>
        </p:cxnSp>
        <p:sp>
          <p:nvSpPr>
            <p:cNvPr id="2315" name="Google Shape;2315;p178"/>
            <p:cNvSpPr txBox="1"/>
            <p:nvPr/>
          </p:nvSpPr>
          <p:spPr>
            <a:xfrm>
              <a:off x="4959786" y="4125692"/>
              <a:ext cx="2159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Encryption process</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1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1" name="Google Shape;2321;p17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Symmetric encryption</a:t>
            </a:r>
            <a:endParaRPr/>
          </a:p>
        </p:txBody>
      </p:sp>
      <p:sp>
        <p:nvSpPr>
          <p:cNvPr id="2322" name="Google Shape;2322;p179"/>
          <p:cNvSpPr txBox="1"/>
          <p:nvPr>
            <p:ph idx="1" type="body"/>
          </p:nvPr>
        </p:nvSpPr>
        <p:spPr>
          <a:xfrm>
            <a:off x="365760" y="1097280"/>
            <a:ext cx="5155060" cy="533095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32F3E"/>
              </a:buClr>
              <a:buSzPts val="2800"/>
              <a:buFont typeface="Arial"/>
              <a:buChar char="•"/>
            </a:pPr>
            <a:r>
              <a:rPr lang="en-US"/>
              <a:t>Uses same key to encrypt and decrypt the data</a:t>
            </a:r>
            <a:endParaRPr/>
          </a:p>
          <a:p>
            <a:pPr indent="-342900" lvl="0" marL="342900" rtl="0" algn="l">
              <a:lnSpc>
                <a:spcPct val="100000"/>
              </a:lnSpc>
              <a:spcBef>
                <a:spcPts val="1200"/>
              </a:spcBef>
              <a:spcAft>
                <a:spcPts val="0"/>
              </a:spcAft>
              <a:buClr>
                <a:srgbClr val="232F3E"/>
              </a:buClr>
              <a:buSzPts val="2800"/>
              <a:buFont typeface="Arial"/>
              <a:buChar char="•"/>
            </a:pPr>
            <a:r>
              <a:rPr lang="en-US"/>
              <a:t>Typically faster and efficient for large amounts of data</a:t>
            </a:r>
            <a:endParaRPr/>
          </a:p>
          <a:p>
            <a:pPr indent="-342900" lvl="0" marL="342900" rtl="0" algn="l">
              <a:lnSpc>
                <a:spcPct val="100000"/>
              </a:lnSpc>
              <a:spcBef>
                <a:spcPts val="1200"/>
              </a:spcBef>
              <a:spcAft>
                <a:spcPts val="0"/>
              </a:spcAft>
              <a:buClr>
                <a:srgbClr val="232F3E"/>
              </a:buClr>
              <a:buSzPts val="2800"/>
              <a:buFont typeface="Arial"/>
              <a:buChar char="•"/>
            </a:pPr>
            <a:r>
              <a:rPr lang="en-US"/>
              <a:t>Widely used and generally accepted to be secure</a:t>
            </a:r>
            <a:endParaRPr>
              <a:solidFill>
                <a:srgbClr val="16191F"/>
              </a:solidFill>
            </a:endParaRPr>
          </a:p>
          <a:p>
            <a:pPr indent="-50800" lvl="0" marL="228600" rtl="0" algn="l">
              <a:lnSpc>
                <a:spcPct val="100000"/>
              </a:lnSpc>
              <a:spcBef>
                <a:spcPts val="600"/>
              </a:spcBef>
              <a:spcAft>
                <a:spcPts val="0"/>
              </a:spcAft>
              <a:buClr>
                <a:srgbClr val="232F3E"/>
              </a:buClr>
              <a:buSzPts val="2800"/>
              <a:buNone/>
            </a:pPr>
            <a:r>
              <a:t/>
            </a:r>
            <a:endParaRPr/>
          </a:p>
        </p:txBody>
      </p:sp>
      <p:grpSp>
        <p:nvGrpSpPr>
          <p:cNvPr descr="Symmetric encryption flow. See the notes for additional information." id="2323" name="Google Shape;2323;p179"/>
          <p:cNvGrpSpPr/>
          <p:nvPr/>
        </p:nvGrpSpPr>
        <p:grpSpPr>
          <a:xfrm>
            <a:off x="6083994" y="1574643"/>
            <a:ext cx="5657731" cy="4330303"/>
            <a:chOff x="6083994" y="1574643"/>
            <a:chExt cx="5657731" cy="4330303"/>
          </a:xfrm>
        </p:grpSpPr>
        <p:sp>
          <p:nvSpPr>
            <p:cNvPr id="2324" name="Google Shape;2324;p179"/>
            <p:cNvSpPr/>
            <p:nvPr/>
          </p:nvSpPr>
          <p:spPr>
            <a:xfrm>
              <a:off x="7756911" y="1711711"/>
              <a:ext cx="1126273" cy="602165"/>
            </a:xfrm>
            <a:prstGeom prst="rect">
              <a:avLst/>
            </a:prstGeom>
            <a:solidFill>
              <a:schemeClr val="accent5"/>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Encrypt</a:t>
              </a:r>
              <a:endParaRPr/>
            </a:p>
          </p:txBody>
        </p:sp>
        <p:sp>
          <p:nvSpPr>
            <p:cNvPr id="2325" name="Google Shape;2325;p179"/>
            <p:cNvSpPr/>
            <p:nvPr/>
          </p:nvSpPr>
          <p:spPr>
            <a:xfrm>
              <a:off x="7756911" y="4544626"/>
              <a:ext cx="1126273" cy="602165"/>
            </a:xfrm>
            <a:prstGeom prst="rect">
              <a:avLst/>
            </a:prstGeom>
            <a:solidFill>
              <a:schemeClr val="accent5"/>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Decrypt</a:t>
              </a:r>
              <a:endParaRPr/>
            </a:p>
          </p:txBody>
        </p:sp>
        <p:pic>
          <p:nvPicPr>
            <p:cNvPr id="2326" name="Google Shape;2326;p179"/>
            <p:cNvPicPr preferRelativeResize="0"/>
            <p:nvPr/>
          </p:nvPicPr>
          <p:blipFill rotWithShape="1">
            <a:blip r:embed="rId3">
              <a:alphaModFix/>
            </a:blip>
            <a:srcRect b="19392" l="0" r="0" t="19392"/>
            <a:stretch/>
          </p:blipFill>
          <p:spPr>
            <a:xfrm rot="5400000">
              <a:off x="7837738" y="3011820"/>
              <a:ext cx="995680" cy="640080"/>
            </a:xfrm>
            <a:prstGeom prst="rect">
              <a:avLst/>
            </a:prstGeom>
            <a:noFill/>
            <a:ln>
              <a:noFill/>
            </a:ln>
          </p:spPr>
        </p:pic>
        <p:sp>
          <p:nvSpPr>
            <p:cNvPr id="2327" name="Google Shape;2327;p179"/>
            <p:cNvSpPr txBox="1"/>
            <p:nvPr/>
          </p:nvSpPr>
          <p:spPr>
            <a:xfrm>
              <a:off x="8036957" y="3829700"/>
              <a:ext cx="5661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Key</a:t>
              </a:r>
              <a:endParaRPr/>
            </a:p>
          </p:txBody>
        </p:sp>
        <p:pic>
          <p:nvPicPr>
            <p:cNvPr id="2328" name="Google Shape;2328;p179"/>
            <p:cNvPicPr preferRelativeResize="0"/>
            <p:nvPr/>
          </p:nvPicPr>
          <p:blipFill rotWithShape="1">
            <a:blip r:embed="rId4">
              <a:alphaModFix/>
            </a:blip>
            <a:srcRect b="0" l="0" r="0" t="0"/>
            <a:stretch/>
          </p:blipFill>
          <p:spPr>
            <a:xfrm>
              <a:off x="9729566" y="2984315"/>
              <a:ext cx="771830" cy="771830"/>
            </a:xfrm>
            <a:prstGeom prst="rect">
              <a:avLst/>
            </a:prstGeom>
            <a:noFill/>
            <a:ln>
              <a:noFill/>
            </a:ln>
          </p:spPr>
        </p:pic>
        <p:pic>
          <p:nvPicPr>
            <p:cNvPr id="2329" name="Google Shape;2329;p179"/>
            <p:cNvPicPr preferRelativeResize="0"/>
            <p:nvPr/>
          </p:nvPicPr>
          <p:blipFill rotWithShape="1">
            <a:blip r:embed="rId5">
              <a:alphaModFix/>
            </a:blip>
            <a:srcRect b="0" l="0" r="0" t="0"/>
            <a:stretch/>
          </p:blipFill>
          <p:spPr>
            <a:xfrm>
              <a:off x="6415733" y="1576147"/>
              <a:ext cx="873292" cy="873292"/>
            </a:xfrm>
            <a:prstGeom prst="rect">
              <a:avLst/>
            </a:prstGeom>
            <a:noFill/>
            <a:ln>
              <a:noFill/>
            </a:ln>
          </p:spPr>
        </p:pic>
        <p:pic>
          <p:nvPicPr>
            <p:cNvPr descr="C:\Users\patray\AppData\Local\Temp\SNAGHTML27835b.PNG" id="2330" name="Google Shape;2330;p179"/>
            <p:cNvPicPr preferRelativeResize="0"/>
            <p:nvPr/>
          </p:nvPicPr>
          <p:blipFill rotWithShape="1">
            <a:blip r:embed="rId6">
              <a:alphaModFix/>
            </a:blip>
            <a:srcRect b="0" l="0" r="0" t="0"/>
            <a:stretch/>
          </p:blipFill>
          <p:spPr>
            <a:xfrm>
              <a:off x="9739244" y="1574643"/>
              <a:ext cx="752475" cy="876300"/>
            </a:xfrm>
            <a:prstGeom prst="rect">
              <a:avLst/>
            </a:prstGeom>
            <a:noFill/>
            <a:ln>
              <a:noFill/>
            </a:ln>
          </p:spPr>
        </p:pic>
        <p:pic>
          <p:nvPicPr>
            <p:cNvPr descr="C:\Users\patray\AppData\Local\Temp\SNAGHTML27835b.PNG" id="2331" name="Google Shape;2331;p179"/>
            <p:cNvPicPr preferRelativeResize="0"/>
            <p:nvPr/>
          </p:nvPicPr>
          <p:blipFill rotWithShape="1">
            <a:blip r:embed="rId6">
              <a:alphaModFix/>
            </a:blip>
            <a:srcRect b="0" l="0" r="0" t="0"/>
            <a:stretch/>
          </p:blipFill>
          <p:spPr>
            <a:xfrm>
              <a:off x="9739244" y="4407558"/>
              <a:ext cx="752475" cy="876300"/>
            </a:xfrm>
            <a:prstGeom prst="rect">
              <a:avLst/>
            </a:prstGeom>
            <a:noFill/>
            <a:ln>
              <a:noFill/>
            </a:ln>
          </p:spPr>
        </p:pic>
        <p:pic>
          <p:nvPicPr>
            <p:cNvPr id="2332" name="Google Shape;2332;p179"/>
            <p:cNvPicPr preferRelativeResize="0"/>
            <p:nvPr/>
          </p:nvPicPr>
          <p:blipFill rotWithShape="1">
            <a:blip r:embed="rId5">
              <a:alphaModFix/>
            </a:blip>
            <a:srcRect b="0" l="0" r="0" t="0"/>
            <a:stretch/>
          </p:blipFill>
          <p:spPr>
            <a:xfrm>
              <a:off x="6415733" y="4409062"/>
              <a:ext cx="873292" cy="873292"/>
            </a:xfrm>
            <a:prstGeom prst="rect">
              <a:avLst/>
            </a:prstGeom>
            <a:noFill/>
            <a:ln>
              <a:noFill/>
            </a:ln>
          </p:spPr>
        </p:pic>
        <p:cxnSp>
          <p:nvCxnSpPr>
            <p:cNvPr id="2333" name="Google Shape;2333;p179"/>
            <p:cNvCxnSpPr>
              <a:stCxn id="2329" idx="3"/>
              <a:endCxn id="2324" idx="1"/>
            </p:cNvCxnSpPr>
            <p:nvPr/>
          </p:nvCxnSpPr>
          <p:spPr>
            <a:xfrm>
              <a:off x="7289025" y="2012793"/>
              <a:ext cx="468000" cy="0"/>
            </a:xfrm>
            <a:prstGeom prst="straightConnector1">
              <a:avLst/>
            </a:prstGeom>
            <a:noFill/>
            <a:ln cap="flat" cmpd="sng" w="9525">
              <a:solidFill>
                <a:schemeClr val="accent1"/>
              </a:solidFill>
              <a:prstDash val="solid"/>
              <a:round/>
              <a:headEnd len="sm" w="sm" type="none"/>
              <a:tailEnd len="med" w="med" type="triangle"/>
            </a:ln>
          </p:spPr>
        </p:cxnSp>
        <p:cxnSp>
          <p:nvCxnSpPr>
            <p:cNvPr id="2334" name="Google Shape;2334;p179"/>
            <p:cNvCxnSpPr>
              <a:stCxn id="2324" idx="3"/>
              <a:endCxn id="2330" idx="1"/>
            </p:cNvCxnSpPr>
            <p:nvPr/>
          </p:nvCxnSpPr>
          <p:spPr>
            <a:xfrm>
              <a:off x="8883184" y="2012794"/>
              <a:ext cx="856200" cy="0"/>
            </a:xfrm>
            <a:prstGeom prst="straightConnector1">
              <a:avLst/>
            </a:prstGeom>
            <a:noFill/>
            <a:ln cap="flat" cmpd="sng" w="9525">
              <a:solidFill>
                <a:schemeClr val="accent1"/>
              </a:solidFill>
              <a:prstDash val="solid"/>
              <a:round/>
              <a:headEnd len="sm" w="sm" type="none"/>
              <a:tailEnd len="med" w="med" type="triangle"/>
            </a:ln>
          </p:spPr>
        </p:cxnSp>
        <p:cxnSp>
          <p:nvCxnSpPr>
            <p:cNvPr id="2335" name="Google Shape;2335;p179"/>
            <p:cNvCxnSpPr>
              <a:stCxn id="2326" idx="1"/>
              <a:endCxn id="2324" idx="2"/>
            </p:cNvCxnSpPr>
            <p:nvPr/>
          </p:nvCxnSpPr>
          <p:spPr>
            <a:xfrm rot="10800000">
              <a:off x="8319978" y="2313820"/>
              <a:ext cx="15600" cy="520200"/>
            </a:xfrm>
            <a:prstGeom prst="straightConnector1">
              <a:avLst/>
            </a:prstGeom>
            <a:noFill/>
            <a:ln cap="flat" cmpd="sng" w="9525">
              <a:solidFill>
                <a:schemeClr val="accent1"/>
              </a:solidFill>
              <a:prstDash val="solid"/>
              <a:round/>
              <a:headEnd len="sm" w="sm" type="none"/>
              <a:tailEnd len="med" w="med" type="triangle"/>
            </a:ln>
          </p:spPr>
        </p:cxnSp>
        <p:cxnSp>
          <p:nvCxnSpPr>
            <p:cNvPr id="2336" name="Google Shape;2336;p179"/>
            <p:cNvCxnSpPr>
              <a:stCxn id="2330" idx="2"/>
              <a:endCxn id="2328" idx="0"/>
            </p:cNvCxnSpPr>
            <p:nvPr/>
          </p:nvCxnSpPr>
          <p:spPr>
            <a:xfrm>
              <a:off x="10115482" y="2450943"/>
              <a:ext cx="0" cy="533400"/>
            </a:xfrm>
            <a:prstGeom prst="straightConnector1">
              <a:avLst/>
            </a:prstGeom>
            <a:noFill/>
            <a:ln cap="flat" cmpd="sng" w="9525">
              <a:solidFill>
                <a:schemeClr val="accent1"/>
              </a:solidFill>
              <a:prstDash val="solid"/>
              <a:round/>
              <a:headEnd len="sm" w="sm" type="none"/>
              <a:tailEnd len="med" w="med" type="triangle"/>
            </a:ln>
          </p:spPr>
        </p:cxnSp>
        <p:cxnSp>
          <p:nvCxnSpPr>
            <p:cNvPr id="2337" name="Google Shape;2337;p179"/>
            <p:cNvCxnSpPr>
              <a:stCxn id="2328" idx="2"/>
              <a:endCxn id="2331" idx="0"/>
            </p:cNvCxnSpPr>
            <p:nvPr/>
          </p:nvCxnSpPr>
          <p:spPr>
            <a:xfrm>
              <a:off x="10115481" y="3756145"/>
              <a:ext cx="0" cy="651300"/>
            </a:xfrm>
            <a:prstGeom prst="straightConnector1">
              <a:avLst/>
            </a:prstGeom>
            <a:noFill/>
            <a:ln cap="flat" cmpd="sng" w="9525">
              <a:solidFill>
                <a:schemeClr val="accent1"/>
              </a:solidFill>
              <a:prstDash val="solid"/>
              <a:round/>
              <a:headEnd len="sm" w="sm" type="none"/>
              <a:tailEnd len="med" w="med" type="triangle"/>
            </a:ln>
          </p:spPr>
        </p:cxnSp>
        <p:cxnSp>
          <p:nvCxnSpPr>
            <p:cNvPr id="2338" name="Google Shape;2338;p179"/>
            <p:cNvCxnSpPr>
              <a:stCxn id="2331" idx="1"/>
              <a:endCxn id="2325" idx="3"/>
            </p:cNvCxnSpPr>
            <p:nvPr/>
          </p:nvCxnSpPr>
          <p:spPr>
            <a:xfrm rot="10800000">
              <a:off x="8883044" y="4845708"/>
              <a:ext cx="856200" cy="0"/>
            </a:xfrm>
            <a:prstGeom prst="straightConnector1">
              <a:avLst/>
            </a:prstGeom>
            <a:noFill/>
            <a:ln cap="flat" cmpd="sng" w="9525">
              <a:solidFill>
                <a:schemeClr val="accent1"/>
              </a:solidFill>
              <a:prstDash val="solid"/>
              <a:round/>
              <a:headEnd len="sm" w="sm" type="none"/>
              <a:tailEnd len="med" w="med" type="triangle"/>
            </a:ln>
          </p:spPr>
        </p:cxnSp>
        <p:cxnSp>
          <p:nvCxnSpPr>
            <p:cNvPr id="2339" name="Google Shape;2339;p179"/>
            <p:cNvCxnSpPr>
              <a:stCxn id="2325" idx="1"/>
              <a:endCxn id="2332" idx="3"/>
            </p:cNvCxnSpPr>
            <p:nvPr/>
          </p:nvCxnSpPr>
          <p:spPr>
            <a:xfrm rot="10800000">
              <a:off x="7288911" y="4845709"/>
              <a:ext cx="468000" cy="0"/>
            </a:xfrm>
            <a:prstGeom prst="straightConnector1">
              <a:avLst/>
            </a:prstGeom>
            <a:noFill/>
            <a:ln cap="flat" cmpd="sng" w="9525">
              <a:solidFill>
                <a:schemeClr val="accent1"/>
              </a:solidFill>
              <a:prstDash val="solid"/>
              <a:round/>
              <a:headEnd len="sm" w="sm" type="none"/>
              <a:tailEnd len="med" w="med" type="triangle"/>
            </a:ln>
          </p:spPr>
        </p:cxnSp>
        <p:cxnSp>
          <p:nvCxnSpPr>
            <p:cNvPr id="2340" name="Google Shape;2340;p179"/>
            <p:cNvCxnSpPr>
              <a:stCxn id="2327" idx="2"/>
              <a:endCxn id="2325" idx="0"/>
            </p:cNvCxnSpPr>
            <p:nvPr/>
          </p:nvCxnSpPr>
          <p:spPr>
            <a:xfrm>
              <a:off x="8320048" y="4199032"/>
              <a:ext cx="0" cy="345600"/>
            </a:xfrm>
            <a:prstGeom prst="straightConnector1">
              <a:avLst/>
            </a:prstGeom>
            <a:noFill/>
            <a:ln cap="flat" cmpd="sng" w="9525">
              <a:solidFill>
                <a:schemeClr val="accent1"/>
              </a:solidFill>
              <a:prstDash val="solid"/>
              <a:round/>
              <a:headEnd len="sm" w="sm" type="none"/>
              <a:tailEnd len="med" w="med" type="triangle"/>
            </a:ln>
          </p:spPr>
        </p:cxnSp>
        <p:sp>
          <p:nvSpPr>
            <p:cNvPr id="2341" name="Google Shape;2341;p179"/>
            <p:cNvSpPr txBox="1"/>
            <p:nvPr/>
          </p:nvSpPr>
          <p:spPr>
            <a:xfrm>
              <a:off x="10443612" y="1851538"/>
              <a:ext cx="125000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Encrypted file</a:t>
              </a:r>
              <a:endParaRPr/>
            </a:p>
          </p:txBody>
        </p:sp>
        <p:sp>
          <p:nvSpPr>
            <p:cNvPr id="2342" name="Google Shape;2342;p179"/>
            <p:cNvSpPr txBox="1"/>
            <p:nvPr/>
          </p:nvSpPr>
          <p:spPr>
            <a:xfrm>
              <a:off x="6083994" y="5258615"/>
              <a:ext cx="153676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Unencrypted file</a:t>
              </a:r>
              <a:endParaRPr/>
            </a:p>
          </p:txBody>
        </p:sp>
        <p:sp>
          <p:nvSpPr>
            <p:cNvPr id="2343" name="Google Shape;2343;p179"/>
            <p:cNvSpPr txBox="1"/>
            <p:nvPr/>
          </p:nvSpPr>
          <p:spPr>
            <a:xfrm>
              <a:off x="6083994" y="2425701"/>
              <a:ext cx="153676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Unencrypted file</a:t>
              </a:r>
              <a:endParaRPr/>
            </a:p>
          </p:txBody>
        </p:sp>
        <p:sp>
          <p:nvSpPr>
            <p:cNvPr id="2344" name="Google Shape;2344;p179"/>
            <p:cNvSpPr txBox="1"/>
            <p:nvPr/>
          </p:nvSpPr>
          <p:spPr>
            <a:xfrm>
              <a:off x="10491719" y="4612284"/>
              <a:ext cx="125000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Encrypted file</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1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50" name="Google Shape;2350;p180"/>
          <p:cNvSpPr txBox="1"/>
          <p:nvPr>
            <p:ph type="title"/>
          </p:nvPr>
        </p:nvSpPr>
        <p:spPr>
          <a:xfrm>
            <a:off x="365760" y="371945"/>
            <a:ext cx="7957628"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16191F"/>
              </a:buClr>
              <a:buSzPts val="3600"/>
              <a:buFont typeface="Play"/>
              <a:buNone/>
            </a:pPr>
            <a:r>
              <a:rPr lang="en-US">
                <a:solidFill>
                  <a:srgbClr val="16191F"/>
                </a:solidFill>
                <a:latin typeface="Play"/>
                <a:ea typeface="Play"/>
                <a:cs typeface="Play"/>
                <a:sym typeface="Play"/>
              </a:rPr>
              <a:t>When to use symmetric encryption</a:t>
            </a:r>
            <a:endParaRPr i="0">
              <a:solidFill>
                <a:srgbClr val="16191F"/>
              </a:solidFill>
              <a:latin typeface="Play"/>
              <a:ea typeface="Play"/>
              <a:cs typeface="Play"/>
              <a:sym typeface="Play"/>
            </a:endParaRPr>
          </a:p>
        </p:txBody>
      </p:sp>
      <p:sp>
        <p:nvSpPr>
          <p:cNvPr id="2351" name="Google Shape;2351;p180"/>
          <p:cNvSpPr txBox="1"/>
          <p:nvPr>
            <p:ph idx="1" type="body"/>
          </p:nvPr>
        </p:nvSpPr>
        <p:spPr>
          <a:xfrm>
            <a:off x="365760" y="1097280"/>
            <a:ext cx="11466576" cy="2211404"/>
          </a:xfrm>
          <a:prstGeom prst="rect">
            <a:avLst/>
          </a:prstGeom>
          <a:noFill/>
          <a:ln>
            <a:noFill/>
          </a:ln>
        </p:spPr>
        <p:txBody>
          <a:bodyPr anchorCtr="0" anchor="t" bIns="45700" lIns="91425" spcFirstLastPara="1" rIns="91425" wrap="square" tIns="45700">
            <a:normAutofit/>
          </a:bodyPr>
          <a:lstStyle/>
          <a:p>
            <a:pPr indent="-342900" lvl="0" marL="347472" rtl="0" algn="l">
              <a:lnSpc>
                <a:spcPct val="100000"/>
              </a:lnSpc>
              <a:spcBef>
                <a:spcPts val="0"/>
              </a:spcBef>
              <a:spcAft>
                <a:spcPts val="0"/>
              </a:spcAft>
              <a:buClr>
                <a:srgbClr val="16191F"/>
              </a:buClr>
              <a:buSzPts val="2800"/>
              <a:buFont typeface="Arial"/>
              <a:buChar char="•"/>
            </a:pPr>
            <a:r>
              <a:rPr lang="en-US">
                <a:solidFill>
                  <a:srgbClr val="16191F"/>
                </a:solidFill>
              </a:rPr>
              <a:t>If speed, cost, and lower computational overhead are a priority</a:t>
            </a:r>
            <a:endParaRPr/>
          </a:p>
          <a:p>
            <a:pPr indent="-342900" lvl="0" marL="347472" rtl="0" algn="l">
              <a:lnSpc>
                <a:spcPct val="100000"/>
              </a:lnSpc>
              <a:spcBef>
                <a:spcPts val="1200"/>
              </a:spcBef>
              <a:spcAft>
                <a:spcPts val="0"/>
              </a:spcAft>
              <a:buClr>
                <a:srgbClr val="16191F"/>
              </a:buClr>
              <a:buSzPts val="2800"/>
              <a:buFont typeface="Arial"/>
              <a:buChar char="•"/>
            </a:pPr>
            <a:r>
              <a:rPr lang="en-US">
                <a:solidFill>
                  <a:srgbClr val="16191F"/>
                </a:solidFill>
              </a:rPr>
              <a:t>If you’re encrypting a large amount of data</a:t>
            </a:r>
            <a:endParaRPr/>
          </a:p>
          <a:p>
            <a:pPr indent="-342900" lvl="0" marL="347472" rtl="0" algn="l">
              <a:lnSpc>
                <a:spcPct val="100000"/>
              </a:lnSpc>
              <a:spcBef>
                <a:spcPts val="1200"/>
              </a:spcBef>
              <a:spcAft>
                <a:spcPts val="0"/>
              </a:spcAft>
              <a:buClr>
                <a:srgbClr val="16191F"/>
              </a:buClr>
              <a:buSzPts val="2800"/>
              <a:buFont typeface="Arial"/>
              <a:buChar char="•"/>
            </a:pPr>
            <a:r>
              <a:rPr lang="en-US">
                <a:solidFill>
                  <a:srgbClr val="16191F"/>
                </a:solidFill>
              </a:rPr>
              <a:t>If encrypted data isn’t leaving the boundaries of the organization’s network</a:t>
            </a:r>
            <a:endParaRPr/>
          </a:p>
          <a:p>
            <a:pPr indent="0" lvl="0" marL="0" rtl="0" algn="l">
              <a:lnSpc>
                <a:spcPct val="100000"/>
              </a:lnSpc>
              <a:spcBef>
                <a:spcPts val="600"/>
              </a:spcBef>
              <a:spcAft>
                <a:spcPts val="0"/>
              </a:spcAft>
              <a:buClr>
                <a:srgbClr val="232F3E"/>
              </a:buClr>
              <a:buSzPts val="28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1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57" name="Google Shape;2357;p18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Asymmetric encryption</a:t>
            </a:r>
            <a:endParaRPr/>
          </a:p>
        </p:txBody>
      </p:sp>
      <p:sp>
        <p:nvSpPr>
          <p:cNvPr id="2358" name="Google Shape;2358;p181"/>
          <p:cNvSpPr txBox="1"/>
          <p:nvPr>
            <p:ph idx="1" type="body"/>
          </p:nvPr>
        </p:nvSpPr>
        <p:spPr>
          <a:xfrm>
            <a:off x="365760" y="1097280"/>
            <a:ext cx="5155060" cy="533095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32F3E"/>
              </a:buClr>
              <a:buSzPts val="2800"/>
              <a:buFont typeface="Arial"/>
              <a:buChar char="•"/>
            </a:pPr>
            <a:r>
              <a:rPr lang="en-US"/>
              <a:t>Uses a key pair: a public key for encryption and a private key for decryption</a:t>
            </a:r>
            <a:endParaRPr/>
          </a:p>
          <a:p>
            <a:pPr indent="-342900" lvl="0" marL="342900" rtl="0" algn="l">
              <a:lnSpc>
                <a:spcPct val="100000"/>
              </a:lnSpc>
              <a:spcBef>
                <a:spcPts val="1200"/>
              </a:spcBef>
              <a:spcAft>
                <a:spcPts val="0"/>
              </a:spcAft>
              <a:buClr>
                <a:srgbClr val="232F3E"/>
              </a:buClr>
              <a:buSzPts val="2800"/>
              <a:buFont typeface="Arial"/>
              <a:buChar char="•"/>
            </a:pPr>
            <a:r>
              <a:rPr lang="en-US"/>
              <a:t>Generally regarded to be more secure than symmetric encryption, but it is slower</a:t>
            </a:r>
            <a:endParaRPr>
              <a:solidFill>
                <a:srgbClr val="16191F"/>
              </a:solidFill>
            </a:endParaRPr>
          </a:p>
          <a:p>
            <a:pPr indent="-50800" lvl="0" marL="228600" rtl="0" algn="l">
              <a:lnSpc>
                <a:spcPct val="100000"/>
              </a:lnSpc>
              <a:spcBef>
                <a:spcPts val="600"/>
              </a:spcBef>
              <a:spcAft>
                <a:spcPts val="0"/>
              </a:spcAft>
              <a:buClr>
                <a:srgbClr val="232F3E"/>
              </a:buClr>
              <a:buSzPts val="2800"/>
              <a:buNone/>
            </a:pPr>
            <a:r>
              <a:t/>
            </a:r>
            <a:endParaRPr/>
          </a:p>
        </p:txBody>
      </p:sp>
      <p:grpSp>
        <p:nvGrpSpPr>
          <p:cNvPr descr="Asymmetric encryption flow. See the notes for additional information." id="2359" name="Google Shape;2359;p181"/>
          <p:cNvGrpSpPr/>
          <p:nvPr/>
        </p:nvGrpSpPr>
        <p:grpSpPr>
          <a:xfrm>
            <a:off x="6083994" y="1389905"/>
            <a:ext cx="5657731" cy="5042758"/>
            <a:chOff x="6083994" y="1389905"/>
            <a:chExt cx="5657731" cy="5042758"/>
          </a:xfrm>
        </p:grpSpPr>
        <p:grpSp>
          <p:nvGrpSpPr>
            <p:cNvPr id="2360" name="Google Shape;2360;p181"/>
            <p:cNvGrpSpPr/>
            <p:nvPr/>
          </p:nvGrpSpPr>
          <p:grpSpPr>
            <a:xfrm>
              <a:off x="6083994" y="1389905"/>
              <a:ext cx="5657731" cy="5042758"/>
              <a:chOff x="6083994" y="1389905"/>
              <a:chExt cx="5657731" cy="5042758"/>
            </a:xfrm>
          </p:grpSpPr>
          <p:sp>
            <p:nvSpPr>
              <p:cNvPr id="2361" name="Google Shape;2361;p181"/>
              <p:cNvSpPr txBox="1"/>
              <p:nvPr/>
            </p:nvSpPr>
            <p:spPr>
              <a:xfrm>
                <a:off x="6083994" y="5786332"/>
                <a:ext cx="153676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Unencrypted file</a:t>
                </a:r>
                <a:endParaRPr/>
              </a:p>
            </p:txBody>
          </p:sp>
          <p:grpSp>
            <p:nvGrpSpPr>
              <p:cNvPr id="2362" name="Google Shape;2362;p181"/>
              <p:cNvGrpSpPr/>
              <p:nvPr/>
            </p:nvGrpSpPr>
            <p:grpSpPr>
              <a:xfrm>
                <a:off x="6083994" y="1389905"/>
                <a:ext cx="5657731" cy="4396427"/>
                <a:chOff x="6083994" y="1415148"/>
                <a:chExt cx="5657731" cy="4396427"/>
              </a:xfrm>
            </p:grpSpPr>
            <p:sp>
              <p:nvSpPr>
                <p:cNvPr id="2363" name="Google Shape;2363;p181"/>
                <p:cNvSpPr/>
                <p:nvPr/>
              </p:nvSpPr>
              <p:spPr>
                <a:xfrm>
                  <a:off x="7756911" y="1552216"/>
                  <a:ext cx="1126273" cy="602165"/>
                </a:xfrm>
                <a:prstGeom prst="rect">
                  <a:avLst/>
                </a:prstGeom>
                <a:solidFill>
                  <a:schemeClr val="accent5"/>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Encrypt</a:t>
                  </a:r>
                  <a:endParaRPr/>
                </a:p>
              </p:txBody>
            </p:sp>
            <p:sp>
              <p:nvSpPr>
                <p:cNvPr id="2364" name="Google Shape;2364;p181"/>
                <p:cNvSpPr/>
                <p:nvPr/>
              </p:nvSpPr>
              <p:spPr>
                <a:xfrm>
                  <a:off x="7756911" y="5072343"/>
                  <a:ext cx="1126273" cy="602165"/>
                </a:xfrm>
                <a:prstGeom prst="rect">
                  <a:avLst/>
                </a:prstGeom>
                <a:solidFill>
                  <a:schemeClr val="accent5"/>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Decrypt</a:t>
                  </a:r>
                  <a:endParaRPr/>
                </a:p>
              </p:txBody>
            </p:sp>
            <p:pic>
              <p:nvPicPr>
                <p:cNvPr id="2365" name="Google Shape;2365;p181"/>
                <p:cNvPicPr preferRelativeResize="0"/>
                <p:nvPr/>
              </p:nvPicPr>
              <p:blipFill rotWithShape="1">
                <a:blip r:embed="rId3">
                  <a:alphaModFix/>
                </a:blip>
                <a:srcRect b="0" l="0" r="0" t="0"/>
                <a:stretch/>
              </p:blipFill>
              <p:spPr>
                <a:xfrm>
                  <a:off x="9710211" y="3197042"/>
                  <a:ext cx="771830" cy="771830"/>
                </a:xfrm>
                <a:prstGeom prst="rect">
                  <a:avLst/>
                </a:prstGeom>
                <a:noFill/>
                <a:ln>
                  <a:noFill/>
                </a:ln>
              </p:spPr>
            </p:pic>
            <p:pic>
              <p:nvPicPr>
                <p:cNvPr id="2366" name="Google Shape;2366;p181"/>
                <p:cNvPicPr preferRelativeResize="0"/>
                <p:nvPr/>
              </p:nvPicPr>
              <p:blipFill rotWithShape="1">
                <a:blip r:embed="rId4">
                  <a:alphaModFix/>
                </a:blip>
                <a:srcRect b="0" l="0" r="0" t="0"/>
                <a:stretch/>
              </p:blipFill>
              <p:spPr>
                <a:xfrm>
                  <a:off x="6415733" y="1416652"/>
                  <a:ext cx="873292" cy="873292"/>
                </a:xfrm>
                <a:prstGeom prst="rect">
                  <a:avLst/>
                </a:prstGeom>
                <a:noFill/>
                <a:ln>
                  <a:noFill/>
                </a:ln>
              </p:spPr>
            </p:pic>
            <p:pic>
              <p:nvPicPr>
                <p:cNvPr descr="C:\Users\patray\AppData\Local\Temp\SNAGHTML27835b.PNG" id="2367" name="Google Shape;2367;p181"/>
                <p:cNvPicPr preferRelativeResize="0"/>
                <p:nvPr/>
              </p:nvPicPr>
              <p:blipFill rotWithShape="1">
                <a:blip r:embed="rId5">
                  <a:alphaModFix/>
                </a:blip>
                <a:srcRect b="0" l="0" r="0" t="0"/>
                <a:stretch/>
              </p:blipFill>
              <p:spPr>
                <a:xfrm>
                  <a:off x="9739244" y="1415148"/>
                  <a:ext cx="752475" cy="876300"/>
                </a:xfrm>
                <a:prstGeom prst="rect">
                  <a:avLst/>
                </a:prstGeom>
                <a:noFill/>
                <a:ln>
                  <a:noFill/>
                </a:ln>
              </p:spPr>
            </p:pic>
            <p:pic>
              <p:nvPicPr>
                <p:cNvPr descr="C:\Users\patray\AppData\Local\Temp\SNAGHTML27835b.PNG" id="2368" name="Google Shape;2368;p181"/>
                <p:cNvPicPr preferRelativeResize="0"/>
                <p:nvPr/>
              </p:nvPicPr>
              <p:blipFill rotWithShape="1">
                <a:blip r:embed="rId5">
                  <a:alphaModFix/>
                </a:blip>
                <a:srcRect b="0" l="0" r="0" t="0"/>
                <a:stretch/>
              </p:blipFill>
              <p:spPr>
                <a:xfrm>
                  <a:off x="9739244" y="4935275"/>
                  <a:ext cx="752475" cy="876300"/>
                </a:xfrm>
                <a:prstGeom prst="rect">
                  <a:avLst/>
                </a:prstGeom>
                <a:noFill/>
                <a:ln>
                  <a:noFill/>
                </a:ln>
              </p:spPr>
            </p:pic>
            <p:pic>
              <p:nvPicPr>
                <p:cNvPr id="2369" name="Google Shape;2369;p181"/>
                <p:cNvPicPr preferRelativeResize="0"/>
                <p:nvPr/>
              </p:nvPicPr>
              <p:blipFill rotWithShape="1">
                <a:blip r:embed="rId4">
                  <a:alphaModFix/>
                </a:blip>
                <a:srcRect b="0" l="0" r="0" t="0"/>
                <a:stretch/>
              </p:blipFill>
              <p:spPr>
                <a:xfrm>
                  <a:off x="6415733" y="4936779"/>
                  <a:ext cx="873292" cy="873292"/>
                </a:xfrm>
                <a:prstGeom prst="rect">
                  <a:avLst/>
                </a:prstGeom>
                <a:noFill/>
                <a:ln>
                  <a:noFill/>
                </a:ln>
              </p:spPr>
            </p:pic>
            <p:cxnSp>
              <p:nvCxnSpPr>
                <p:cNvPr id="2370" name="Google Shape;2370;p181"/>
                <p:cNvCxnSpPr>
                  <a:stCxn id="2366" idx="3"/>
                  <a:endCxn id="2363" idx="1"/>
                </p:cNvCxnSpPr>
                <p:nvPr/>
              </p:nvCxnSpPr>
              <p:spPr>
                <a:xfrm>
                  <a:off x="7289025" y="1853298"/>
                  <a:ext cx="468000" cy="0"/>
                </a:xfrm>
                <a:prstGeom prst="straightConnector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cxnSp>
              <p:nvCxnSpPr>
                <p:cNvPr id="2371" name="Google Shape;2371;p181"/>
                <p:cNvCxnSpPr>
                  <a:stCxn id="2363" idx="3"/>
                  <a:endCxn id="2367" idx="1"/>
                </p:cNvCxnSpPr>
                <p:nvPr/>
              </p:nvCxnSpPr>
              <p:spPr>
                <a:xfrm>
                  <a:off x="8883184" y="1853299"/>
                  <a:ext cx="856200" cy="0"/>
                </a:xfrm>
                <a:prstGeom prst="straightConnector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cxnSp>
              <p:nvCxnSpPr>
                <p:cNvPr id="2372" name="Google Shape;2372;p181"/>
                <p:cNvCxnSpPr>
                  <a:stCxn id="2367" idx="2"/>
                  <a:endCxn id="2365" idx="0"/>
                </p:cNvCxnSpPr>
                <p:nvPr/>
              </p:nvCxnSpPr>
              <p:spPr>
                <a:xfrm flipH="1">
                  <a:off x="10095982" y="2291448"/>
                  <a:ext cx="19500" cy="905700"/>
                </a:xfrm>
                <a:prstGeom prst="straightConnector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cxnSp>
              <p:nvCxnSpPr>
                <p:cNvPr id="2373" name="Google Shape;2373;p181"/>
                <p:cNvCxnSpPr>
                  <a:stCxn id="2365" idx="2"/>
                  <a:endCxn id="2368" idx="0"/>
                </p:cNvCxnSpPr>
                <p:nvPr/>
              </p:nvCxnSpPr>
              <p:spPr>
                <a:xfrm>
                  <a:off x="10096126" y="3968872"/>
                  <a:ext cx="19500" cy="966300"/>
                </a:xfrm>
                <a:prstGeom prst="straightConnector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cxnSp>
              <p:nvCxnSpPr>
                <p:cNvPr id="2374" name="Google Shape;2374;p181"/>
                <p:cNvCxnSpPr>
                  <a:stCxn id="2368" idx="1"/>
                  <a:endCxn id="2364" idx="3"/>
                </p:cNvCxnSpPr>
                <p:nvPr/>
              </p:nvCxnSpPr>
              <p:spPr>
                <a:xfrm rot="10800000">
                  <a:off x="8883044" y="5373425"/>
                  <a:ext cx="856200" cy="0"/>
                </a:xfrm>
                <a:prstGeom prst="straightConnector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cxnSp>
              <p:nvCxnSpPr>
                <p:cNvPr id="2375" name="Google Shape;2375;p181"/>
                <p:cNvCxnSpPr>
                  <a:stCxn id="2364" idx="1"/>
                  <a:endCxn id="2369" idx="3"/>
                </p:cNvCxnSpPr>
                <p:nvPr/>
              </p:nvCxnSpPr>
              <p:spPr>
                <a:xfrm rot="10800000">
                  <a:off x="7288911" y="5373426"/>
                  <a:ext cx="468000" cy="0"/>
                </a:xfrm>
                <a:prstGeom prst="straightConnector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sp>
              <p:nvSpPr>
                <p:cNvPr id="2376" name="Google Shape;2376;p181"/>
                <p:cNvSpPr txBox="1"/>
                <p:nvPr/>
              </p:nvSpPr>
              <p:spPr>
                <a:xfrm>
                  <a:off x="10443612" y="1692043"/>
                  <a:ext cx="125000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Encrypted file</a:t>
                  </a:r>
                  <a:endParaRPr/>
                </a:p>
              </p:txBody>
            </p:sp>
            <p:sp>
              <p:nvSpPr>
                <p:cNvPr id="2377" name="Google Shape;2377;p181"/>
                <p:cNvSpPr txBox="1"/>
                <p:nvPr/>
              </p:nvSpPr>
              <p:spPr>
                <a:xfrm>
                  <a:off x="6083994" y="2266206"/>
                  <a:ext cx="153676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Unencrypted file</a:t>
                  </a:r>
                  <a:endParaRPr/>
                </a:p>
              </p:txBody>
            </p:sp>
            <p:sp>
              <p:nvSpPr>
                <p:cNvPr id="2378" name="Google Shape;2378;p181"/>
                <p:cNvSpPr txBox="1"/>
                <p:nvPr/>
              </p:nvSpPr>
              <p:spPr>
                <a:xfrm>
                  <a:off x="10491719" y="5140001"/>
                  <a:ext cx="125000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Encrypted file</a:t>
                  </a:r>
                  <a:endParaRPr/>
                </a:p>
              </p:txBody>
            </p:sp>
            <p:pic>
              <p:nvPicPr>
                <p:cNvPr id="2379" name="Google Shape;2379;p181"/>
                <p:cNvPicPr preferRelativeResize="0"/>
                <p:nvPr/>
              </p:nvPicPr>
              <p:blipFill rotWithShape="1">
                <a:blip r:embed="rId6">
                  <a:alphaModFix/>
                </a:blip>
                <a:srcRect b="0" l="0" r="0" t="0"/>
                <a:stretch/>
              </p:blipFill>
              <p:spPr>
                <a:xfrm rot="5400000">
                  <a:off x="7358517" y="2857514"/>
                  <a:ext cx="1097280" cy="1097280"/>
                </a:xfrm>
                <a:prstGeom prst="rect">
                  <a:avLst/>
                </a:prstGeom>
                <a:noFill/>
                <a:ln>
                  <a:noFill/>
                </a:ln>
              </p:spPr>
            </p:pic>
            <p:sp>
              <p:nvSpPr>
                <p:cNvPr id="2380" name="Google Shape;2380;p181"/>
                <p:cNvSpPr txBox="1"/>
                <p:nvPr/>
              </p:nvSpPr>
              <p:spPr>
                <a:xfrm>
                  <a:off x="8253801" y="3844303"/>
                  <a:ext cx="100525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Private key</a:t>
                  </a:r>
                  <a:endParaRPr/>
                </a:p>
              </p:txBody>
            </p:sp>
            <p:sp>
              <p:nvSpPr>
                <p:cNvPr id="2381" name="Google Shape;2381;p181"/>
                <p:cNvSpPr txBox="1"/>
                <p:nvPr/>
              </p:nvSpPr>
              <p:spPr>
                <a:xfrm>
                  <a:off x="7337450" y="3844303"/>
                  <a:ext cx="11040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Public key</a:t>
                  </a:r>
                  <a:endParaRPr/>
                </a:p>
              </p:txBody>
            </p:sp>
            <p:cxnSp>
              <p:nvCxnSpPr>
                <p:cNvPr id="2382" name="Google Shape;2382;p181"/>
                <p:cNvCxnSpPr>
                  <a:endCxn id="2363" idx="2"/>
                </p:cNvCxnSpPr>
                <p:nvPr/>
              </p:nvCxnSpPr>
              <p:spPr>
                <a:xfrm rot="-5400000">
                  <a:off x="7778098" y="2258631"/>
                  <a:ext cx="646200" cy="437700"/>
                </a:xfrm>
                <a:prstGeom prst="bentConnector3">
                  <a:avLst>
                    <a:gd fmla="val 50000" name="adj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cxnSp>
              <p:nvCxnSpPr>
                <p:cNvPr id="2383" name="Google Shape;2383;p181"/>
                <p:cNvCxnSpPr>
                  <a:stCxn id="2380" idx="2"/>
                  <a:endCxn id="2364" idx="0"/>
                </p:cNvCxnSpPr>
                <p:nvPr/>
              </p:nvCxnSpPr>
              <p:spPr>
                <a:xfrm rot="5400000">
                  <a:off x="8216578" y="4532428"/>
                  <a:ext cx="643200" cy="436500"/>
                </a:xfrm>
                <a:prstGeom prst="bentConnector3">
                  <a:avLst>
                    <a:gd fmla="val 50000" name="adj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sp>
              <p:nvSpPr>
                <p:cNvPr id="2384" name="Google Shape;2384;p181"/>
                <p:cNvSpPr/>
                <p:nvPr/>
              </p:nvSpPr>
              <p:spPr>
                <a:xfrm>
                  <a:off x="7337450" y="2840088"/>
                  <a:ext cx="2015878" cy="1588978"/>
                </a:xfrm>
                <a:prstGeom prst="rect">
                  <a:avLst/>
                </a:prstGeom>
                <a:noFill/>
                <a:ln cap="flat" cmpd="sng" w="28575">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grpSp>
        <p:pic>
          <p:nvPicPr>
            <p:cNvPr id="2385" name="Google Shape;2385;p181"/>
            <p:cNvPicPr preferRelativeResize="0"/>
            <p:nvPr/>
          </p:nvPicPr>
          <p:blipFill rotWithShape="1">
            <a:blip r:embed="rId7">
              <a:alphaModFix/>
            </a:blip>
            <a:srcRect b="0" l="0" r="0" t="0"/>
            <a:stretch/>
          </p:blipFill>
          <p:spPr>
            <a:xfrm rot="5400000">
              <a:off x="8249662" y="3142132"/>
              <a:ext cx="962109" cy="50292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96" name="Google Shape;1196;p128"/>
          <p:cNvSpPr txBox="1"/>
          <p:nvPr>
            <p:ph type="title"/>
          </p:nvPr>
        </p:nvSpPr>
        <p:spPr>
          <a:xfrm>
            <a:off x="243242" y="292099"/>
            <a:ext cx="4062057" cy="1981869"/>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rgbClr val="F1F3F3"/>
              </a:buClr>
              <a:buSzPct val="100000"/>
              <a:buFont typeface="Play"/>
              <a:buNone/>
            </a:pPr>
            <a:r>
              <a:rPr lang="en-US"/>
              <a:t>As a cloud architect designing for application security</a:t>
            </a:r>
            <a:endParaRPr/>
          </a:p>
        </p:txBody>
      </p:sp>
      <p:sp>
        <p:nvSpPr>
          <p:cNvPr id="1197" name="Google Shape;1197;p128"/>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 need to design permissions schemes for users, applications, and data that align to security best practices and are scalable. </a:t>
            </a:r>
            <a:endParaRPr/>
          </a:p>
          <a:p>
            <a:pPr indent="-228600" lvl="0" marL="228600" rtl="0" algn="l">
              <a:lnSpc>
                <a:spcPct val="100000"/>
              </a:lnSpc>
              <a:spcBef>
                <a:spcPts val="1200"/>
              </a:spcBef>
              <a:spcAft>
                <a:spcPts val="0"/>
              </a:spcAft>
              <a:buClr>
                <a:srgbClr val="232F3E"/>
              </a:buClr>
              <a:buSzPts val="2800"/>
              <a:buChar char="•"/>
            </a:pPr>
            <a:r>
              <a:rPr lang="en-US"/>
              <a:t>I need to prevent unauthorized access to data and applications and protect the data that’s being stored within the application architecture. </a:t>
            </a:r>
            <a:endParaRPr/>
          </a:p>
          <a:p>
            <a:pPr indent="-228600" lvl="0" marL="228600" rtl="0" algn="l">
              <a:lnSpc>
                <a:spcPct val="100000"/>
              </a:lnSpc>
              <a:spcBef>
                <a:spcPts val="1200"/>
              </a:spcBef>
              <a:spcAft>
                <a:spcPts val="0"/>
              </a:spcAft>
              <a:buClr>
                <a:srgbClr val="232F3E"/>
              </a:buClr>
              <a:buSzPts val="2800"/>
              <a:buChar char="•"/>
            </a:pPr>
            <a:r>
              <a:rPr lang="en-US"/>
              <a:t>I need to evaluate purpose-built AWS security services to select options that optimize the security of my applications with less undifferentiated lifting by our internal security team. </a:t>
            </a:r>
            <a:endParaRPr/>
          </a:p>
        </p:txBody>
      </p:sp>
      <p:pic>
        <p:nvPicPr>
          <p:cNvPr descr="Illustration of cloud architect." id="1198" name="Google Shape;1198;p128"/>
          <p:cNvPicPr preferRelativeResize="0"/>
          <p:nvPr/>
        </p:nvPicPr>
        <p:blipFill rotWithShape="1">
          <a:blip r:embed="rId3">
            <a:alphaModFix/>
          </a:blip>
          <a:srcRect b="0" l="0" r="0" t="0"/>
          <a:stretch/>
        </p:blipFill>
        <p:spPr>
          <a:xfrm>
            <a:off x="1038814" y="2434960"/>
            <a:ext cx="2476541" cy="36414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1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1" name="Google Shape;2391;p182"/>
          <p:cNvSpPr txBox="1"/>
          <p:nvPr>
            <p:ph type="title"/>
          </p:nvPr>
        </p:nvSpPr>
        <p:spPr>
          <a:xfrm>
            <a:off x="365760" y="371945"/>
            <a:ext cx="8218917"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16191F"/>
              </a:buClr>
              <a:buSzPts val="3600"/>
              <a:buFont typeface="Play"/>
              <a:buNone/>
            </a:pPr>
            <a:r>
              <a:rPr lang="en-US">
                <a:solidFill>
                  <a:srgbClr val="16191F"/>
                </a:solidFill>
                <a:latin typeface="Play"/>
                <a:ea typeface="Play"/>
                <a:cs typeface="Play"/>
                <a:sym typeface="Play"/>
              </a:rPr>
              <a:t>When to use asymmetric encryption</a:t>
            </a:r>
            <a:endParaRPr i="0">
              <a:solidFill>
                <a:srgbClr val="16191F"/>
              </a:solidFill>
              <a:latin typeface="Play"/>
              <a:ea typeface="Play"/>
              <a:cs typeface="Play"/>
              <a:sym typeface="Play"/>
            </a:endParaRPr>
          </a:p>
        </p:txBody>
      </p:sp>
      <p:sp>
        <p:nvSpPr>
          <p:cNvPr id="2392" name="Google Shape;2392;p182"/>
          <p:cNvSpPr txBox="1"/>
          <p:nvPr>
            <p:ph idx="1" type="body"/>
          </p:nvPr>
        </p:nvSpPr>
        <p:spPr>
          <a:xfrm>
            <a:off x="365760" y="1097279"/>
            <a:ext cx="11466576" cy="4892703"/>
          </a:xfrm>
          <a:prstGeom prst="rect">
            <a:avLst/>
          </a:prstGeom>
          <a:noFill/>
          <a:ln>
            <a:noFill/>
          </a:ln>
        </p:spPr>
        <p:txBody>
          <a:bodyPr anchorCtr="0" anchor="t" bIns="45700" lIns="91425" spcFirstLastPara="1" rIns="91425" wrap="square" tIns="45700">
            <a:normAutofit/>
          </a:bodyPr>
          <a:lstStyle/>
          <a:p>
            <a:pPr indent="-342900" lvl="0" marL="347472" rtl="0" algn="l">
              <a:lnSpc>
                <a:spcPct val="100000"/>
              </a:lnSpc>
              <a:spcBef>
                <a:spcPts val="0"/>
              </a:spcBef>
              <a:spcAft>
                <a:spcPts val="0"/>
              </a:spcAft>
              <a:buClr>
                <a:srgbClr val="16191F"/>
              </a:buClr>
              <a:buSzPts val="2800"/>
              <a:buFont typeface="Arial"/>
              <a:buChar char="•"/>
            </a:pPr>
            <a:r>
              <a:rPr lang="en-US">
                <a:solidFill>
                  <a:srgbClr val="16191F"/>
                </a:solidFill>
              </a:rPr>
              <a:t>If you’re sharing the data outside of the organization</a:t>
            </a:r>
            <a:endParaRPr/>
          </a:p>
          <a:p>
            <a:pPr indent="-342900" lvl="0" marL="347472" rtl="0" algn="l">
              <a:lnSpc>
                <a:spcPct val="100000"/>
              </a:lnSpc>
              <a:spcBef>
                <a:spcPts val="1200"/>
              </a:spcBef>
              <a:spcAft>
                <a:spcPts val="0"/>
              </a:spcAft>
              <a:buClr>
                <a:srgbClr val="16191F"/>
              </a:buClr>
              <a:buSzPts val="2800"/>
              <a:buFont typeface="Arial"/>
              <a:buChar char="•"/>
            </a:pPr>
            <a:r>
              <a:rPr lang="en-US">
                <a:solidFill>
                  <a:srgbClr val="16191F"/>
                </a:solidFill>
              </a:rPr>
              <a:t>If regulations or governance prohibit sharing the key</a:t>
            </a:r>
            <a:endParaRPr/>
          </a:p>
          <a:p>
            <a:pPr indent="-342900" lvl="0" marL="347472" rtl="0" algn="l">
              <a:lnSpc>
                <a:spcPct val="100000"/>
              </a:lnSpc>
              <a:spcBef>
                <a:spcPts val="1200"/>
              </a:spcBef>
              <a:spcAft>
                <a:spcPts val="0"/>
              </a:spcAft>
              <a:buClr>
                <a:srgbClr val="16191F"/>
              </a:buClr>
              <a:buSzPts val="2800"/>
              <a:buFont typeface="Arial"/>
              <a:buChar char="•"/>
            </a:pPr>
            <a:r>
              <a:rPr lang="en-US">
                <a:solidFill>
                  <a:srgbClr val="16191F"/>
                </a:solidFill>
              </a:rPr>
              <a:t>If non-repudiation is required (Non-repudiation prevents a user from denying prior commitments or actions)</a:t>
            </a:r>
            <a:endParaRPr/>
          </a:p>
          <a:p>
            <a:pPr indent="-342900" lvl="0" marL="347472" rtl="0" algn="l">
              <a:lnSpc>
                <a:spcPct val="100000"/>
              </a:lnSpc>
              <a:spcBef>
                <a:spcPts val="1200"/>
              </a:spcBef>
              <a:spcAft>
                <a:spcPts val="0"/>
              </a:spcAft>
              <a:buClr>
                <a:srgbClr val="16191F"/>
              </a:buClr>
              <a:buSzPts val="2800"/>
              <a:buFont typeface="Arial"/>
              <a:buChar char="•"/>
            </a:pPr>
            <a:r>
              <a:rPr lang="en-US">
                <a:solidFill>
                  <a:srgbClr val="16191F"/>
                </a:solidFill>
              </a:rPr>
              <a:t>If you’re strictly segregating access to encryption keys based on organization roles</a:t>
            </a:r>
            <a:endParaRPr/>
          </a:p>
          <a:p>
            <a:pPr indent="0" lvl="0" marL="0" rtl="0" algn="l">
              <a:lnSpc>
                <a:spcPct val="100000"/>
              </a:lnSpc>
              <a:spcBef>
                <a:spcPts val="600"/>
              </a:spcBef>
              <a:spcAft>
                <a:spcPts val="0"/>
              </a:spcAft>
              <a:buClr>
                <a:srgbClr val="232F3E"/>
              </a:buClr>
              <a:buSzPts val="28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1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8" name="Google Shape;2398;p18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Applying envelope encryption</a:t>
            </a:r>
            <a:endParaRPr/>
          </a:p>
        </p:txBody>
      </p:sp>
      <p:grpSp>
        <p:nvGrpSpPr>
          <p:cNvPr id="2399" name="Google Shape;2399;p183"/>
          <p:cNvGrpSpPr/>
          <p:nvPr/>
        </p:nvGrpSpPr>
        <p:grpSpPr>
          <a:xfrm>
            <a:off x="2200173" y="1185263"/>
            <a:ext cx="9624226" cy="5073828"/>
            <a:chOff x="2200173" y="1185263"/>
            <a:chExt cx="9624226" cy="5073828"/>
          </a:xfrm>
        </p:grpSpPr>
        <p:pic>
          <p:nvPicPr>
            <p:cNvPr id="2400" name="Google Shape;2400;p183"/>
            <p:cNvPicPr preferRelativeResize="0"/>
            <p:nvPr/>
          </p:nvPicPr>
          <p:blipFill rotWithShape="1">
            <a:blip r:embed="rId3">
              <a:alphaModFix/>
            </a:blip>
            <a:srcRect b="0" l="0" r="0" t="0"/>
            <a:stretch/>
          </p:blipFill>
          <p:spPr>
            <a:xfrm rot="5400000">
              <a:off x="3378619" y="1235682"/>
              <a:ext cx="914400" cy="914400"/>
            </a:xfrm>
            <a:prstGeom prst="rect">
              <a:avLst/>
            </a:prstGeom>
            <a:noFill/>
            <a:ln>
              <a:noFill/>
            </a:ln>
          </p:spPr>
        </p:pic>
        <p:cxnSp>
          <p:nvCxnSpPr>
            <p:cNvPr id="2401" name="Google Shape;2401;p183"/>
            <p:cNvCxnSpPr>
              <a:stCxn id="2402" idx="2"/>
              <a:endCxn id="2403" idx="1"/>
            </p:cNvCxnSpPr>
            <p:nvPr/>
          </p:nvCxnSpPr>
          <p:spPr>
            <a:xfrm flipH="1">
              <a:off x="3850688" y="2424733"/>
              <a:ext cx="1500" cy="364500"/>
            </a:xfrm>
            <a:prstGeom prst="straightConnector1">
              <a:avLst/>
            </a:prstGeom>
            <a:noFill/>
            <a:ln cap="flat" cmpd="sng" w="12700">
              <a:solidFill>
                <a:srgbClr val="232F3E"/>
              </a:solidFill>
              <a:prstDash val="dash"/>
              <a:round/>
              <a:headEnd len="sm" w="sm" type="none"/>
              <a:tailEnd len="lg" w="lg" type="stealth"/>
            </a:ln>
          </p:spPr>
        </p:cxnSp>
        <p:cxnSp>
          <p:nvCxnSpPr>
            <p:cNvPr id="2404" name="Google Shape;2404;p183"/>
            <p:cNvCxnSpPr>
              <a:endCxn id="2405" idx="1"/>
            </p:cNvCxnSpPr>
            <p:nvPr/>
          </p:nvCxnSpPr>
          <p:spPr>
            <a:xfrm flipH="1">
              <a:off x="6979264" y="4375275"/>
              <a:ext cx="600" cy="236100"/>
            </a:xfrm>
            <a:prstGeom prst="straightConnector1">
              <a:avLst/>
            </a:prstGeom>
            <a:noFill/>
            <a:ln cap="flat" cmpd="sng" w="12700">
              <a:solidFill>
                <a:srgbClr val="232F3E"/>
              </a:solidFill>
              <a:prstDash val="dash"/>
              <a:round/>
              <a:headEnd len="sm" w="sm" type="none"/>
              <a:tailEnd len="lg" w="lg" type="stealth"/>
            </a:ln>
          </p:spPr>
        </p:cxnSp>
        <p:grpSp>
          <p:nvGrpSpPr>
            <p:cNvPr id="2406" name="Google Shape;2406;p183"/>
            <p:cNvGrpSpPr/>
            <p:nvPr/>
          </p:nvGrpSpPr>
          <p:grpSpPr>
            <a:xfrm>
              <a:off x="2200173" y="1185263"/>
              <a:ext cx="9624226" cy="5073828"/>
              <a:chOff x="2200173" y="1185263"/>
              <a:chExt cx="9624226" cy="5073828"/>
            </a:xfrm>
          </p:grpSpPr>
          <p:pic>
            <p:nvPicPr>
              <p:cNvPr id="2407" name="Google Shape;2407;p183"/>
              <p:cNvPicPr preferRelativeResize="0"/>
              <p:nvPr/>
            </p:nvPicPr>
            <p:blipFill rotWithShape="1">
              <a:blip r:embed="rId4">
                <a:alphaModFix/>
              </a:blip>
              <a:srcRect b="0" l="0" r="0" t="0"/>
              <a:stretch/>
            </p:blipFill>
            <p:spPr>
              <a:xfrm>
                <a:off x="2341621" y="1256236"/>
                <a:ext cx="873292" cy="873292"/>
              </a:xfrm>
              <a:prstGeom prst="rect">
                <a:avLst/>
              </a:prstGeom>
              <a:noFill/>
              <a:ln>
                <a:noFill/>
              </a:ln>
            </p:spPr>
          </p:pic>
          <p:pic>
            <p:nvPicPr>
              <p:cNvPr descr="C:\Users\patray\AppData\Local\Temp\SNAGHTML27835b.PNG" id="2408" name="Google Shape;2408;p183"/>
              <p:cNvPicPr preferRelativeResize="0"/>
              <p:nvPr/>
            </p:nvPicPr>
            <p:blipFill rotWithShape="1">
              <a:blip r:embed="rId5">
                <a:alphaModFix/>
              </a:blip>
              <a:srcRect b="0" l="0" r="0" t="0"/>
              <a:stretch/>
            </p:blipFill>
            <p:spPr>
              <a:xfrm>
                <a:off x="4919799" y="1254732"/>
                <a:ext cx="752475" cy="876300"/>
              </a:xfrm>
              <a:prstGeom prst="rect">
                <a:avLst/>
              </a:prstGeom>
              <a:noFill/>
              <a:ln>
                <a:noFill/>
              </a:ln>
            </p:spPr>
          </p:pic>
          <p:sp>
            <p:nvSpPr>
              <p:cNvPr id="2409" name="Google Shape;2409;p183"/>
              <p:cNvSpPr/>
              <p:nvPr/>
            </p:nvSpPr>
            <p:spPr>
              <a:xfrm>
                <a:off x="9264840" y="5587862"/>
                <a:ext cx="2559559"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accent6"/>
                    </a:solidFill>
                    <a:latin typeface="Play"/>
                    <a:ea typeface="Play"/>
                    <a:cs typeface="Play"/>
                    <a:sym typeface="Play"/>
                  </a:rPr>
                  <a:t>Encrypted </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key-encryption key 1</a:t>
                </a:r>
                <a:endParaRPr/>
              </a:p>
            </p:txBody>
          </p:sp>
          <p:sp>
            <p:nvSpPr>
              <p:cNvPr id="2402" name="Google Shape;2402;p183"/>
              <p:cNvSpPr txBox="1"/>
              <p:nvPr/>
            </p:nvSpPr>
            <p:spPr>
              <a:xfrm>
                <a:off x="3303800" y="2055401"/>
                <a:ext cx="1096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Data key</a:t>
                </a:r>
                <a:endParaRPr/>
              </a:p>
            </p:txBody>
          </p:sp>
          <p:sp>
            <p:nvSpPr>
              <p:cNvPr id="2410" name="Google Shape;2410;p183"/>
              <p:cNvSpPr/>
              <p:nvPr/>
            </p:nvSpPr>
            <p:spPr>
              <a:xfrm>
                <a:off x="4225224" y="3661831"/>
                <a:ext cx="200093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key-encryption key 1</a:t>
                </a:r>
                <a:endParaRPr/>
              </a:p>
            </p:txBody>
          </p:sp>
          <p:pic>
            <p:nvPicPr>
              <p:cNvPr id="2411" name="Google Shape;2411;p183"/>
              <p:cNvPicPr preferRelativeResize="0"/>
              <p:nvPr/>
            </p:nvPicPr>
            <p:blipFill rotWithShape="1">
              <a:blip r:embed="rId6">
                <a:alphaModFix/>
              </a:blip>
              <a:srcRect b="0" l="0" r="0" t="0"/>
              <a:stretch/>
            </p:blipFill>
            <p:spPr>
              <a:xfrm rot="5400000">
                <a:off x="4677049" y="2662711"/>
                <a:ext cx="1097280" cy="1167414"/>
              </a:xfrm>
              <a:prstGeom prst="rect">
                <a:avLst/>
              </a:prstGeom>
              <a:noFill/>
              <a:ln>
                <a:noFill/>
              </a:ln>
            </p:spPr>
          </p:pic>
          <p:sp>
            <p:nvSpPr>
              <p:cNvPr id="2412" name="Google Shape;2412;p183"/>
              <p:cNvSpPr/>
              <p:nvPr/>
            </p:nvSpPr>
            <p:spPr>
              <a:xfrm>
                <a:off x="6134729" y="3661831"/>
                <a:ext cx="171596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accent6"/>
                    </a:solidFill>
                    <a:latin typeface="Play"/>
                    <a:ea typeface="Play"/>
                    <a:cs typeface="Play"/>
                    <a:sym typeface="Play"/>
                  </a:rPr>
                  <a:t>Encrypted</a:t>
                </a:r>
                <a:r>
                  <a:rPr lang="en-US" sz="1800">
                    <a:solidFill>
                      <a:schemeClr val="dk1"/>
                    </a:solidFill>
                    <a:latin typeface="Play"/>
                    <a:ea typeface="Play"/>
                    <a:cs typeface="Play"/>
                    <a:sym typeface="Play"/>
                  </a:rPr>
                  <a:t> data key</a:t>
                </a:r>
                <a:endParaRPr/>
              </a:p>
            </p:txBody>
          </p:sp>
          <p:sp>
            <p:nvSpPr>
              <p:cNvPr id="2413" name="Google Shape;2413;p183"/>
              <p:cNvSpPr/>
              <p:nvPr/>
            </p:nvSpPr>
            <p:spPr>
              <a:xfrm>
                <a:off x="7512544" y="5612760"/>
                <a:ext cx="2084259"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key-encryption key 2</a:t>
                </a:r>
                <a:endParaRPr/>
              </a:p>
            </p:txBody>
          </p:sp>
          <p:sp>
            <p:nvSpPr>
              <p:cNvPr id="2414" name="Google Shape;2414;p183"/>
              <p:cNvSpPr txBox="1"/>
              <p:nvPr/>
            </p:nvSpPr>
            <p:spPr>
              <a:xfrm>
                <a:off x="2200173" y="2055401"/>
                <a:ext cx="115618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Plaintext item</a:t>
                </a:r>
                <a:endParaRPr/>
              </a:p>
            </p:txBody>
          </p:sp>
          <p:sp>
            <p:nvSpPr>
              <p:cNvPr id="2415" name="Google Shape;2415;p183"/>
              <p:cNvSpPr txBox="1"/>
              <p:nvPr/>
            </p:nvSpPr>
            <p:spPr>
              <a:xfrm>
                <a:off x="4519124" y="2055401"/>
                <a:ext cx="150996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6"/>
                    </a:solidFill>
                    <a:latin typeface="Play"/>
                    <a:ea typeface="Play"/>
                    <a:cs typeface="Play"/>
                    <a:sym typeface="Play"/>
                  </a:rPr>
                  <a:t>Encrypted </a:t>
                </a:r>
                <a:r>
                  <a:rPr lang="en-US" sz="1800">
                    <a:solidFill>
                      <a:schemeClr val="dk1"/>
                    </a:solidFill>
                    <a:latin typeface="Play"/>
                    <a:ea typeface="Play"/>
                    <a:cs typeface="Play"/>
                    <a:sym typeface="Play"/>
                  </a:rPr>
                  <a:t>item</a:t>
                </a:r>
                <a:endParaRPr/>
              </a:p>
            </p:txBody>
          </p:sp>
          <p:cxnSp>
            <p:nvCxnSpPr>
              <p:cNvPr id="2416" name="Google Shape;2416;p183"/>
              <p:cNvCxnSpPr/>
              <p:nvPr/>
            </p:nvCxnSpPr>
            <p:spPr>
              <a:xfrm>
                <a:off x="4135123" y="1634895"/>
                <a:ext cx="822960" cy="1"/>
              </a:xfrm>
              <a:prstGeom prst="straightConnector1">
                <a:avLst/>
              </a:prstGeom>
              <a:noFill/>
              <a:ln cap="flat" cmpd="sng" w="44450">
                <a:solidFill>
                  <a:schemeClr val="hlink"/>
                </a:solidFill>
                <a:prstDash val="solid"/>
                <a:round/>
                <a:headEnd len="sm" w="sm" type="none"/>
                <a:tailEnd len="lg" w="lg" type="stealth"/>
              </a:ln>
              <a:effectLst>
                <a:outerShdw blurRad="63500" rotWithShape="0" dir="2700016" dist="53881">
                  <a:srgbClr val="000000">
                    <a:alpha val="24705"/>
                  </a:srgbClr>
                </a:outerShdw>
              </a:effectLst>
            </p:spPr>
          </p:cxnSp>
          <p:cxnSp>
            <p:nvCxnSpPr>
              <p:cNvPr id="2417" name="Google Shape;2417;p183"/>
              <p:cNvCxnSpPr/>
              <p:nvPr/>
            </p:nvCxnSpPr>
            <p:spPr>
              <a:xfrm>
                <a:off x="5592636" y="3055948"/>
                <a:ext cx="1097280" cy="0"/>
              </a:xfrm>
              <a:prstGeom prst="straightConnector1">
                <a:avLst/>
              </a:prstGeom>
              <a:noFill/>
              <a:ln cap="flat" cmpd="sng" w="44450">
                <a:solidFill>
                  <a:schemeClr val="hlink"/>
                </a:solidFill>
                <a:prstDash val="solid"/>
                <a:round/>
                <a:headEnd len="sm" w="sm" type="none"/>
                <a:tailEnd len="lg" w="lg" type="stealth"/>
              </a:ln>
              <a:effectLst>
                <a:outerShdw blurRad="63500" rotWithShape="0" dir="2700016" dist="53881">
                  <a:srgbClr val="232F3E">
                    <a:alpha val="24705"/>
                  </a:srgbClr>
                </a:outerShdw>
              </a:effectLst>
            </p:spPr>
          </p:cxnSp>
          <p:pic>
            <p:nvPicPr>
              <p:cNvPr id="2418" name="Google Shape;2418;p183"/>
              <p:cNvPicPr preferRelativeResize="0"/>
              <p:nvPr/>
            </p:nvPicPr>
            <p:blipFill rotWithShape="1">
              <a:blip r:embed="rId7">
                <a:alphaModFix/>
              </a:blip>
              <a:srcRect b="0" l="0" r="0" t="0"/>
              <a:stretch/>
            </p:blipFill>
            <p:spPr>
              <a:xfrm>
                <a:off x="10716132" y="1185263"/>
                <a:ext cx="1108267" cy="1108267"/>
              </a:xfrm>
              <a:prstGeom prst="rect">
                <a:avLst/>
              </a:prstGeom>
              <a:noFill/>
              <a:ln>
                <a:noFill/>
              </a:ln>
            </p:spPr>
          </p:pic>
          <p:sp>
            <p:nvSpPr>
              <p:cNvPr id="2419" name="Google Shape;2419;p183"/>
              <p:cNvSpPr txBox="1"/>
              <p:nvPr/>
            </p:nvSpPr>
            <p:spPr>
              <a:xfrm>
                <a:off x="3302352" y="3661831"/>
                <a:ext cx="1096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Data key</a:t>
                </a:r>
                <a:endParaRPr/>
              </a:p>
            </p:txBody>
          </p:sp>
          <p:sp>
            <p:nvSpPr>
              <p:cNvPr id="2420" name="Google Shape;2420;p183"/>
              <p:cNvSpPr/>
              <p:nvPr/>
            </p:nvSpPr>
            <p:spPr>
              <a:xfrm>
                <a:off x="6121282" y="5612760"/>
                <a:ext cx="171596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Encrypted data key</a:t>
                </a:r>
                <a:endParaRPr/>
              </a:p>
            </p:txBody>
          </p:sp>
          <p:pic>
            <p:nvPicPr>
              <p:cNvPr id="2421" name="Google Shape;2421;p183"/>
              <p:cNvPicPr preferRelativeResize="0"/>
              <p:nvPr/>
            </p:nvPicPr>
            <p:blipFill rotWithShape="1">
              <a:blip r:embed="rId8">
                <a:alphaModFix/>
              </a:blip>
              <a:srcRect b="0" l="0" r="0" t="0"/>
              <a:stretch/>
            </p:blipFill>
            <p:spPr>
              <a:xfrm rot="5400000">
                <a:off x="8023132" y="4486184"/>
                <a:ext cx="1164781" cy="1280160"/>
              </a:xfrm>
              <a:prstGeom prst="rect">
                <a:avLst/>
              </a:prstGeom>
              <a:noFill/>
              <a:ln>
                <a:noFill/>
              </a:ln>
            </p:spPr>
          </p:pic>
          <p:pic>
            <p:nvPicPr>
              <p:cNvPr id="2403" name="Google Shape;2403;p183"/>
              <p:cNvPicPr preferRelativeResize="0"/>
              <p:nvPr/>
            </p:nvPicPr>
            <p:blipFill rotWithShape="1">
              <a:blip r:embed="rId3">
                <a:alphaModFix/>
              </a:blip>
              <a:srcRect b="0" l="0" r="0" t="0"/>
              <a:stretch/>
            </p:blipFill>
            <p:spPr>
              <a:xfrm rot="5400000">
                <a:off x="3393539" y="2789218"/>
                <a:ext cx="914400" cy="914400"/>
              </a:xfrm>
              <a:prstGeom prst="rect">
                <a:avLst/>
              </a:prstGeom>
              <a:noFill/>
              <a:ln>
                <a:noFill/>
              </a:ln>
            </p:spPr>
          </p:pic>
          <p:pic>
            <p:nvPicPr>
              <p:cNvPr id="2422" name="Google Shape;2422;p183"/>
              <p:cNvPicPr preferRelativeResize="0"/>
              <p:nvPr/>
            </p:nvPicPr>
            <p:blipFill rotWithShape="1">
              <a:blip r:embed="rId9">
                <a:alphaModFix/>
              </a:blip>
              <a:srcRect b="0" l="0" r="0" t="0"/>
              <a:stretch/>
            </p:blipFill>
            <p:spPr>
              <a:xfrm rot="5400000">
                <a:off x="9903428" y="4519935"/>
                <a:ext cx="1188720" cy="1188720"/>
              </a:xfrm>
              <a:prstGeom prst="rect">
                <a:avLst/>
              </a:prstGeom>
              <a:noFill/>
              <a:ln>
                <a:noFill/>
              </a:ln>
            </p:spPr>
          </p:pic>
          <p:cxnSp>
            <p:nvCxnSpPr>
              <p:cNvPr id="2423" name="Google Shape;2423;p183"/>
              <p:cNvCxnSpPr/>
              <p:nvPr/>
            </p:nvCxnSpPr>
            <p:spPr>
              <a:xfrm>
                <a:off x="8964029" y="5013011"/>
                <a:ext cx="1097280" cy="0"/>
              </a:xfrm>
              <a:prstGeom prst="straightConnector1">
                <a:avLst/>
              </a:prstGeom>
              <a:noFill/>
              <a:ln cap="flat" cmpd="sng" w="44450">
                <a:solidFill>
                  <a:schemeClr val="hlink"/>
                </a:solidFill>
                <a:prstDash val="solid"/>
                <a:round/>
                <a:headEnd len="sm" w="sm" type="none"/>
                <a:tailEnd len="lg" w="lg" type="stealth"/>
              </a:ln>
              <a:effectLst>
                <a:outerShdw blurRad="63500" rotWithShape="0" dir="2700016" dist="53881">
                  <a:srgbClr val="232F3E">
                    <a:alpha val="24705"/>
                  </a:srgbClr>
                </a:outerShdw>
              </a:effectLst>
            </p:spPr>
          </p:cxnSp>
          <p:grpSp>
            <p:nvGrpSpPr>
              <p:cNvPr id="2424" name="Google Shape;2424;p183"/>
              <p:cNvGrpSpPr/>
              <p:nvPr/>
            </p:nvGrpSpPr>
            <p:grpSpPr>
              <a:xfrm>
                <a:off x="7704448" y="1868817"/>
                <a:ext cx="1391192" cy="792574"/>
                <a:chOff x="7657357" y="1400567"/>
                <a:chExt cx="1391192" cy="792574"/>
              </a:xfrm>
            </p:grpSpPr>
            <p:pic>
              <p:nvPicPr>
                <p:cNvPr id="2425" name="Google Shape;2425;p183"/>
                <p:cNvPicPr preferRelativeResize="0"/>
                <p:nvPr/>
              </p:nvPicPr>
              <p:blipFill rotWithShape="1">
                <a:blip r:embed="rId9">
                  <a:alphaModFix/>
                </a:blip>
                <a:srcRect b="0" l="0" r="0" t="0"/>
                <a:stretch/>
              </p:blipFill>
              <p:spPr>
                <a:xfrm rot="5400000">
                  <a:off x="8380599" y="1542970"/>
                  <a:ext cx="584369" cy="584369"/>
                </a:xfrm>
                <a:prstGeom prst="rect">
                  <a:avLst/>
                </a:prstGeom>
                <a:noFill/>
                <a:ln>
                  <a:noFill/>
                </a:ln>
              </p:spPr>
            </p:pic>
            <p:pic>
              <p:nvPicPr>
                <p:cNvPr descr="C:\Users\patray\AppData\Local\Temp\SNAGHTML27835b.PNG" id="2426" name="Google Shape;2426;p183"/>
                <p:cNvPicPr preferRelativeResize="0"/>
                <p:nvPr/>
              </p:nvPicPr>
              <p:blipFill rotWithShape="1">
                <a:blip r:embed="rId5">
                  <a:alphaModFix/>
                </a:blip>
                <a:srcRect b="0" l="0" r="0" t="0"/>
                <a:stretch/>
              </p:blipFill>
              <p:spPr>
                <a:xfrm>
                  <a:off x="7763198" y="1552489"/>
                  <a:ext cx="515001" cy="599748"/>
                </a:xfrm>
                <a:prstGeom prst="rect">
                  <a:avLst/>
                </a:prstGeom>
                <a:noFill/>
                <a:ln>
                  <a:noFill/>
                </a:ln>
              </p:spPr>
            </p:pic>
            <p:sp>
              <p:nvSpPr>
                <p:cNvPr id="2427" name="Google Shape;2427;p183"/>
                <p:cNvSpPr/>
                <p:nvPr/>
              </p:nvSpPr>
              <p:spPr>
                <a:xfrm>
                  <a:off x="7657357" y="1400568"/>
                  <a:ext cx="1391191" cy="792573"/>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428" name="Google Shape;2428;p183"/>
                <p:cNvSpPr/>
                <p:nvPr/>
              </p:nvSpPr>
              <p:spPr>
                <a:xfrm flipH="1" rot="10800000">
                  <a:off x="7657357" y="1400567"/>
                  <a:ext cx="1391192" cy="151922"/>
                </a:xfrm>
                <a:prstGeom prst="triangle">
                  <a:avLst>
                    <a:gd fmla="val 52306" name="adj"/>
                  </a:avLst>
                </a:prstGeom>
                <a:solidFill>
                  <a:schemeClr val="lt1"/>
                </a:solidFill>
                <a:ln cap="flat" cmpd="sng" w="10775">
                  <a:solidFill>
                    <a:srgbClr val="003B56"/>
                  </a:solidFill>
                  <a:prstDash val="dash"/>
                  <a:round/>
                  <a:headEnd len="sm" w="sm" type="none"/>
                  <a:tailEnd len="sm" w="sm" type="none"/>
                </a:ln>
                <a:effectLst>
                  <a:outerShdw blurRad="50800" sx="82000" rotWithShape="0" algn="t" dir="5400000" dist="38100" sy="8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cxnSp>
            <p:nvCxnSpPr>
              <p:cNvPr id="2429" name="Google Shape;2429;p183"/>
              <p:cNvCxnSpPr>
                <a:stCxn id="2422" idx="1"/>
                <a:endCxn id="2427" idx="2"/>
              </p:cNvCxnSpPr>
              <p:nvPr/>
            </p:nvCxnSpPr>
            <p:spPr>
              <a:xfrm flipH="1" rot="5400000">
                <a:off x="8519738" y="2541885"/>
                <a:ext cx="1858500" cy="2097600"/>
              </a:xfrm>
              <a:prstGeom prst="bentConnector3">
                <a:avLst>
                  <a:gd fmla="val 50000" name="adj1"/>
                </a:avLst>
              </a:prstGeom>
              <a:noFill/>
              <a:ln cap="flat" cmpd="sng" w="44450">
                <a:solidFill>
                  <a:schemeClr val="hlink"/>
                </a:solidFill>
                <a:prstDash val="solid"/>
                <a:round/>
                <a:headEnd len="sm" w="sm" type="none"/>
                <a:tailEnd len="lg" w="lg" type="stealth"/>
              </a:ln>
              <a:effectLst>
                <a:outerShdw blurRad="63500" rotWithShape="0" dir="2700016" dist="53881">
                  <a:srgbClr val="000000">
                    <a:alpha val="24705"/>
                  </a:srgbClr>
                </a:outerShdw>
              </a:effectLst>
            </p:spPr>
          </p:cxnSp>
          <p:cxnSp>
            <p:nvCxnSpPr>
              <p:cNvPr id="2430" name="Google Shape;2430;p183"/>
              <p:cNvCxnSpPr>
                <a:stCxn id="2408" idx="3"/>
                <a:endCxn id="2427" idx="1"/>
              </p:cNvCxnSpPr>
              <p:nvPr/>
            </p:nvCxnSpPr>
            <p:spPr>
              <a:xfrm>
                <a:off x="5672274" y="1692882"/>
                <a:ext cx="2032200" cy="572100"/>
              </a:xfrm>
              <a:prstGeom prst="bentConnector3">
                <a:avLst>
                  <a:gd fmla="val 50000" name="adj1"/>
                </a:avLst>
              </a:prstGeom>
              <a:noFill/>
              <a:ln cap="flat" cmpd="sng" w="44450">
                <a:solidFill>
                  <a:schemeClr val="hlink"/>
                </a:solidFill>
                <a:prstDash val="solid"/>
                <a:round/>
                <a:headEnd len="sm" w="sm" type="none"/>
                <a:tailEnd len="lg" w="lg" type="stealth"/>
              </a:ln>
              <a:effectLst>
                <a:outerShdw blurRad="63500" rotWithShape="0" dir="2700016" dist="53881">
                  <a:srgbClr val="000000">
                    <a:alpha val="24705"/>
                  </a:srgbClr>
                </a:outerShdw>
              </a:effectLst>
            </p:spPr>
          </p:cxnSp>
          <p:cxnSp>
            <p:nvCxnSpPr>
              <p:cNvPr id="2431" name="Google Shape;2431;p183"/>
              <p:cNvCxnSpPr>
                <a:stCxn id="2427" idx="0"/>
                <a:endCxn id="2418" idx="1"/>
              </p:cNvCxnSpPr>
              <p:nvPr/>
            </p:nvCxnSpPr>
            <p:spPr>
              <a:xfrm rot="-5400000">
                <a:off x="9493394" y="646168"/>
                <a:ext cx="129300" cy="2316000"/>
              </a:xfrm>
              <a:prstGeom prst="bentConnector2">
                <a:avLst/>
              </a:prstGeom>
              <a:noFill/>
              <a:ln cap="flat" cmpd="sng" w="44450">
                <a:solidFill>
                  <a:schemeClr val="hlink"/>
                </a:solidFill>
                <a:prstDash val="solid"/>
                <a:round/>
                <a:headEnd len="sm" w="sm" type="none"/>
                <a:tailEnd len="lg" w="lg" type="stealth"/>
              </a:ln>
              <a:effectLst>
                <a:outerShdw blurRad="63500" rotWithShape="0" dir="2700016" dist="53881">
                  <a:srgbClr val="232F3E">
                    <a:alpha val="24705"/>
                  </a:srgbClr>
                </a:outerShdw>
              </a:effectLst>
            </p:spPr>
          </p:cxnSp>
          <p:sp>
            <p:nvSpPr>
              <p:cNvPr id="2432" name="Google Shape;2432;p183"/>
              <p:cNvSpPr/>
              <p:nvPr/>
            </p:nvSpPr>
            <p:spPr>
              <a:xfrm>
                <a:off x="4238337" y="1378470"/>
                <a:ext cx="457200" cy="457200"/>
              </a:xfrm>
              <a:prstGeom prst="ellipse">
                <a:avLst/>
              </a:prstGeom>
              <a:solidFill>
                <a:schemeClr val="accent6"/>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2433" name="Google Shape;2433;p183"/>
              <p:cNvSpPr/>
              <p:nvPr/>
            </p:nvSpPr>
            <p:spPr>
              <a:xfrm>
                <a:off x="5860697" y="2803752"/>
                <a:ext cx="457200" cy="457200"/>
              </a:xfrm>
              <a:prstGeom prst="ellipse">
                <a:avLst/>
              </a:prstGeom>
              <a:solidFill>
                <a:schemeClr val="accent6"/>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2434" name="Google Shape;2434;p183"/>
              <p:cNvSpPr/>
              <p:nvPr/>
            </p:nvSpPr>
            <p:spPr>
              <a:xfrm>
                <a:off x="9196591" y="4784411"/>
                <a:ext cx="457200" cy="457200"/>
              </a:xfrm>
              <a:prstGeom prst="ellipse">
                <a:avLst/>
              </a:prstGeom>
              <a:solidFill>
                <a:schemeClr val="accent6"/>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2435" name="Google Shape;2435;p183"/>
              <p:cNvSpPr/>
              <p:nvPr/>
            </p:nvSpPr>
            <p:spPr>
              <a:xfrm>
                <a:off x="9674828" y="1521793"/>
                <a:ext cx="457200" cy="457200"/>
              </a:xfrm>
              <a:prstGeom prst="ellipse">
                <a:avLst/>
              </a:prstGeom>
              <a:solidFill>
                <a:schemeClr val="accent6"/>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pic>
            <p:nvPicPr>
              <p:cNvPr id="2436" name="Google Shape;2436;p183"/>
              <p:cNvPicPr preferRelativeResize="0"/>
              <p:nvPr/>
            </p:nvPicPr>
            <p:blipFill rotWithShape="1">
              <a:blip r:embed="rId10">
                <a:alphaModFix/>
              </a:blip>
              <a:srcRect b="0" l="0" r="0" t="0"/>
              <a:stretch/>
            </p:blipFill>
            <p:spPr>
              <a:xfrm rot="5400000">
                <a:off x="6444071" y="2632369"/>
                <a:ext cx="1097280" cy="1167414"/>
              </a:xfrm>
              <a:prstGeom prst="rect">
                <a:avLst/>
              </a:prstGeom>
              <a:noFill/>
              <a:ln>
                <a:noFill/>
              </a:ln>
            </p:spPr>
          </p:pic>
          <p:pic>
            <p:nvPicPr>
              <p:cNvPr id="2405" name="Google Shape;2405;p183"/>
              <p:cNvPicPr preferRelativeResize="0"/>
              <p:nvPr/>
            </p:nvPicPr>
            <p:blipFill rotWithShape="1">
              <a:blip r:embed="rId10">
                <a:alphaModFix/>
              </a:blip>
              <a:srcRect b="0" l="0" r="0" t="0"/>
              <a:stretch/>
            </p:blipFill>
            <p:spPr>
              <a:xfrm rot="5400000">
                <a:off x="6430624" y="4576308"/>
                <a:ext cx="1097280" cy="1167414"/>
              </a:xfrm>
              <a:prstGeom prst="rect">
                <a:avLst/>
              </a:prstGeom>
              <a:noFill/>
              <a:ln>
                <a:noFill/>
              </a:ln>
            </p:spPr>
          </p:pic>
          <p:sp>
            <p:nvSpPr>
              <p:cNvPr id="2437" name="Google Shape;2437;p183"/>
              <p:cNvSpPr/>
              <p:nvPr/>
            </p:nvSpPr>
            <p:spPr>
              <a:xfrm>
                <a:off x="4276536" y="2867935"/>
                <a:ext cx="457200" cy="457200"/>
              </a:xfrm>
              <a:prstGeom prst="mathPlus">
                <a:avLst>
                  <a:gd fmla="val 23520" name="adj1"/>
                </a:avLst>
              </a:prstGeom>
              <a:solidFill>
                <a:schemeClr val="accent6"/>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438" name="Google Shape;2438;p183"/>
              <p:cNvSpPr/>
              <p:nvPr/>
            </p:nvSpPr>
            <p:spPr>
              <a:xfrm>
                <a:off x="7484861" y="4784411"/>
                <a:ext cx="457200" cy="457200"/>
              </a:xfrm>
              <a:prstGeom prst="mathPlus">
                <a:avLst>
                  <a:gd fmla="val 23520" name="adj1"/>
                </a:avLst>
              </a:prstGeom>
              <a:solidFill>
                <a:schemeClr val="accent6"/>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439" name="Google Shape;2439;p183"/>
              <p:cNvSpPr/>
              <p:nvPr/>
            </p:nvSpPr>
            <p:spPr>
              <a:xfrm>
                <a:off x="3122678" y="1416943"/>
                <a:ext cx="457200" cy="457200"/>
              </a:xfrm>
              <a:prstGeom prst="mathPlus">
                <a:avLst>
                  <a:gd fmla="val 23520" name="adj1"/>
                </a:avLst>
              </a:prstGeom>
              <a:solidFill>
                <a:schemeClr val="accent6"/>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grpSp>
      <p:sp>
        <p:nvSpPr>
          <p:cNvPr id="2440" name="Google Shape;2440;p183"/>
          <p:cNvSpPr/>
          <p:nvPr/>
        </p:nvSpPr>
        <p:spPr>
          <a:xfrm>
            <a:off x="237983" y="4644858"/>
            <a:ext cx="5126735" cy="1672487"/>
          </a:xfrm>
          <a:prstGeom prst="rect">
            <a:avLst/>
          </a:prstGeom>
          <a:solidFill>
            <a:schemeClr val="accent6"/>
          </a:solidFill>
          <a:ln cap="flat" cmpd="sng" w="12700">
            <a:solidFill>
              <a:srgbClr val="232F3E"/>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0" lIns="91425" spcFirstLastPara="1" rIns="91425" wrap="square" tIns="0">
            <a:noAutofit/>
          </a:bodyPr>
          <a:lstStyle/>
          <a:p>
            <a:pPr indent="-342900" lvl="0" marL="342900" marR="0" rtl="0" algn="l">
              <a:spcBef>
                <a:spcPts val="0"/>
              </a:spcBef>
              <a:spcAft>
                <a:spcPts val="0"/>
              </a:spcAft>
              <a:buClr>
                <a:schemeClr val="lt1"/>
              </a:buClr>
              <a:buSzPts val="1600"/>
              <a:buFont typeface="Play"/>
              <a:buAutoNum type="arabicPeriod"/>
            </a:pPr>
            <a:r>
              <a:rPr lang="en-US" sz="1600">
                <a:solidFill>
                  <a:schemeClr val="lt1"/>
                </a:solidFill>
                <a:latin typeface="Play"/>
                <a:ea typeface="Play"/>
                <a:cs typeface="Play"/>
                <a:sym typeface="Play"/>
              </a:rPr>
              <a:t>Encrypt the item with a key (data key).</a:t>
            </a:r>
            <a:endParaRPr/>
          </a:p>
          <a:p>
            <a:pPr indent="-342900" lvl="0" marL="342900" marR="0" rtl="0" algn="l">
              <a:spcBef>
                <a:spcPts val="0"/>
              </a:spcBef>
              <a:spcAft>
                <a:spcPts val="0"/>
              </a:spcAft>
              <a:buClr>
                <a:schemeClr val="lt1"/>
              </a:buClr>
              <a:buSzPts val="1600"/>
              <a:buFont typeface="Play"/>
              <a:buAutoNum type="arabicPeriod"/>
            </a:pPr>
            <a:r>
              <a:rPr lang="en-US" sz="1600">
                <a:solidFill>
                  <a:schemeClr val="lt1"/>
                </a:solidFill>
                <a:latin typeface="Play"/>
                <a:ea typeface="Play"/>
                <a:cs typeface="Play"/>
                <a:sym typeface="Play"/>
              </a:rPr>
              <a:t>Encrypt that key with another key (key-encryption key). </a:t>
            </a:r>
            <a:endParaRPr/>
          </a:p>
          <a:p>
            <a:pPr indent="-342900" lvl="0" marL="342900" marR="0" rtl="0" algn="l">
              <a:spcBef>
                <a:spcPts val="0"/>
              </a:spcBef>
              <a:spcAft>
                <a:spcPts val="0"/>
              </a:spcAft>
              <a:buClr>
                <a:schemeClr val="lt1"/>
              </a:buClr>
              <a:buSzPts val="1600"/>
              <a:buFont typeface="Play"/>
              <a:buAutoNum type="arabicPeriod"/>
            </a:pPr>
            <a:r>
              <a:rPr lang="en-US" sz="1600">
                <a:solidFill>
                  <a:schemeClr val="lt1"/>
                </a:solidFill>
                <a:latin typeface="Play"/>
                <a:ea typeface="Play"/>
                <a:cs typeface="Play"/>
                <a:sym typeface="Play"/>
              </a:rPr>
              <a:t>Continue to wrap each encryption key in another key to the desired number of layers. </a:t>
            </a:r>
            <a:endParaRPr/>
          </a:p>
          <a:p>
            <a:pPr indent="-342900" lvl="0" marL="342900" marR="0" rtl="0" algn="l">
              <a:spcBef>
                <a:spcPts val="0"/>
              </a:spcBef>
              <a:spcAft>
                <a:spcPts val="0"/>
              </a:spcAft>
              <a:buClr>
                <a:schemeClr val="lt1"/>
              </a:buClr>
              <a:buSzPts val="1600"/>
              <a:buFont typeface="Play"/>
              <a:buAutoNum type="arabicPeriod"/>
            </a:pPr>
            <a:r>
              <a:rPr lang="en-US" sz="1600">
                <a:solidFill>
                  <a:schemeClr val="lt1"/>
                </a:solidFill>
                <a:latin typeface="Play"/>
                <a:ea typeface="Play"/>
                <a:cs typeface="Play"/>
                <a:sym typeface="Play"/>
              </a:rPr>
              <a:t>Store the encryption key with the encrypted item.</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sp>
        <p:nvSpPr>
          <p:cNvPr id="2445" name="Google Shape;2445;p1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6" name="Google Shape;2446;p18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Methods of applying encryption to data at rest</a:t>
            </a:r>
            <a:endParaRPr/>
          </a:p>
        </p:txBody>
      </p:sp>
      <p:graphicFrame>
        <p:nvGraphicFramePr>
          <p:cNvPr id="2447" name="Google Shape;2447;p184"/>
          <p:cNvGraphicFramePr/>
          <p:nvPr/>
        </p:nvGraphicFramePr>
        <p:xfrm>
          <a:off x="580292" y="1315451"/>
          <a:ext cx="3000000" cy="3000000"/>
        </p:xfrm>
        <a:graphic>
          <a:graphicData uri="http://schemas.openxmlformats.org/drawingml/2006/table">
            <a:tbl>
              <a:tblPr bandRow="1" firstRow="1">
                <a:noFill/>
                <a:tableStyleId>{55343359-1218-4CD2-9FEF-76C309ED6A64}</a:tableStyleId>
              </a:tblPr>
              <a:tblGrid>
                <a:gridCol w="5378900"/>
                <a:gridCol w="5629075"/>
              </a:tblGrid>
              <a:tr h="1175400">
                <a:tc>
                  <a:txBody>
                    <a:bodyPr/>
                    <a:lstStyle/>
                    <a:p>
                      <a:pPr indent="0" lvl="0" marL="0" marR="0" rtl="0" algn="ctr">
                        <a:lnSpc>
                          <a:spcPct val="100000"/>
                        </a:lnSpc>
                        <a:spcBef>
                          <a:spcPts val="0"/>
                        </a:spcBef>
                        <a:spcAft>
                          <a:spcPts val="0"/>
                        </a:spcAft>
                        <a:buClr>
                          <a:schemeClr val="dk1"/>
                        </a:buClr>
                        <a:buSzPts val="2400"/>
                        <a:buFont typeface="Play"/>
                        <a:buNone/>
                      </a:pPr>
                      <a:r>
                        <a:rPr lang="en-US" sz="2400"/>
                        <a:t>Client-side encryption (CSE)</a:t>
                      </a:r>
                      <a:endParaRPr sz="2400">
                        <a:solidFill>
                          <a:schemeClr val="lt1"/>
                        </a:solidFill>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400"/>
                        <a:buFont typeface="Play"/>
                        <a:buNone/>
                      </a:pPr>
                      <a:r>
                        <a:rPr lang="en-US" sz="2400"/>
                        <a:t>Server-side encryption (SSE)</a:t>
                      </a:r>
                      <a:endParaRPr sz="2400">
                        <a:solidFill>
                          <a:schemeClr val="lt1"/>
                        </a:solidFill>
                      </a:endParaRPr>
                    </a:p>
                  </a:txBody>
                  <a:tcPr marT="45725" marB="45725" marR="91450" marL="91450" anchor="ctr"/>
                </a:tc>
              </a:tr>
              <a:tr h="1090950">
                <a:tc>
                  <a:txBody>
                    <a:bodyPr/>
                    <a:lstStyle/>
                    <a:p>
                      <a:pPr indent="0" lvl="1" marL="457200" marR="0" rtl="0" algn="l">
                        <a:lnSpc>
                          <a:spcPct val="100000"/>
                        </a:lnSpc>
                        <a:spcBef>
                          <a:spcPts val="0"/>
                        </a:spcBef>
                        <a:spcAft>
                          <a:spcPts val="0"/>
                        </a:spcAft>
                        <a:buClr>
                          <a:schemeClr val="dk1"/>
                        </a:buClr>
                        <a:buSzPts val="2400"/>
                        <a:buFont typeface="Play"/>
                        <a:buNone/>
                      </a:pPr>
                      <a:r>
                        <a:rPr lang="en-US" sz="2400" u="none" cap="none" strike="noStrike"/>
                        <a:t>The application encrypts data before sending it to AWS.</a:t>
                      </a:r>
                      <a:endParaRPr i="0" sz="2400" u="none" cap="none" strike="noStrike"/>
                    </a:p>
                  </a:txBody>
                  <a:tcPr marT="45725" marB="45725" marR="91450" marL="91450" anchor="ctr"/>
                </a:tc>
                <a:tc>
                  <a:txBody>
                    <a:bodyPr/>
                    <a:lstStyle/>
                    <a:p>
                      <a:pPr indent="0" lvl="1" marL="457200" marR="0" rtl="0" algn="l">
                        <a:lnSpc>
                          <a:spcPct val="100000"/>
                        </a:lnSpc>
                        <a:spcBef>
                          <a:spcPts val="0"/>
                        </a:spcBef>
                        <a:spcAft>
                          <a:spcPts val="0"/>
                        </a:spcAft>
                        <a:buClr>
                          <a:schemeClr val="dk1"/>
                        </a:buClr>
                        <a:buSzPts val="2400"/>
                        <a:buFont typeface="Play"/>
                        <a:buNone/>
                      </a:pPr>
                      <a:r>
                        <a:rPr lang="en-US" sz="2400" u="none" cap="none" strike="noStrike"/>
                        <a:t>AWS encrypts data on your behalf after receiving it.</a:t>
                      </a:r>
                      <a:endParaRPr i="0" sz="2400" u="none" cap="none" strike="noStrike"/>
                    </a:p>
                  </a:txBody>
                  <a:tcPr marT="45725" marB="45725" marR="91450" marL="91450" anchor="ctr"/>
                </a:tc>
              </a:tr>
              <a:tr h="1504175">
                <a:tc>
                  <a:txBody>
                    <a:bodyPr/>
                    <a:lstStyle/>
                    <a:p>
                      <a:pPr indent="0" lvl="1" marL="457200" marR="0" rtl="0" algn="l">
                        <a:lnSpc>
                          <a:spcPct val="100000"/>
                        </a:lnSpc>
                        <a:spcBef>
                          <a:spcPts val="0"/>
                        </a:spcBef>
                        <a:spcAft>
                          <a:spcPts val="0"/>
                        </a:spcAft>
                        <a:buClr>
                          <a:schemeClr val="dk1"/>
                        </a:buClr>
                        <a:buSzPts val="2400"/>
                        <a:buFont typeface="Play"/>
                        <a:buNone/>
                      </a:pPr>
                      <a:r>
                        <a:rPr lang="en-US" sz="2400" u="none" cap="none" strike="noStrike"/>
                        <a:t>Create and manage your own encryption keys.</a:t>
                      </a:r>
                      <a:endParaRPr i="0" sz="2400" u="none" cap="none" strike="noStrike">
                        <a:solidFill>
                          <a:srgbClr val="000000"/>
                        </a:solidFill>
                      </a:endParaRPr>
                    </a:p>
                  </a:txBody>
                  <a:tcPr marT="45725" marB="45725" marR="91450" marL="91450" anchor="ctr"/>
                </a:tc>
                <a:tc>
                  <a:txBody>
                    <a:bodyPr/>
                    <a:lstStyle/>
                    <a:p>
                      <a:pPr indent="0" lvl="1" marL="457200" marR="0" rtl="0" algn="l">
                        <a:lnSpc>
                          <a:spcPct val="100000"/>
                        </a:lnSpc>
                        <a:spcBef>
                          <a:spcPts val="0"/>
                        </a:spcBef>
                        <a:spcAft>
                          <a:spcPts val="0"/>
                        </a:spcAft>
                        <a:buClr>
                          <a:schemeClr val="dk1"/>
                        </a:buClr>
                        <a:buSzPts val="2400"/>
                        <a:buFont typeface="Play"/>
                        <a:buNone/>
                      </a:pPr>
                      <a:r>
                        <a:rPr lang="en-US" sz="2400" u="none" cap="none" strike="noStrike"/>
                        <a:t>Services transparently encrypt your data before writing it to disk and transparently decrypt the data when you access it.</a:t>
                      </a:r>
                      <a:endParaRPr i="0" sz="2400" u="none" cap="none" strike="noStrike">
                        <a:solidFill>
                          <a:srgbClr val="000000"/>
                        </a:solidFill>
                      </a:endParaRPr>
                    </a:p>
                  </a:txBody>
                  <a:tcPr marT="45725" marB="45725" marR="91450" marL="91450" anchor="ctr"/>
                </a:tc>
              </a:tr>
              <a:tr h="1191725">
                <a:tc>
                  <a:txBody>
                    <a:bodyPr/>
                    <a:lstStyle/>
                    <a:p>
                      <a:pPr indent="0" lvl="1" marL="457200" marR="0" rtl="0" algn="l">
                        <a:lnSpc>
                          <a:spcPct val="100000"/>
                        </a:lnSpc>
                        <a:spcBef>
                          <a:spcPts val="0"/>
                        </a:spcBef>
                        <a:spcAft>
                          <a:spcPts val="0"/>
                        </a:spcAft>
                        <a:buClr>
                          <a:schemeClr val="dk1"/>
                        </a:buClr>
                        <a:buSzPts val="2400"/>
                        <a:buFont typeface="Play"/>
                        <a:buNone/>
                      </a:pPr>
                      <a:r>
                        <a:rPr lang="en-US" sz="2400" u="none" cap="none" strike="noStrike"/>
                        <a:t>The keys and algorithms are known only to you.</a:t>
                      </a:r>
                      <a:endParaRPr i="0" sz="2400" u="none" cap="none" strike="noStrike"/>
                    </a:p>
                  </a:txBody>
                  <a:tcPr marT="45725" marB="45725" marR="91450" marL="91450" anchor="ctr"/>
                </a:tc>
                <a:tc>
                  <a:txBody>
                    <a:bodyPr/>
                    <a:lstStyle/>
                    <a:p>
                      <a:pPr indent="0" lvl="1" marL="457200" marR="0" rtl="0" algn="l">
                        <a:lnSpc>
                          <a:spcPct val="100000"/>
                        </a:lnSpc>
                        <a:spcBef>
                          <a:spcPts val="0"/>
                        </a:spcBef>
                        <a:spcAft>
                          <a:spcPts val="0"/>
                        </a:spcAft>
                        <a:buClr>
                          <a:schemeClr val="dk1"/>
                        </a:buClr>
                        <a:buSzPts val="2400"/>
                        <a:buFont typeface="Play"/>
                        <a:buNone/>
                      </a:pPr>
                      <a:r>
                        <a:rPr lang="en-US" sz="2400" u="none" cap="none" strike="noStrike"/>
                        <a:t> The keys can be managed by AWS.</a:t>
                      </a:r>
                      <a:endParaRPr i="0" sz="2400" u="none" cap="none" strike="noStrike"/>
                    </a:p>
                  </a:txBody>
                  <a:tcPr marT="45725" marB="45725" marR="91450" marL="91450" anchor="ct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1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453" name="Google Shape;2453;p18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latin typeface="Play"/>
                <a:ea typeface="Play"/>
                <a:cs typeface="Play"/>
                <a:sym typeface="Play"/>
              </a:rPr>
              <a:t>Client-side</a:t>
            </a:r>
            <a:r>
              <a:rPr b="1" lang="en-US">
                <a:latin typeface="Play"/>
                <a:ea typeface="Play"/>
                <a:cs typeface="Play"/>
                <a:sym typeface="Play"/>
              </a:rPr>
              <a:t> encryption example</a:t>
            </a:r>
            <a:endParaRPr/>
          </a:p>
        </p:txBody>
      </p:sp>
      <p:grpSp>
        <p:nvGrpSpPr>
          <p:cNvPr descr="Diagram of data being encrypted in the corporate data center before sending it for storage in an Amazon S3 bucket. More detail in the notes." id="2454" name="Google Shape;2454;p185"/>
          <p:cNvGrpSpPr/>
          <p:nvPr/>
        </p:nvGrpSpPr>
        <p:grpSpPr>
          <a:xfrm>
            <a:off x="493256" y="1998448"/>
            <a:ext cx="10927600" cy="3228871"/>
            <a:chOff x="493256" y="1998448"/>
            <a:chExt cx="10927600" cy="3228871"/>
          </a:xfrm>
        </p:grpSpPr>
        <p:sp>
          <p:nvSpPr>
            <p:cNvPr id="2455" name="Google Shape;2455;p185"/>
            <p:cNvSpPr/>
            <p:nvPr/>
          </p:nvSpPr>
          <p:spPr>
            <a:xfrm>
              <a:off x="493256" y="1998448"/>
              <a:ext cx="6425704" cy="3228871"/>
            </a:xfrm>
            <a:prstGeom prst="rect">
              <a:avLst/>
            </a:prstGeom>
            <a:noFill/>
            <a:ln cap="flat" cmpd="sng" w="15875">
              <a:solidFill>
                <a:srgbClr val="005276"/>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Corporate data center</a:t>
              </a:r>
              <a:endParaRPr/>
            </a:p>
          </p:txBody>
        </p:sp>
        <p:pic>
          <p:nvPicPr>
            <p:cNvPr id="2456" name="Google Shape;2456;p185"/>
            <p:cNvPicPr preferRelativeResize="0"/>
            <p:nvPr/>
          </p:nvPicPr>
          <p:blipFill rotWithShape="1">
            <a:blip r:embed="rId3">
              <a:alphaModFix/>
            </a:blip>
            <a:srcRect b="0" l="0" r="0" t="0"/>
            <a:stretch/>
          </p:blipFill>
          <p:spPr>
            <a:xfrm>
              <a:off x="493256" y="1998449"/>
              <a:ext cx="368121" cy="381000"/>
            </a:xfrm>
            <a:prstGeom prst="rect">
              <a:avLst/>
            </a:prstGeom>
            <a:noFill/>
            <a:ln>
              <a:noFill/>
            </a:ln>
          </p:spPr>
        </p:pic>
        <p:pic>
          <p:nvPicPr>
            <p:cNvPr id="2457" name="Google Shape;2457;p185"/>
            <p:cNvPicPr preferRelativeResize="0"/>
            <p:nvPr/>
          </p:nvPicPr>
          <p:blipFill rotWithShape="1">
            <a:blip r:embed="rId4">
              <a:alphaModFix/>
            </a:blip>
            <a:srcRect b="0" l="0" r="0" t="0"/>
            <a:stretch/>
          </p:blipFill>
          <p:spPr>
            <a:xfrm>
              <a:off x="936632" y="3171898"/>
              <a:ext cx="873292" cy="873292"/>
            </a:xfrm>
            <a:prstGeom prst="rect">
              <a:avLst/>
            </a:prstGeom>
            <a:noFill/>
            <a:ln>
              <a:noFill/>
            </a:ln>
          </p:spPr>
        </p:pic>
        <p:sp>
          <p:nvSpPr>
            <p:cNvPr id="2458" name="Google Shape;2458;p185"/>
            <p:cNvSpPr txBox="1"/>
            <p:nvPr/>
          </p:nvSpPr>
          <p:spPr>
            <a:xfrm>
              <a:off x="518795" y="4081442"/>
              <a:ext cx="172117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Unencrypted data</a:t>
              </a:r>
              <a:endParaRPr/>
            </a:p>
          </p:txBody>
        </p:sp>
        <p:cxnSp>
          <p:nvCxnSpPr>
            <p:cNvPr id="2459" name="Google Shape;2459;p185"/>
            <p:cNvCxnSpPr>
              <a:stCxn id="2457" idx="3"/>
              <a:endCxn id="2460" idx="1"/>
            </p:cNvCxnSpPr>
            <p:nvPr/>
          </p:nvCxnSpPr>
          <p:spPr>
            <a:xfrm>
              <a:off x="1809924" y="3608544"/>
              <a:ext cx="1519500" cy="0"/>
            </a:xfrm>
            <a:prstGeom prst="straightConnector1">
              <a:avLst/>
            </a:prstGeom>
            <a:noFill/>
            <a:ln cap="flat" cmpd="sng" w="38100">
              <a:solidFill>
                <a:srgbClr val="005276"/>
              </a:solidFill>
              <a:prstDash val="solid"/>
              <a:miter lim="800000"/>
              <a:headEnd len="sm" w="sm" type="none"/>
              <a:tailEnd len="med" w="med" type="triangle"/>
            </a:ln>
          </p:spPr>
        </p:cxnSp>
        <p:pic>
          <p:nvPicPr>
            <p:cNvPr id="2460" name="Google Shape;2460;p185"/>
            <p:cNvPicPr preferRelativeResize="0"/>
            <p:nvPr/>
          </p:nvPicPr>
          <p:blipFill rotWithShape="1">
            <a:blip r:embed="rId5">
              <a:alphaModFix/>
            </a:blip>
            <a:srcRect b="0" l="0" r="0" t="0"/>
            <a:stretch/>
          </p:blipFill>
          <p:spPr>
            <a:xfrm>
              <a:off x="3329558" y="3188947"/>
              <a:ext cx="839195" cy="839195"/>
            </a:xfrm>
            <a:prstGeom prst="rect">
              <a:avLst/>
            </a:prstGeom>
            <a:noFill/>
            <a:ln>
              <a:noFill/>
            </a:ln>
          </p:spPr>
        </p:pic>
        <p:sp>
          <p:nvSpPr>
            <p:cNvPr id="2461" name="Google Shape;2461;p185"/>
            <p:cNvSpPr txBox="1"/>
            <p:nvPr/>
          </p:nvSpPr>
          <p:spPr>
            <a:xfrm>
              <a:off x="2759941" y="4081442"/>
              <a:ext cx="197842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Client encryption</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software</a:t>
              </a:r>
              <a:endParaRPr/>
            </a:p>
          </p:txBody>
        </p:sp>
        <p:cxnSp>
          <p:nvCxnSpPr>
            <p:cNvPr id="2462" name="Google Shape;2462;p185"/>
            <p:cNvCxnSpPr>
              <a:stCxn id="2460" idx="3"/>
              <a:endCxn id="2463" idx="1"/>
            </p:cNvCxnSpPr>
            <p:nvPr/>
          </p:nvCxnSpPr>
          <p:spPr>
            <a:xfrm>
              <a:off x="4168753" y="3608545"/>
              <a:ext cx="1519500" cy="0"/>
            </a:xfrm>
            <a:prstGeom prst="straightConnector1">
              <a:avLst/>
            </a:prstGeom>
            <a:noFill/>
            <a:ln cap="flat" cmpd="sng" w="38100">
              <a:solidFill>
                <a:srgbClr val="005276"/>
              </a:solidFill>
              <a:prstDash val="solid"/>
              <a:round/>
              <a:headEnd len="sm" w="sm" type="none"/>
              <a:tailEnd len="med" w="med" type="triangle"/>
            </a:ln>
          </p:spPr>
        </p:cxnSp>
        <p:pic>
          <p:nvPicPr>
            <p:cNvPr id="2464" name="Google Shape;2464;p185"/>
            <p:cNvPicPr preferRelativeResize="0"/>
            <p:nvPr/>
          </p:nvPicPr>
          <p:blipFill rotWithShape="1">
            <a:blip r:embed="rId6">
              <a:alphaModFix/>
            </a:blip>
            <a:srcRect b="0" l="0" r="0" t="0"/>
            <a:stretch/>
          </p:blipFill>
          <p:spPr>
            <a:xfrm>
              <a:off x="4604950" y="2695856"/>
              <a:ext cx="690508" cy="690508"/>
            </a:xfrm>
            <a:prstGeom prst="rect">
              <a:avLst/>
            </a:prstGeom>
            <a:noFill/>
            <a:ln>
              <a:noFill/>
            </a:ln>
          </p:spPr>
        </p:pic>
        <p:sp>
          <p:nvSpPr>
            <p:cNvPr id="2465" name="Google Shape;2465;p185"/>
            <p:cNvSpPr txBox="1"/>
            <p:nvPr/>
          </p:nvSpPr>
          <p:spPr>
            <a:xfrm>
              <a:off x="4305944" y="3244718"/>
              <a:ext cx="115198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Key</a:t>
              </a:r>
              <a:endParaRPr/>
            </a:p>
          </p:txBody>
        </p:sp>
        <p:pic>
          <p:nvPicPr>
            <p:cNvPr id="2463" name="Google Shape;2463;p185"/>
            <p:cNvPicPr preferRelativeResize="0"/>
            <p:nvPr/>
          </p:nvPicPr>
          <p:blipFill rotWithShape="1">
            <a:blip r:embed="rId4">
              <a:alphaModFix/>
            </a:blip>
            <a:srcRect b="0" l="0" r="0" t="0"/>
            <a:stretch/>
          </p:blipFill>
          <p:spPr>
            <a:xfrm>
              <a:off x="5688387" y="3171898"/>
              <a:ext cx="873292" cy="873292"/>
            </a:xfrm>
            <a:prstGeom prst="rect">
              <a:avLst/>
            </a:prstGeom>
            <a:noFill/>
            <a:ln>
              <a:noFill/>
            </a:ln>
          </p:spPr>
        </p:pic>
        <p:pic>
          <p:nvPicPr>
            <p:cNvPr id="2466" name="Google Shape;2466;p185"/>
            <p:cNvPicPr preferRelativeResize="0"/>
            <p:nvPr/>
          </p:nvPicPr>
          <p:blipFill rotWithShape="1">
            <a:blip r:embed="rId7">
              <a:alphaModFix/>
            </a:blip>
            <a:srcRect b="0" l="0" r="0" t="0"/>
            <a:stretch/>
          </p:blipFill>
          <p:spPr>
            <a:xfrm>
              <a:off x="6287147" y="2818179"/>
              <a:ext cx="386723" cy="386723"/>
            </a:xfrm>
            <a:prstGeom prst="rect">
              <a:avLst/>
            </a:prstGeom>
            <a:noFill/>
            <a:ln>
              <a:noFill/>
            </a:ln>
          </p:spPr>
        </p:pic>
        <p:sp>
          <p:nvSpPr>
            <p:cNvPr id="2467" name="Google Shape;2467;p185"/>
            <p:cNvSpPr txBox="1"/>
            <p:nvPr/>
          </p:nvSpPr>
          <p:spPr>
            <a:xfrm>
              <a:off x="5470269" y="4086224"/>
              <a:ext cx="124264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Encrypted</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data</a:t>
              </a:r>
              <a:endParaRPr/>
            </a:p>
          </p:txBody>
        </p:sp>
        <p:cxnSp>
          <p:nvCxnSpPr>
            <p:cNvPr id="2468" name="Google Shape;2468;p185"/>
            <p:cNvCxnSpPr>
              <a:stCxn id="2463" idx="3"/>
              <a:endCxn id="2469" idx="1"/>
            </p:cNvCxnSpPr>
            <p:nvPr/>
          </p:nvCxnSpPr>
          <p:spPr>
            <a:xfrm flipH="1" rot="10800000">
              <a:off x="6561679" y="3607344"/>
              <a:ext cx="1686300" cy="1200"/>
            </a:xfrm>
            <a:prstGeom prst="straightConnector1">
              <a:avLst/>
            </a:prstGeom>
            <a:noFill/>
            <a:ln cap="flat" cmpd="sng" w="38100">
              <a:solidFill>
                <a:srgbClr val="005276"/>
              </a:solidFill>
              <a:prstDash val="solid"/>
              <a:round/>
              <a:headEnd len="sm" w="sm" type="none"/>
              <a:tailEnd len="med" w="med" type="triangle"/>
            </a:ln>
          </p:spPr>
        </p:cxnSp>
        <p:sp>
          <p:nvSpPr>
            <p:cNvPr id="2470" name="Google Shape;2470;p185"/>
            <p:cNvSpPr/>
            <p:nvPr/>
          </p:nvSpPr>
          <p:spPr>
            <a:xfrm>
              <a:off x="7304788" y="1998448"/>
              <a:ext cx="4116068" cy="3228871"/>
            </a:xfrm>
            <a:prstGeom prst="rect">
              <a:avLst/>
            </a:prstGeom>
            <a:noFill/>
            <a:ln cap="flat" cmpd="sng" w="15875">
              <a:solidFill>
                <a:srgbClr val="005276"/>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AWS Cloud</a:t>
              </a:r>
              <a:endParaRPr/>
            </a:p>
          </p:txBody>
        </p:sp>
        <p:pic>
          <p:nvPicPr>
            <p:cNvPr id="2471" name="Google Shape;2471;p185"/>
            <p:cNvPicPr preferRelativeResize="0"/>
            <p:nvPr/>
          </p:nvPicPr>
          <p:blipFill rotWithShape="1">
            <a:blip r:embed="rId8">
              <a:alphaModFix/>
            </a:blip>
            <a:srcRect b="0" l="0" r="0" t="0"/>
            <a:stretch/>
          </p:blipFill>
          <p:spPr>
            <a:xfrm>
              <a:off x="7304788" y="1998448"/>
              <a:ext cx="381000" cy="381000"/>
            </a:xfrm>
            <a:prstGeom prst="rect">
              <a:avLst/>
            </a:prstGeom>
            <a:noFill/>
            <a:ln>
              <a:noFill/>
            </a:ln>
          </p:spPr>
        </p:pic>
        <p:pic>
          <p:nvPicPr>
            <p:cNvPr id="2469" name="Google Shape;2469;p185"/>
            <p:cNvPicPr preferRelativeResize="0"/>
            <p:nvPr/>
          </p:nvPicPr>
          <p:blipFill rotWithShape="1">
            <a:blip r:embed="rId9">
              <a:alphaModFix/>
            </a:blip>
            <a:srcRect b="0" l="0" r="0" t="0"/>
            <a:stretch/>
          </p:blipFill>
          <p:spPr>
            <a:xfrm>
              <a:off x="8248056" y="2415195"/>
              <a:ext cx="2384084" cy="2384084"/>
            </a:xfrm>
            <a:prstGeom prst="rect">
              <a:avLst/>
            </a:prstGeom>
            <a:noFill/>
            <a:ln>
              <a:noFill/>
            </a:ln>
          </p:spPr>
        </p:pic>
        <p:sp>
          <p:nvSpPr>
            <p:cNvPr id="2472" name="Google Shape;2472;p185"/>
            <p:cNvSpPr txBox="1"/>
            <p:nvPr/>
          </p:nvSpPr>
          <p:spPr>
            <a:xfrm>
              <a:off x="8229601" y="4804134"/>
              <a:ext cx="23202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Play"/>
                  <a:ea typeface="Play"/>
                  <a:cs typeface="Play"/>
                  <a:sym typeface="Play"/>
                </a:rPr>
                <a:t>Amazon S3 bucket</a:t>
              </a:r>
              <a:endParaRPr/>
            </a:p>
          </p:txBody>
        </p:sp>
        <p:pic>
          <p:nvPicPr>
            <p:cNvPr id="2473" name="Google Shape;2473;p185"/>
            <p:cNvPicPr preferRelativeResize="0"/>
            <p:nvPr/>
          </p:nvPicPr>
          <p:blipFill rotWithShape="1">
            <a:blip r:embed="rId4">
              <a:alphaModFix/>
            </a:blip>
            <a:srcRect b="0" l="0" r="0" t="0"/>
            <a:stretch/>
          </p:blipFill>
          <p:spPr>
            <a:xfrm>
              <a:off x="8735608" y="3602593"/>
              <a:ext cx="873292" cy="873292"/>
            </a:xfrm>
            <a:prstGeom prst="rect">
              <a:avLst/>
            </a:prstGeom>
            <a:noFill/>
            <a:ln>
              <a:noFill/>
            </a:ln>
          </p:spPr>
        </p:pic>
        <p:pic>
          <p:nvPicPr>
            <p:cNvPr id="2474" name="Google Shape;2474;p185"/>
            <p:cNvPicPr preferRelativeResize="0"/>
            <p:nvPr/>
          </p:nvPicPr>
          <p:blipFill rotWithShape="1">
            <a:blip r:embed="rId7">
              <a:alphaModFix/>
            </a:blip>
            <a:srcRect b="0" l="0" r="0" t="0"/>
            <a:stretch/>
          </p:blipFill>
          <p:spPr>
            <a:xfrm>
              <a:off x="9592784" y="3805466"/>
              <a:ext cx="386723" cy="386723"/>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1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480" name="Google Shape;2480;p18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latin typeface="Play"/>
                <a:ea typeface="Play"/>
                <a:cs typeface="Play"/>
                <a:sym typeface="Play"/>
              </a:rPr>
              <a:t>Server-side encryption example</a:t>
            </a:r>
            <a:endParaRPr/>
          </a:p>
        </p:txBody>
      </p:sp>
      <p:grpSp>
        <p:nvGrpSpPr>
          <p:cNvPr descr="Diagram of unencrypted data being sent from the corporate data center to the AWS Cloud. Amazon S3 encrypts the data before storing it in a bucket. More detail in the notes." id="2481" name="Google Shape;2481;p186"/>
          <p:cNvGrpSpPr/>
          <p:nvPr/>
        </p:nvGrpSpPr>
        <p:grpSpPr>
          <a:xfrm>
            <a:off x="493256" y="1236448"/>
            <a:ext cx="11354186" cy="5144086"/>
            <a:chOff x="493256" y="1236448"/>
            <a:chExt cx="11354186" cy="5144086"/>
          </a:xfrm>
        </p:grpSpPr>
        <p:sp>
          <p:nvSpPr>
            <p:cNvPr id="2482" name="Google Shape;2482;p186"/>
            <p:cNvSpPr/>
            <p:nvPr/>
          </p:nvSpPr>
          <p:spPr>
            <a:xfrm>
              <a:off x="493256" y="1236448"/>
              <a:ext cx="3032012" cy="5144086"/>
            </a:xfrm>
            <a:prstGeom prst="rect">
              <a:avLst/>
            </a:prstGeom>
            <a:noFill/>
            <a:ln cap="flat" cmpd="sng" w="15875">
              <a:solidFill>
                <a:srgbClr val="005276"/>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Corporate data center</a:t>
              </a:r>
              <a:endParaRPr/>
            </a:p>
          </p:txBody>
        </p:sp>
        <p:pic>
          <p:nvPicPr>
            <p:cNvPr id="2483" name="Google Shape;2483;p186"/>
            <p:cNvPicPr preferRelativeResize="0"/>
            <p:nvPr/>
          </p:nvPicPr>
          <p:blipFill rotWithShape="1">
            <a:blip r:embed="rId3">
              <a:alphaModFix/>
            </a:blip>
            <a:srcRect b="0" l="0" r="0" t="0"/>
            <a:stretch/>
          </p:blipFill>
          <p:spPr>
            <a:xfrm>
              <a:off x="493256" y="1236449"/>
              <a:ext cx="368121" cy="381000"/>
            </a:xfrm>
            <a:prstGeom prst="rect">
              <a:avLst/>
            </a:prstGeom>
            <a:noFill/>
            <a:ln>
              <a:noFill/>
            </a:ln>
          </p:spPr>
        </p:pic>
        <p:pic>
          <p:nvPicPr>
            <p:cNvPr id="2484" name="Google Shape;2484;p186"/>
            <p:cNvPicPr preferRelativeResize="0"/>
            <p:nvPr/>
          </p:nvPicPr>
          <p:blipFill rotWithShape="1">
            <a:blip r:embed="rId4">
              <a:alphaModFix/>
            </a:blip>
            <a:srcRect b="0" l="0" r="0" t="0"/>
            <a:stretch/>
          </p:blipFill>
          <p:spPr>
            <a:xfrm>
              <a:off x="1637672" y="2409898"/>
              <a:ext cx="873292" cy="873292"/>
            </a:xfrm>
            <a:prstGeom prst="rect">
              <a:avLst/>
            </a:prstGeom>
            <a:noFill/>
            <a:ln>
              <a:noFill/>
            </a:ln>
          </p:spPr>
        </p:pic>
        <p:sp>
          <p:nvSpPr>
            <p:cNvPr id="2485" name="Google Shape;2485;p186"/>
            <p:cNvSpPr txBox="1"/>
            <p:nvPr/>
          </p:nvSpPr>
          <p:spPr>
            <a:xfrm>
              <a:off x="1219835" y="3228002"/>
              <a:ext cx="172117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Unencrypted data</a:t>
              </a:r>
              <a:endParaRPr/>
            </a:p>
          </p:txBody>
        </p:sp>
        <p:cxnSp>
          <p:nvCxnSpPr>
            <p:cNvPr id="2486" name="Google Shape;2486;p186"/>
            <p:cNvCxnSpPr>
              <a:stCxn id="2487" idx="3"/>
              <a:endCxn id="2488" idx="1"/>
            </p:cNvCxnSpPr>
            <p:nvPr/>
          </p:nvCxnSpPr>
          <p:spPr>
            <a:xfrm>
              <a:off x="6035351" y="2846544"/>
              <a:ext cx="1451400" cy="0"/>
            </a:xfrm>
            <a:prstGeom prst="straightConnector1">
              <a:avLst/>
            </a:prstGeom>
            <a:noFill/>
            <a:ln cap="flat" cmpd="sng" w="38100">
              <a:solidFill>
                <a:srgbClr val="005276"/>
              </a:solidFill>
              <a:prstDash val="solid"/>
              <a:round/>
              <a:headEnd len="sm" w="sm" type="none"/>
              <a:tailEnd len="med" w="med" type="triangle"/>
            </a:ln>
          </p:spPr>
        </p:cxnSp>
        <p:pic>
          <p:nvPicPr>
            <p:cNvPr id="2489" name="Google Shape;2489;p186"/>
            <p:cNvPicPr preferRelativeResize="0"/>
            <p:nvPr/>
          </p:nvPicPr>
          <p:blipFill rotWithShape="1">
            <a:blip r:embed="rId5">
              <a:alphaModFix/>
            </a:blip>
            <a:srcRect b="0" l="0" r="0" t="0"/>
            <a:stretch/>
          </p:blipFill>
          <p:spPr>
            <a:xfrm>
              <a:off x="5795043" y="3981357"/>
              <a:ext cx="690508" cy="690508"/>
            </a:xfrm>
            <a:prstGeom prst="rect">
              <a:avLst/>
            </a:prstGeom>
            <a:noFill/>
            <a:ln>
              <a:noFill/>
            </a:ln>
          </p:spPr>
        </p:pic>
        <p:sp>
          <p:nvSpPr>
            <p:cNvPr id="2490" name="Google Shape;2490;p186"/>
            <p:cNvSpPr txBox="1"/>
            <p:nvPr/>
          </p:nvSpPr>
          <p:spPr>
            <a:xfrm>
              <a:off x="5538879" y="4489621"/>
              <a:ext cx="115198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Key</a:t>
              </a:r>
              <a:endParaRPr/>
            </a:p>
          </p:txBody>
        </p:sp>
        <p:pic>
          <p:nvPicPr>
            <p:cNvPr id="2488" name="Google Shape;2488;p186"/>
            <p:cNvPicPr preferRelativeResize="0"/>
            <p:nvPr/>
          </p:nvPicPr>
          <p:blipFill rotWithShape="1">
            <a:blip r:embed="rId4">
              <a:alphaModFix/>
            </a:blip>
            <a:srcRect b="0" l="0" r="0" t="0"/>
            <a:stretch/>
          </p:blipFill>
          <p:spPr>
            <a:xfrm>
              <a:off x="7486707" y="2409898"/>
              <a:ext cx="873292" cy="873292"/>
            </a:xfrm>
            <a:prstGeom prst="rect">
              <a:avLst/>
            </a:prstGeom>
            <a:noFill/>
            <a:ln>
              <a:noFill/>
            </a:ln>
          </p:spPr>
        </p:pic>
        <p:pic>
          <p:nvPicPr>
            <p:cNvPr id="2491" name="Google Shape;2491;p186"/>
            <p:cNvPicPr preferRelativeResize="0"/>
            <p:nvPr/>
          </p:nvPicPr>
          <p:blipFill rotWithShape="1">
            <a:blip r:embed="rId6">
              <a:alphaModFix/>
            </a:blip>
            <a:srcRect b="0" l="0" r="0" t="0"/>
            <a:stretch/>
          </p:blipFill>
          <p:spPr>
            <a:xfrm>
              <a:off x="8085467" y="2125451"/>
              <a:ext cx="386723" cy="386723"/>
            </a:xfrm>
            <a:prstGeom prst="rect">
              <a:avLst/>
            </a:prstGeom>
            <a:noFill/>
            <a:ln>
              <a:noFill/>
            </a:ln>
          </p:spPr>
        </p:pic>
        <p:sp>
          <p:nvSpPr>
            <p:cNvPr id="2492" name="Google Shape;2492;p186"/>
            <p:cNvSpPr txBox="1"/>
            <p:nvPr/>
          </p:nvSpPr>
          <p:spPr>
            <a:xfrm>
              <a:off x="7268589" y="3232784"/>
              <a:ext cx="124264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Encrypted</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data</a:t>
              </a:r>
              <a:endParaRPr/>
            </a:p>
          </p:txBody>
        </p:sp>
        <p:cxnSp>
          <p:nvCxnSpPr>
            <p:cNvPr id="2493" name="Google Shape;2493;p186"/>
            <p:cNvCxnSpPr>
              <a:stCxn id="2488" idx="3"/>
              <a:endCxn id="2494" idx="1"/>
            </p:cNvCxnSpPr>
            <p:nvPr/>
          </p:nvCxnSpPr>
          <p:spPr>
            <a:xfrm flipH="1" rot="10800000">
              <a:off x="8359999" y="2830344"/>
              <a:ext cx="1308900" cy="16200"/>
            </a:xfrm>
            <a:prstGeom prst="straightConnector1">
              <a:avLst/>
            </a:prstGeom>
            <a:noFill/>
            <a:ln cap="flat" cmpd="sng" w="38100">
              <a:solidFill>
                <a:srgbClr val="005276"/>
              </a:solidFill>
              <a:prstDash val="solid"/>
              <a:round/>
              <a:headEnd len="sm" w="sm" type="none"/>
              <a:tailEnd len="med" w="med" type="triangle"/>
            </a:ln>
          </p:spPr>
        </p:cxnSp>
        <p:sp>
          <p:nvSpPr>
            <p:cNvPr id="2495" name="Google Shape;2495;p186"/>
            <p:cNvSpPr/>
            <p:nvPr/>
          </p:nvSpPr>
          <p:spPr>
            <a:xfrm>
              <a:off x="4287267" y="1236448"/>
              <a:ext cx="7560175" cy="5144086"/>
            </a:xfrm>
            <a:prstGeom prst="rect">
              <a:avLst/>
            </a:prstGeom>
            <a:noFill/>
            <a:ln cap="flat" cmpd="sng" w="15875">
              <a:solidFill>
                <a:srgbClr val="005276"/>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AWS Cloud</a:t>
              </a:r>
              <a:endParaRPr/>
            </a:p>
          </p:txBody>
        </p:sp>
        <p:pic>
          <p:nvPicPr>
            <p:cNvPr id="2496" name="Google Shape;2496;p186"/>
            <p:cNvPicPr preferRelativeResize="0"/>
            <p:nvPr/>
          </p:nvPicPr>
          <p:blipFill rotWithShape="1">
            <a:blip r:embed="rId7">
              <a:alphaModFix/>
            </a:blip>
            <a:srcRect b="0" l="0" r="0" t="0"/>
            <a:stretch/>
          </p:blipFill>
          <p:spPr>
            <a:xfrm>
              <a:off x="4287268" y="1236448"/>
              <a:ext cx="381000" cy="381000"/>
            </a:xfrm>
            <a:prstGeom prst="rect">
              <a:avLst/>
            </a:prstGeom>
            <a:noFill/>
            <a:ln>
              <a:noFill/>
            </a:ln>
          </p:spPr>
        </p:pic>
        <p:pic>
          <p:nvPicPr>
            <p:cNvPr id="2494" name="Google Shape;2494;p186"/>
            <p:cNvPicPr preferRelativeResize="0"/>
            <p:nvPr/>
          </p:nvPicPr>
          <p:blipFill rotWithShape="1">
            <a:blip r:embed="rId8">
              <a:alphaModFix/>
            </a:blip>
            <a:srcRect b="0" l="0" r="0" t="0"/>
            <a:stretch/>
          </p:blipFill>
          <p:spPr>
            <a:xfrm>
              <a:off x="9668925" y="1844182"/>
              <a:ext cx="1972444" cy="1972444"/>
            </a:xfrm>
            <a:prstGeom prst="rect">
              <a:avLst/>
            </a:prstGeom>
            <a:noFill/>
            <a:ln>
              <a:noFill/>
            </a:ln>
          </p:spPr>
        </p:pic>
        <p:sp>
          <p:nvSpPr>
            <p:cNvPr id="2497" name="Google Shape;2497;p186"/>
            <p:cNvSpPr txBox="1"/>
            <p:nvPr/>
          </p:nvSpPr>
          <p:spPr>
            <a:xfrm>
              <a:off x="9979929" y="3799151"/>
              <a:ext cx="138271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Play"/>
                  <a:ea typeface="Play"/>
                  <a:cs typeface="Play"/>
                  <a:sym typeface="Play"/>
                </a:rPr>
                <a:t>Amazon S3 bucket</a:t>
              </a:r>
              <a:endParaRPr/>
            </a:p>
          </p:txBody>
        </p:sp>
        <p:pic>
          <p:nvPicPr>
            <p:cNvPr id="2487" name="Google Shape;2487;p186"/>
            <p:cNvPicPr preferRelativeResize="0"/>
            <p:nvPr/>
          </p:nvPicPr>
          <p:blipFill rotWithShape="1">
            <a:blip r:embed="rId9">
              <a:alphaModFix/>
            </a:blip>
            <a:srcRect b="0" l="0" r="0" t="0"/>
            <a:stretch/>
          </p:blipFill>
          <p:spPr>
            <a:xfrm>
              <a:off x="5273351" y="2465544"/>
              <a:ext cx="762000" cy="762000"/>
            </a:xfrm>
            <a:prstGeom prst="rect">
              <a:avLst/>
            </a:prstGeom>
            <a:noFill/>
            <a:ln>
              <a:noFill/>
            </a:ln>
          </p:spPr>
        </p:pic>
        <p:sp>
          <p:nvSpPr>
            <p:cNvPr id="2498" name="Google Shape;2498;p186"/>
            <p:cNvSpPr txBox="1"/>
            <p:nvPr/>
          </p:nvSpPr>
          <p:spPr>
            <a:xfrm>
              <a:off x="4234015" y="3257757"/>
              <a:ext cx="284067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Play"/>
                  <a:ea typeface="Play"/>
                  <a:cs typeface="Play"/>
                  <a:sym typeface="Play"/>
                </a:rPr>
                <a:t>Amazon S3</a:t>
              </a:r>
              <a:endParaRPr/>
            </a:p>
          </p:txBody>
        </p:sp>
        <p:cxnSp>
          <p:nvCxnSpPr>
            <p:cNvPr id="2499" name="Google Shape;2499;p186"/>
            <p:cNvCxnSpPr>
              <a:stCxn id="2484" idx="3"/>
              <a:endCxn id="2487" idx="1"/>
            </p:cNvCxnSpPr>
            <p:nvPr/>
          </p:nvCxnSpPr>
          <p:spPr>
            <a:xfrm>
              <a:off x="2510964" y="2846544"/>
              <a:ext cx="2762400" cy="0"/>
            </a:xfrm>
            <a:prstGeom prst="straightConnector1">
              <a:avLst/>
            </a:prstGeom>
            <a:noFill/>
            <a:ln cap="flat" cmpd="sng" w="38100">
              <a:solidFill>
                <a:srgbClr val="005276"/>
              </a:solidFill>
              <a:prstDash val="solid"/>
              <a:round/>
              <a:headEnd len="sm" w="sm" type="none"/>
              <a:tailEnd len="med" w="med" type="triangle"/>
            </a:ln>
          </p:spPr>
        </p:cxnSp>
        <p:pic>
          <p:nvPicPr>
            <p:cNvPr id="2500" name="Google Shape;2500;p186"/>
            <p:cNvPicPr preferRelativeResize="0"/>
            <p:nvPr/>
          </p:nvPicPr>
          <p:blipFill rotWithShape="1">
            <a:blip r:embed="rId10">
              <a:alphaModFix/>
            </a:blip>
            <a:srcRect b="0" l="0" r="0" t="0"/>
            <a:stretch/>
          </p:blipFill>
          <p:spPr>
            <a:xfrm>
              <a:off x="5268496" y="4978752"/>
              <a:ext cx="762000" cy="762000"/>
            </a:xfrm>
            <a:prstGeom prst="rect">
              <a:avLst/>
            </a:prstGeom>
            <a:noFill/>
            <a:ln>
              <a:noFill/>
            </a:ln>
          </p:spPr>
        </p:pic>
        <p:sp>
          <p:nvSpPr>
            <p:cNvPr id="2501" name="Google Shape;2501;p186"/>
            <p:cNvSpPr txBox="1"/>
            <p:nvPr/>
          </p:nvSpPr>
          <p:spPr>
            <a:xfrm>
              <a:off x="4274880" y="5734210"/>
              <a:ext cx="27492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Play"/>
                  <a:ea typeface="Play"/>
                  <a:cs typeface="Play"/>
                  <a:sym typeface="Play"/>
                </a:rPr>
                <a:t>AWS KMS</a:t>
              </a:r>
              <a:endParaRPr/>
            </a:p>
          </p:txBody>
        </p:sp>
        <p:cxnSp>
          <p:nvCxnSpPr>
            <p:cNvPr id="2502" name="Google Shape;2502;p186"/>
            <p:cNvCxnSpPr>
              <a:stCxn id="2500" idx="0"/>
              <a:endCxn id="2498" idx="2"/>
            </p:cNvCxnSpPr>
            <p:nvPr/>
          </p:nvCxnSpPr>
          <p:spPr>
            <a:xfrm flipH="1" rot="10800000">
              <a:off x="5649496" y="3626952"/>
              <a:ext cx="4800" cy="1351800"/>
            </a:xfrm>
            <a:prstGeom prst="straightConnector1">
              <a:avLst/>
            </a:prstGeom>
            <a:noFill/>
            <a:ln cap="flat" cmpd="sng" w="38100">
              <a:solidFill>
                <a:srgbClr val="005276"/>
              </a:solidFill>
              <a:prstDash val="solid"/>
              <a:miter lim="800000"/>
              <a:headEnd len="sm" w="sm" type="none"/>
              <a:tailEnd len="med" w="med" type="triangle"/>
            </a:ln>
          </p:spPr>
        </p:cxnSp>
        <p:pic>
          <p:nvPicPr>
            <p:cNvPr id="2503" name="Google Shape;2503;p186"/>
            <p:cNvPicPr preferRelativeResize="0"/>
            <p:nvPr/>
          </p:nvPicPr>
          <p:blipFill rotWithShape="1">
            <a:blip r:embed="rId4">
              <a:alphaModFix/>
            </a:blip>
            <a:srcRect b="0" l="0" r="0" t="0"/>
            <a:stretch/>
          </p:blipFill>
          <p:spPr>
            <a:xfrm>
              <a:off x="10024498" y="2741203"/>
              <a:ext cx="873292" cy="873292"/>
            </a:xfrm>
            <a:prstGeom prst="rect">
              <a:avLst/>
            </a:prstGeom>
            <a:noFill/>
            <a:ln>
              <a:noFill/>
            </a:ln>
          </p:spPr>
        </p:pic>
        <p:pic>
          <p:nvPicPr>
            <p:cNvPr id="2504" name="Google Shape;2504;p186"/>
            <p:cNvPicPr preferRelativeResize="0"/>
            <p:nvPr/>
          </p:nvPicPr>
          <p:blipFill rotWithShape="1">
            <a:blip r:embed="rId6">
              <a:alphaModFix/>
            </a:blip>
            <a:srcRect b="0" l="0" r="0" t="0"/>
            <a:stretch/>
          </p:blipFill>
          <p:spPr>
            <a:xfrm>
              <a:off x="10802164" y="2953711"/>
              <a:ext cx="386723" cy="386723"/>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sp>
        <p:nvSpPr>
          <p:cNvPr id="2509" name="Google Shape;2509;p1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510" name="Google Shape;2510;p18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Key Management Service (AWS KMS)</a:t>
            </a:r>
            <a:endParaRPr/>
          </a:p>
        </p:txBody>
      </p:sp>
      <p:pic>
        <p:nvPicPr>
          <p:cNvPr id="2511" name="Google Shape;2511;p187"/>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2512" name="Google Shape;2512;p187"/>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228600" lvl="0" marL="228600" rtl="0" algn="ctr">
              <a:lnSpc>
                <a:spcPct val="90000"/>
              </a:lnSpc>
              <a:spcBef>
                <a:spcPts val="0"/>
              </a:spcBef>
              <a:spcAft>
                <a:spcPts val="0"/>
              </a:spcAft>
              <a:buClr>
                <a:srgbClr val="232F3E"/>
              </a:buClr>
              <a:buSzPts val="2000"/>
              <a:buNone/>
            </a:pPr>
            <a:r>
              <a:rPr lang="en-US">
                <a:latin typeface="Arial"/>
                <a:ea typeface="Arial"/>
                <a:cs typeface="Arial"/>
                <a:sym typeface="Arial"/>
              </a:rPr>
              <a:t>AWS KMS</a:t>
            </a:r>
            <a:endParaRPr/>
          </a:p>
          <a:p>
            <a:pPr indent="-228600" lvl="0" marL="228600" rtl="0" algn="ctr">
              <a:lnSpc>
                <a:spcPct val="90000"/>
              </a:lnSpc>
              <a:spcBef>
                <a:spcPts val="0"/>
              </a:spcBef>
              <a:spcAft>
                <a:spcPts val="0"/>
              </a:spcAft>
              <a:buClr>
                <a:srgbClr val="232F3E"/>
              </a:buClr>
              <a:buSzPts val="2000"/>
              <a:buNone/>
            </a:pPr>
            <a:r>
              <a:t/>
            </a:r>
            <a:endParaRPr/>
          </a:p>
        </p:txBody>
      </p:sp>
      <p:sp>
        <p:nvSpPr>
          <p:cNvPr id="2513" name="Google Shape;2513;p187"/>
          <p:cNvSpPr/>
          <p:nvPr/>
        </p:nvSpPr>
        <p:spPr>
          <a:xfrm>
            <a:off x="3160293" y="1380399"/>
            <a:ext cx="8614611" cy="360098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Play"/>
                <a:ea typeface="Play"/>
                <a:cs typeface="Play"/>
                <a:sym typeface="Play"/>
              </a:rPr>
              <a:t>Provides the ability to create and manage cryptographic keys</a:t>
            </a:r>
            <a:endParaRPr/>
          </a:p>
          <a:p>
            <a:pPr indent="-342900" lvl="0" marL="342900" marR="0" rtl="0" algn="l">
              <a:spcBef>
                <a:spcPts val="2400"/>
              </a:spcBef>
              <a:spcAft>
                <a:spcPts val="0"/>
              </a:spcAft>
              <a:buClr>
                <a:schemeClr val="dk1"/>
              </a:buClr>
              <a:buSzPts val="2400"/>
              <a:buFont typeface="Arial"/>
              <a:buChar char="•"/>
            </a:pPr>
            <a:r>
              <a:rPr lang="en-US" sz="2400">
                <a:solidFill>
                  <a:schemeClr val="dk1"/>
                </a:solidFill>
                <a:latin typeface="Play"/>
                <a:ea typeface="Play"/>
                <a:cs typeface="Play"/>
                <a:sym typeface="Play"/>
              </a:rPr>
              <a:t>Uses hardware security modules (HSMs) to protect your keys</a:t>
            </a:r>
            <a:endParaRPr/>
          </a:p>
          <a:p>
            <a:pPr indent="-342900" lvl="0" marL="342900" marR="0" rtl="0" algn="l">
              <a:spcBef>
                <a:spcPts val="2400"/>
              </a:spcBef>
              <a:spcAft>
                <a:spcPts val="0"/>
              </a:spcAft>
              <a:buClr>
                <a:schemeClr val="dk1"/>
              </a:buClr>
              <a:buSzPts val="2400"/>
              <a:buFont typeface="Arial"/>
              <a:buChar char="•"/>
            </a:pPr>
            <a:r>
              <a:rPr lang="en-US" sz="2400">
                <a:solidFill>
                  <a:schemeClr val="dk1"/>
                </a:solidFill>
                <a:latin typeface="Play"/>
                <a:ea typeface="Play"/>
                <a:cs typeface="Play"/>
                <a:sym typeface="Play"/>
              </a:rPr>
              <a:t>Integrates with other AWS services</a:t>
            </a:r>
            <a:endParaRPr/>
          </a:p>
          <a:p>
            <a:pPr indent="-342900" lvl="0" marL="342900" marR="0" rtl="0" algn="l">
              <a:spcBef>
                <a:spcPts val="2400"/>
              </a:spcBef>
              <a:spcAft>
                <a:spcPts val="0"/>
              </a:spcAft>
              <a:buClr>
                <a:schemeClr val="dk1"/>
              </a:buClr>
              <a:buSzPts val="2400"/>
              <a:buFont typeface="Arial"/>
              <a:buChar char="•"/>
            </a:pPr>
            <a:r>
              <a:rPr lang="en-US" sz="2400">
                <a:solidFill>
                  <a:schemeClr val="dk1"/>
                </a:solidFill>
                <a:latin typeface="Play"/>
                <a:ea typeface="Play"/>
                <a:cs typeface="Play"/>
                <a:sym typeface="Play"/>
              </a:rPr>
              <a:t>Provides the ability to set usage policies to determine which users can use keys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1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19" name="Google Shape;2519;p18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KMS features</a:t>
            </a:r>
            <a:endParaRPr/>
          </a:p>
        </p:txBody>
      </p:sp>
      <p:sp>
        <p:nvSpPr>
          <p:cNvPr id="2520" name="Google Shape;2520;p188"/>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Keys</a:t>
            </a:r>
            <a:endParaRPr/>
          </a:p>
        </p:txBody>
      </p:sp>
      <p:sp>
        <p:nvSpPr>
          <p:cNvPr id="2521" name="Google Shape;2521;p188"/>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Customer managed</a:t>
            </a:r>
            <a:endParaRPr/>
          </a:p>
          <a:p>
            <a:pPr indent="-228600" lvl="0" marL="228600" rtl="0" algn="l">
              <a:lnSpc>
                <a:spcPct val="100000"/>
              </a:lnSpc>
              <a:spcBef>
                <a:spcPts val="1200"/>
              </a:spcBef>
              <a:spcAft>
                <a:spcPts val="0"/>
              </a:spcAft>
              <a:buClr>
                <a:srgbClr val="232F3E"/>
              </a:buClr>
              <a:buSzPts val="2800"/>
              <a:buChar char="•"/>
            </a:pPr>
            <a:r>
              <a:rPr lang="en-US"/>
              <a:t>KMS managed</a:t>
            </a:r>
            <a:endParaRPr/>
          </a:p>
          <a:p>
            <a:pPr indent="-228600" lvl="0" marL="228600" rtl="0" algn="l">
              <a:lnSpc>
                <a:spcPct val="100000"/>
              </a:lnSpc>
              <a:spcBef>
                <a:spcPts val="1200"/>
              </a:spcBef>
              <a:spcAft>
                <a:spcPts val="0"/>
              </a:spcAft>
              <a:buClr>
                <a:srgbClr val="232F3E"/>
              </a:buClr>
              <a:buSzPts val="2800"/>
              <a:buChar char="•"/>
            </a:pPr>
            <a:r>
              <a:rPr lang="en-US"/>
              <a:t>Data key (symmetric)</a:t>
            </a:r>
            <a:endParaRPr/>
          </a:p>
          <a:p>
            <a:pPr indent="-228600" lvl="0" marL="228600" rtl="0" algn="l">
              <a:lnSpc>
                <a:spcPct val="100000"/>
              </a:lnSpc>
              <a:spcBef>
                <a:spcPts val="1200"/>
              </a:spcBef>
              <a:spcAft>
                <a:spcPts val="0"/>
              </a:spcAft>
              <a:buClr>
                <a:srgbClr val="232F3E"/>
              </a:buClr>
              <a:buSzPts val="2800"/>
              <a:buChar char="•"/>
            </a:pPr>
            <a:r>
              <a:rPr lang="en-US"/>
              <a:t>Data key pair (asymmetric)</a:t>
            </a:r>
            <a:endParaRPr/>
          </a:p>
          <a:p>
            <a:pPr indent="-50800" lvl="0" marL="228600" rtl="0" algn="l">
              <a:lnSpc>
                <a:spcPct val="100000"/>
              </a:lnSpc>
              <a:spcBef>
                <a:spcPts val="1200"/>
              </a:spcBef>
              <a:spcAft>
                <a:spcPts val="0"/>
              </a:spcAft>
              <a:buClr>
                <a:srgbClr val="232F3E"/>
              </a:buClr>
              <a:buSzPts val="2800"/>
              <a:buNone/>
            </a:pPr>
            <a:r>
              <a:t/>
            </a:r>
            <a:endParaRPr/>
          </a:p>
        </p:txBody>
      </p:sp>
      <p:sp>
        <p:nvSpPr>
          <p:cNvPr id="2522" name="Google Shape;2522;p188"/>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Cryptographic operations</a:t>
            </a:r>
            <a:endParaRPr/>
          </a:p>
        </p:txBody>
      </p:sp>
      <p:sp>
        <p:nvSpPr>
          <p:cNvPr id="2523" name="Google Shape;2523;p188"/>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Encrypt</a:t>
            </a:r>
            <a:endParaRPr/>
          </a:p>
          <a:p>
            <a:pPr indent="-228600" lvl="0" marL="228600" rtl="0" algn="l">
              <a:lnSpc>
                <a:spcPct val="100000"/>
              </a:lnSpc>
              <a:spcBef>
                <a:spcPts val="1200"/>
              </a:spcBef>
              <a:spcAft>
                <a:spcPts val="0"/>
              </a:spcAft>
              <a:buClr>
                <a:srgbClr val="232F3E"/>
              </a:buClr>
              <a:buSzPts val="2800"/>
              <a:buChar char="•"/>
            </a:pPr>
            <a:r>
              <a:rPr lang="en-US"/>
              <a:t>Decrypt</a:t>
            </a:r>
            <a:endParaRPr/>
          </a:p>
          <a:p>
            <a:pPr indent="-228600" lvl="0" marL="228600" rtl="0" algn="l">
              <a:lnSpc>
                <a:spcPct val="100000"/>
              </a:lnSpc>
              <a:spcBef>
                <a:spcPts val="1200"/>
              </a:spcBef>
              <a:spcAft>
                <a:spcPts val="0"/>
              </a:spcAft>
              <a:buClr>
                <a:srgbClr val="232F3E"/>
              </a:buClr>
              <a:buSzPts val="2800"/>
              <a:buChar char="•"/>
            </a:pPr>
            <a:r>
              <a:rPr lang="en-US"/>
              <a:t>GenerateDataKey</a:t>
            </a:r>
            <a:endParaRPr/>
          </a:p>
          <a:p>
            <a:pPr indent="-228600" lvl="0" marL="228600" rtl="0" algn="l">
              <a:lnSpc>
                <a:spcPct val="100000"/>
              </a:lnSpc>
              <a:spcBef>
                <a:spcPts val="1200"/>
              </a:spcBef>
              <a:spcAft>
                <a:spcPts val="0"/>
              </a:spcAft>
              <a:buClr>
                <a:srgbClr val="232F3E"/>
              </a:buClr>
              <a:buSzPts val="2800"/>
              <a:buChar char="•"/>
            </a:pPr>
            <a:r>
              <a:rPr lang="en-US"/>
              <a:t>GenerateDataKeyPair</a:t>
            </a:r>
            <a:endParaRPr/>
          </a:p>
          <a:p>
            <a:pPr indent="-50800" lvl="0" marL="22860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1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29" name="Google Shape;2529;p18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latin typeface="Play"/>
                <a:ea typeface="Play"/>
                <a:cs typeface="Play"/>
                <a:sym typeface="Play"/>
              </a:rPr>
              <a:t>AWS KMS integration with other AWS services</a:t>
            </a:r>
            <a:endParaRPr/>
          </a:p>
        </p:txBody>
      </p:sp>
      <p:sp>
        <p:nvSpPr>
          <p:cNvPr id="2530" name="Google Shape;2530;p189"/>
          <p:cNvSpPr txBox="1"/>
          <p:nvPr>
            <p:ph idx="1" type="body"/>
          </p:nvPr>
        </p:nvSpPr>
        <p:spPr>
          <a:xfrm>
            <a:off x="365760" y="1383031"/>
            <a:ext cx="11466576" cy="1474470"/>
          </a:xfrm>
          <a:prstGeom prst="rect">
            <a:avLst/>
          </a:prstGeom>
          <a:noFill/>
          <a:ln>
            <a:noFill/>
          </a:ln>
        </p:spPr>
        <p:txBody>
          <a:bodyPr anchorCtr="0" anchor="t" bIns="45700" lIns="91425" spcFirstLastPara="1" rIns="91425" wrap="square" tIns="45700">
            <a:normAutofit/>
          </a:bodyPr>
          <a:lstStyle/>
          <a:p>
            <a:pPr indent="-228600" lvl="1" marL="457200" rtl="0" algn="l">
              <a:lnSpc>
                <a:spcPct val="100000"/>
              </a:lnSpc>
              <a:spcBef>
                <a:spcPts val="0"/>
              </a:spcBef>
              <a:spcAft>
                <a:spcPts val="0"/>
              </a:spcAft>
              <a:buClr>
                <a:schemeClr val="dk1"/>
              </a:buClr>
              <a:buSzPts val="2800"/>
              <a:buChar char="•"/>
            </a:pPr>
            <a:r>
              <a:rPr lang="en-US" sz="2800">
                <a:solidFill>
                  <a:schemeClr val="dk1"/>
                </a:solidFill>
              </a:rPr>
              <a:t>Amazon Simple Storage Service (Amazon S3) </a:t>
            </a:r>
            <a:endParaRPr/>
          </a:p>
          <a:p>
            <a:pPr indent="-228600" lvl="1" marL="457200" rtl="0" algn="l">
              <a:lnSpc>
                <a:spcPct val="100000"/>
              </a:lnSpc>
              <a:spcBef>
                <a:spcPts val="2400"/>
              </a:spcBef>
              <a:spcAft>
                <a:spcPts val="0"/>
              </a:spcAft>
              <a:buClr>
                <a:srgbClr val="232F3E"/>
              </a:buClr>
              <a:buSzPts val="2800"/>
              <a:buChar char="•"/>
            </a:pPr>
            <a:r>
              <a:rPr lang="en-US" sz="2800"/>
              <a:t>Amazon Elastic Block Store (Amazon EBS)</a:t>
            </a:r>
            <a:endParaRPr/>
          </a:p>
          <a:p>
            <a:pPr indent="0" lvl="0" marL="0" rtl="0" algn="l">
              <a:lnSpc>
                <a:spcPct val="100000"/>
              </a:lnSpc>
              <a:spcBef>
                <a:spcPts val="1200"/>
              </a:spcBef>
              <a:spcAft>
                <a:spcPts val="0"/>
              </a:spcAft>
              <a:buClr>
                <a:srgbClr val="232F3E"/>
              </a:buClr>
              <a:buSzPts val="3200"/>
              <a:buNone/>
            </a:pPr>
            <a:r>
              <a:t/>
            </a:r>
            <a:endParaRPr sz="3200"/>
          </a:p>
          <a:p>
            <a:pPr indent="-25400" lvl="0" marL="228600" rtl="0" algn="l">
              <a:lnSpc>
                <a:spcPct val="100000"/>
              </a:lnSpc>
              <a:spcBef>
                <a:spcPts val="1200"/>
              </a:spcBef>
              <a:spcAft>
                <a:spcPts val="0"/>
              </a:spcAft>
              <a:buClr>
                <a:srgbClr val="232F3E"/>
              </a:buClr>
              <a:buSzPts val="3200"/>
              <a:buNone/>
            </a:pPr>
            <a:r>
              <a:t/>
            </a:r>
            <a:endParaRPr sz="3200"/>
          </a:p>
        </p:txBody>
      </p:sp>
      <p:sp>
        <p:nvSpPr>
          <p:cNvPr id="2531" name="Google Shape;2531;p189"/>
          <p:cNvSpPr/>
          <p:nvPr/>
        </p:nvSpPr>
        <p:spPr>
          <a:xfrm>
            <a:off x="276277" y="3512223"/>
            <a:ext cx="11320272" cy="461665"/>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lay"/>
                <a:ea typeface="Play"/>
                <a:cs typeface="Play"/>
                <a:sym typeface="Play"/>
              </a:rPr>
              <a:t>Important</a:t>
            </a:r>
            <a:endParaRPr b="1" i="0" sz="1800">
              <a:solidFill>
                <a:schemeClr val="lt1"/>
              </a:solidFill>
              <a:latin typeface="Play"/>
              <a:ea typeface="Play"/>
              <a:cs typeface="Play"/>
              <a:sym typeface="Play"/>
            </a:endParaRPr>
          </a:p>
        </p:txBody>
      </p:sp>
      <p:sp>
        <p:nvSpPr>
          <p:cNvPr id="2532" name="Google Shape;2532;p189"/>
          <p:cNvSpPr/>
          <p:nvPr/>
        </p:nvSpPr>
        <p:spPr>
          <a:xfrm>
            <a:off x="356558" y="4122798"/>
            <a:ext cx="11170424"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AWS services that are integrated with AWS KMS use only symmetric encryption KMS keys to encrypt your data. These services do not support encryption with asymmetric KMS keys.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1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538" name="Google Shape;2538;p19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KMS encryption example with Amazon S3</a:t>
            </a:r>
            <a:endParaRPr/>
          </a:p>
        </p:txBody>
      </p:sp>
      <p:grpSp>
        <p:nvGrpSpPr>
          <p:cNvPr descr="AWS KMS encryption example with Amazon S3. See the notes for additional information. " id="2539" name="Google Shape;2539;p190"/>
          <p:cNvGrpSpPr/>
          <p:nvPr/>
        </p:nvGrpSpPr>
        <p:grpSpPr>
          <a:xfrm>
            <a:off x="657727" y="1844842"/>
            <a:ext cx="10860587" cy="4313537"/>
            <a:chOff x="657727" y="1844842"/>
            <a:chExt cx="10860587" cy="4313537"/>
          </a:xfrm>
        </p:grpSpPr>
        <p:pic>
          <p:nvPicPr>
            <p:cNvPr id="2540" name="Google Shape;2540;p190"/>
            <p:cNvPicPr preferRelativeResize="0"/>
            <p:nvPr/>
          </p:nvPicPr>
          <p:blipFill rotWithShape="1">
            <a:blip r:embed="rId3">
              <a:alphaModFix/>
            </a:blip>
            <a:srcRect b="0" l="0" r="0" t="0"/>
            <a:stretch/>
          </p:blipFill>
          <p:spPr>
            <a:xfrm>
              <a:off x="711556" y="2258204"/>
              <a:ext cx="642588" cy="642588"/>
            </a:xfrm>
            <a:prstGeom prst="rect">
              <a:avLst/>
            </a:prstGeom>
            <a:noFill/>
            <a:ln>
              <a:noFill/>
            </a:ln>
          </p:spPr>
        </p:pic>
        <p:pic>
          <p:nvPicPr>
            <p:cNvPr id="2541" name="Google Shape;2541;p190"/>
            <p:cNvPicPr preferRelativeResize="0"/>
            <p:nvPr/>
          </p:nvPicPr>
          <p:blipFill rotWithShape="1">
            <a:blip r:embed="rId4">
              <a:alphaModFix/>
            </a:blip>
            <a:srcRect b="0" l="0" r="0" t="0"/>
            <a:stretch/>
          </p:blipFill>
          <p:spPr>
            <a:xfrm>
              <a:off x="4127920" y="2180701"/>
              <a:ext cx="851257" cy="851257"/>
            </a:xfrm>
            <a:prstGeom prst="rect">
              <a:avLst/>
            </a:prstGeom>
            <a:noFill/>
            <a:ln>
              <a:noFill/>
            </a:ln>
          </p:spPr>
        </p:pic>
        <p:pic>
          <p:nvPicPr>
            <p:cNvPr id="2542" name="Google Shape;2542;p190"/>
            <p:cNvPicPr preferRelativeResize="0"/>
            <p:nvPr/>
          </p:nvPicPr>
          <p:blipFill rotWithShape="1">
            <a:blip r:embed="rId5">
              <a:alphaModFix/>
            </a:blip>
            <a:srcRect b="0" l="0" r="0" t="0"/>
            <a:stretch/>
          </p:blipFill>
          <p:spPr>
            <a:xfrm>
              <a:off x="7558326" y="2198851"/>
              <a:ext cx="672687" cy="672687"/>
            </a:xfrm>
            <a:prstGeom prst="rect">
              <a:avLst/>
            </a:prstGeom>
            <a:noFill/>
            <a:ln>
              <a:noFill/>
            </a:ln>
          </p:spPr>
        </p:pic>
        <p:pic>
          <p:nvPicPr>
            <p:cNvPr id="2543" name="Google Shape;2543;p190"/>
            <p:cNvPicPr preferRelativeResize="0"/>
            <p:nvPr/>
          </p:nvPicPr>
          <p:blipFill rotWithShape="1">
            <a:blip r:embed="rId6">
              <a:alphaModFix/>
            </a:blip>
            <a:srcRect b="0" l="0" r="0" t="0"/>
            <a:stretch/>
          </p:blipFill>
          <p:spPr>
            <a:xfrm>
              <a:off x="7720512" y="3479796"/>
              <a:ext cx="793754" cy="793754"/>
            </a:xfrm>
            <a:prstGeom prst="rect">
              <a:avLst/>
            </a:prstGeom>
            <a:noFill/>
            <a:ln>
              <a:noFill/>
            </a:ln>
          </p:spPr>
        </p:pic>
        <p:sp>
          <p:nvSpPr>
            <p:cNvPr id="2544" name="Google Shape;2544;p190"/>
            <p:cNvSpPr txBox="1"/>
            <p:nvPr/>
          </p:nvSpPr>
          <p:spPr>
            <a:xfrm>
              <a:off x="657727" y="3064044"/>
              <a:ext cx="6559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User</a:t>
              </a:r>
              <a:endParaRPr/>
            </a:p>
          </p:txBody>
        </p:sp>
        <p:sp>
          <p:nvSpPr>
            <p:cNvPr id="2545" name="Google Shape;2545;p190"/>
            <p:cNvSpPr txBox="1"/>
            <p:nvPr/>
          </p:nvSpPr>
          <p:spPr>
            <a:xfrm>
              <a:off x="3737811" y="3160297"/>
              <a:ext cx="1524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S3 bucket with objects</a:t>
              </a:r>
              <a:endParaRPr/>
            </a:p>
          </p:txBody>
        </p:sp>
        <p:sp>
          <p:nvSpPr>
            <p:cNvPr id="2546" name="Google Shape;2546;p190"/>
            <p:cNvSpPr txBox="1"/>
            <p:nvPr/>
          </p:nvSpPr>
          <p:spPr>
            <a:xfrm>
              <a:off x="7545779" y="4117142"/>
              <a:ext cx="12554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Customer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managed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key</a:t>
              </a:r>
              <a:endParaRPr/>
            </a:p>
          </p:txBody>
        </p:sp>
        <p:sp>
          <p:nvSpPr>
            <p:cNvPr id="2547" name="Google Shape;2547;p190"/>
            <p:cNvSpPr/>
            <p:nvPr/>
          </p:nvSpPr>
          <p:spPr>
            <a:xfrm>
              <a:off x="7491662" y="2117560"/>
              <a:ext cx="3461259" cy="3096126"/>
            </a:xfrm>
            <a:prstGeom prst="rect">
              <a:avLst/>
            </a:prstGeom>
            <a:noFill/>
            <a:ln cap="flat" cmpd="sng" w="38100">
              <a:solidFill>
                <a:srgbClr val="003B5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cxnSp>
          <p:nvCxnSpPr>
            <p:cNvPr id="2548" name="Google Shape;2548;p190"/>
            <p:cNvCxnSpPr/>
            <p:nvPr/>
          </p:nvCxnSpPr>
          <p:spPr>
            <a:xfrm>
              <a:off x="1556084" y="2614863"/>
              <a:ext cx="2069432" cy="0"/>
            </a:xfrm>
            <a:prstGeom prst="straightConnector1">
              <a:avLst/>
            </a:prstGeom>
            <a:noFill/>
            <a:ln cap="flat" cmpd="sng" w="38100">
              <a:solidFill>
                <a:schemeClr val="accent1"/>
              </a:solidFill>
              <a:prstDash val="solid"/>
              <a:round/>
              <a:headEnd len="med" w="med" type="triangle"/>
              <a:tailEnd len="med" w="med" type="triangle"/>
            </a:ln>
          </p:spPr>
        </p:cxnSp>
        <p:cxnSp>
          <p:nvCxnSpPr>
            <p:cNvPr id="2549" name="Google Shape;2549;p190"/>
            <p:cNvCxnSpPr/>
            <p:nvPr/>
          </p:nvCxnSpPr>
          <p:spPr>
            <a:xfrm>
              <a:off x="5149516" y="2646947"/>
              <a:ext cx="2101516" cy="0"/>
            </a:xfrm>
            <a:prstGeom prst="straightConnector1">
              <a:avLst/>
            </a:prstGeom>
            <a:noFill/>
            <a:ln cap="flat" cmpd="sng" w="38100">
              <a:solidFill>
                <a:schemeClr val="accent1"/>
              </a:solidFill>
              <a:prstDash val="solid"/>
              <a:round/>
              <a:headEnd len="sm" w="sm" type="none"/>
              <a:tailEnd len="med" w="med" type="triangle"/>
            </a:ln>
          </p:spPr>
        </p:cxnSp>
        <p:cxnSp>
          <p:nvCxnSpPr>
            <p:cNvPr id="2550" name="Google Shape;2550;p190"/>
            <p:cNvCxnSpPr/>
            <p:nvPr/>
          </p:nvCxnSpPr>
          <p:spPr>
            <a:xfrm rot="10800000">
              <a:off x="4531896" y="4095387"/>
              <a:ext cx="4788568" cy="1519351"/>
            </a:xfrm>
            <a:prstGeom prst="bentConnector2">
              <a:avLst/>
            </a:prstGeom>
            <a:noFill/>
            <a:ln cap="flat" cmpd="sng" w="38100">
              <a:solidFill>
                <a:schemeClr val="accent1"/>
              </a:solidFill>
              <a:prstDash val="solid"/>
              <a:round/>
              <a:headEnd len="sm" w="sm" type="none"/>
              <a:tailEnd len="med" w="med" type="triangle"/>
            </a:ln>
          </p:spPr>
        </p:cxnSp>
        <p:cxnSp>
          <p:nvCxnSpPr>
            <p:cNvPr id="2551" name="Google Shape;2551;p190"/>
            <p:cNvCxnSpPr/>
            <p:nvPr/>
          </p:nvCxnSpPr>
          <p:spPr>
            <a:xfrm>
              <a:off x="9300365" y="5229726"/>
              <a:ext cx="0" cy="385011"/>
            </a:xfrm>
            <a:prstGeom prst="straightConnector1">
              <a:avLst/>
            </a:prstGeom>
            <a:noFill/>
            <a:ln cap="flat" cmpd="sng" w="38100">
              <a:solidFill>
                <a:schemeClr val="accent1"/>
              </a:solidFill>
              <a:prstDash val="solid"/>
              <a:round/>
              <a:headEnd len="sm" w="sm" type="none"/>
              <a:tailEnd len="sm" w="sm" type="none"/>
            </a:ln>
          </p:spPr>
        </p:cxnSp>
        <p:sp>
          <p:nvSpPr>
            <p:cNvPr id="2552" name="Google Shape;2552;p190"/>
            <p:cNvSpPr/>
            <p:nvPr/>
          </p:nvSpPr>
          <p:spPr>
            <a:xfrm>
              <a:off x="1229599" y="1844842"/>
              <a:ext cx="491871" cy="491871"/>
            </a:xfrm>
            <a:prstGeom prst="ellipse">
              <a:avLst/>
            </a:prstGeom>
            <a:solidFill>
              <a:schemeClr val="accent2"/>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2553" name="Google Shape;2553;p190"/>
            <p:cNvSpPr/>
            <p:nvPr/>
          </p:nvSpPr>
          <p:spPr>
            <a:xfrm>
              <a:off x="5090311" y="1844842"/>
              <a:ext cx="457200" cy="457200"/>
            </a:xfrm>
            <a:prstGeom prst="ellipse">
              <a:avLst/>
            </a:prstGeom>
            <a:solidFill>
              <a:schemeClr val="accent2"/>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2554" name="Google Shape;2554;p190"/>
            <p:cNvSpPr/>
            <p:nvPr/>
          </p:nvSpPr>
          <p:spPr>
            <a:xfrm>
              <a:off x="11061114" y="3283197"/>
              <a:ext cx="457200" cy="457200"/>
            </a:xfrm>
            <a:prstGeom prst="ellipse">
              <a:avLst/>
            </a:prstGeom>
            <a:solidFill>
              <a:schemeClr val="accent2"/>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2555" name="Google Shape;2555;p190"/>
            <p:cNvSpPr/>
            <p:nvPr/>
          </p:nvSpPr>
          <p:spPr>
            <a:xfrm>
              <a:off x="3855069" y="4005091"/>
              <a:ext cx="457200" cy="457200"/>
            </a:xfrm>
            <a:prstGeom prst="ellipse">
              <a:avLst/>
            </a:prstGeom>
            <a:solidFill>
              <a:schemeClr val="accent2"/>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5</a:t>
              </a:r>
              <a:endParaRPr/>
            </a:p>
          </p:txBody>
        </p:sp>
        <p:sp>
          <p:nvSpPr>
            <p:cNvPr id="2556" name="Google Shape;2556;p190"/>
            <p:cNvSpPr/>
            <p:nvPr/>
          </p:nvSpPr>
          <p:spPr>
            <a:xfrm>
              <a:off x="6573477" y="5701179"/>
              <a:ext cx="457200" cy="457200"/>
            </a:xfrm>
            <a:prstGeom prst="ellipse">
              <a:avLst/>
            </a:prstGeom>
            <a:solidFill>
              <a:schemeClr val="accent2"/>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pic>
          <p:nvPicPr>
            <p:cNvPr id="2557" name="Google Shape;2557;p190"/>
            <p:cNvPicPr preferRelativeResize="0"/>
            <p:nvPr/>
          </p:nvPicPr>
          <p:blipFill rotWithShape="1">
            <a:blip r:embed="rId6">
              <a:alphaModFix/>
            </a:blip>
            <a:srcRect b="0" l="0" r="0" t="0"/>
            <a:stretch/>
          </p:blipFill>
          <p:spPr>
            <a:xfrm>
              <a:off x="9936660" y="3505196"/>
              <a:ext cx="660405" cy="660405"/>
            </a:xfrm>
            <a:prstGeom prst="rect">
              <a:avLst/>
            </a:prstGeom>
            <a:noFill/>
            <a:ln>
              <a:noFill/>
            </a:ln>
          </p:spPr>
        </p:pic>
        <p:sp>
          <p:nvSpPr>
            <p:cNvPr id="2558" name="Google Shape;2558;p190"/>
            <p:cNvSpPr txBox="1"/>
            <p:nvPr/>
          </p:nvSpPr>
          <p:spPr>
            <a:xfrm>
              <a:off x="9750139" y="4117142"/>
              <a:ext cx="117532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Plaintext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data key</a:t>
              </a:r>
              <a:endParaRPr/>
            </a:p>
          </p:txBody>
        </p:sp>
        <p:sp>
          <p:nvSpPr>
            <p:cNvPr id="2559" name="Google Shape;2559;p190"/>
            <p:cNvSpPr/>
            <p:nvPr/>
          </p:nvSpPr>
          <p:spPr>
            <a:xfrm>
              <a:off x="8173515" y="2349443"/>
              <a:ext cx="263096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KMS</a:t>
              </a:r>
              <a:endParaRPr/>
            </a:p>
          </p:txBody>
        </p:sp>
        <p:cxnSp>
          <p:nvCxnSpPr>
            <p:cNvPr id="2560" name="Google Shape;2560;p190"/>
            <p:cNvCxnSpPr/>
            <p:nvPr/>
          </p:nvCxnSpPr>
          <p:spPr>
            <a:xfrm>
              <a:off x="8699500" y="4049964"/>
              <a:ext cx="927100" cy="0"/>
            </a:xfrm>
            <a:prstGeom prst="straightConnector1">
              <a:avLst/>
            </a:prstGeom>
            <a:noFill/>
            <a:ln cap="flat" cmpd="sng" w="38100">
              <a:solidFill>
                <a:srgbClr val="005276"/>
              </a:solidFill>
              <a:prstDash val="solid"/>
              <a:round/>
              <a:headEnd len="sm" w="sm" type="none"/>
              <a:tailEnd len="med" w="med" type="triangle"/>
            </a:ln>
          </p:spPr>
        </p:cxnSp>
        <p:sp>
          <p:nvSpPr>
            <p:cNvPr id="2561" name="Google Shape;2561;p190"/>
            <p:cNvSpPr txBox="1"/>
            <p:nvPr/>
          </p:nvSpPr>
          <p:spPr>
            <a:xfrm>
              <a:off x="8626642" y="3616827"/>
              <a:ext cx="1083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Encrypts</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sp>
        <p:nvSpPr>
          <p:cNvPr id="2566" name="Google Shape;2566;p1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567" name="Google Shape;2567;p19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KMS decryption example with Amazon S3 </a:t>
            </a:r>
            <a:endParaRPr/>
          </a:p>
        </p:txBody>
      </p:sp>
      <p:grpSp>
        <p:nvGrpSpPr>
          <p:cNvPr descr="AWS KMS decryption example with Amazon S3. See the notes for additional information." id="2568" name="Google Shape;2568;p191"/>
          <p:cNvGrpSpPr/>
          <p:nvPr/>
        </p:nvGrpSpPr>
        <p:grpSpPr>
          <a:xfrm>
            <a:off x="657727" y="1844842"/>
            <a:ext cx="10860587" cy="4301019"/>
            <a:chOff x="657727" y="1844842"/>
            <a:chExt cx="10860587" cy="4301019"/>
          </a:xfrm>
        </p:grpSpPr>
        <p:grpSp>
          <p:nvGrpSpPr>
            <p:cNvPr descr="AWS KMS decryption example with Amazon S3. See the notes for additional information. " id="2569" name="Google Shape;2569;p191"/>
            <p:cNvGrpSpPr/>
            <p:nvPr/>
          </p:nvGrpSpPr>
          <p:grpSpPr>
            <a:xfrm>
              <a:off x="657727" y="1844842"/>
              <a:ext cx="10299512" cy="4301019"/>
              <a:chOff x="657727" y="1844842"/>
              <a:chExt cx="10299512" cy="4301019"/>
            </a:xfrm>
          </p:grpSpPr>
          <p:pic>
            <p:nvPicPr>
              <p:cNvPr id="2570" name="Google Shape;2570;p191"/>
              <p:cNvPicPr preferRelativeResize="0"/>
              <p:nvPr/>
            </p:nvPicPr>
            <p:blipFill rotWithShape="1">
              <a:blip r:embed="rId3">
                <a:alphaModFix/>
              </a:blip>
              <a:srcRect b="0" l="0" r="0" t="0"/>
              <a:stretch/>
            </p:blipFill>
            <p:spPr>
              <a:xfrm>
                <a:off x="711556" y="2258204"/>
                <a:ext cx="642588" cy="642588"/>
              </a:xfrm>
              <a:prstGeom prst="rect">
                <a:avLst/>
              </a:prstGeom>
              <a:noFill/>
              <a:ln>
                <a:noFill/>
              </a:ln>
            </p:spPr>
          </p:pic>
          <p:pic>
            <p:nvPicPr>
              <p:cNvPr id="2571" name="Google Shape;2571;p191"/>
              <p:cNvPicPr preferRelativeResize="0"/>
              <p:nvPr/>
            </p:nvPicPr>
            <p:blipFill rotWithShape="1">
              <a:blip r:embed="rId4">
                <a:alphaModFix/>
              </a:blip>
              <a:srcRect b="0" l="0" r="0" t="0"/>
              <a:stretch/>
            </p:blipFill>
            <p:spPr>
              <a:xfrm>
                <a:off x="4127920" y="2180701"/>
                <a:ext cx="851257" cy="851257"/>
              </a:xfrm>
              <a:prstGeom prst="rect">
                <a:avLst/>
              </a:prstGeom>
              <a:noFill/>
              <a:ln>
                <a:noFill/>
              </a:ln>
            </p:spPr>
          </p:pic>
          <p:pic>
            <p:nvPicPr>
              <p:cNvPr id="2572" name="Google Shape;2572;p191"/>
              <p:cNvPicPr preferRelativeResize="0"/>
              <p:nvPr/>
            </p:nvPicPr>
            <p:blipFill rotWithShape="1">
              <a:blip r:embed="rId5">
                <a:alphaModFix/>
              </a:blip>
              <a:srcRect b="0" l="0" r="0" t="0"/>
              <a:stretch/>
            </p:blipFill>
            <p:spPr>
              <a:xfrm>
                <a:off x="7558326" y="2198851"/>
                <a:ext cx="672687" cy="672687"/>
              </a:xfrm>
              <a:prstGeom prst="rect">
                <a:avLst/>
              </a:prstGeom>
              <a:noFill/>
              <a:ln>
                <a:noFill/>
              </a:ln>
            </p:spPr>
          </p:pic>
          <p:sp>
            <p:nvSpPr>
              <p:cNvPr id="2573" name="Google Shape;2573;p191"/>
              <p:cNvSpPr txBox="1"/>
              <p:nvPr/>
            </p:nvSpPr>
            <p:spPr>
              <a:xfrm>
                <a:off x="657727" y="3064044"/>
                <a:ext cx="6559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User</a:t>
                </a:r>
                <a:endParaRPr/>
              </a:p>
            </p:txBody>
          </p:sp>
          <p:sp>
            <p:nvSpPr>
              <p:cNvPr id="2574" name="Google Shape;2574;p191"/>
              <p:cNvSpPr txBox="1"/>
              <p:nvPr/>
            </p:nvSpPr>
            <p:spPr>
              <a:xfrm>
                <a:off x="3737811" y="3160297"/>
                <a:ext cx="1524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S3 bucket with objects</a:t>
                </a:r>
                <a:endParaRPr/>
              </a:p>
            </p:txBody>
          </p:sp>
          <p:sp>
            <p:nvSpPr>
              <p:cNvPr id="2575" name="Google Shape;2575;p191"/>
              <p:cNvSpPr/>
              <p:nvPr/>
            </p:nvSpPr>
            <p:spPr>
              <a:xfrm>
                <a:off x="7491663" y="2117560"/>
                <a:ext cx="3465576" cy="3096126"/>
              </a:xfrm>
              <a:prstGeom prst="rect">
                <a:avLst/>
              </a:prstGeom>
              <a:noFill/>
              <a:ln cap="flat" cmpd="sng" w="38100">
                <a:solidFill>
                  <a:srgbClr val="003B5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cxnSp>
            <p:nvCxnSpPr>
              <p:cNvPr id="2576" name="Google Shape;2576;p191"/>
              <p:cNvCxnSpPr/>
              <p:nvPr/>
            </p:nvCxnSpPr>
            <p:spPr>
              <a:xfrm>
                <a:off x="1556084" y="2614863"/>
                <a:ext cx="2069432" cy="0"/>
              </a:xfrm>
              <a:prstGeom prst="straightConnector1">
                <a:avLst/>
              </a:prstGeom>
              <a:noFill/>
              <a:ln cap="flat" cmpd="sng" w="38100">
                <a:solidFill>
                  <a:schemeClr val="accent1"/>
                </a:solidFill>
                <a:prstDash val="solid"/>
                <a:round/>
                <a:headEnd len="med" w="med" type="triangle"/>
                <a:tailEnd len="med" w="med" type="triangle"/>
              </a:ln>
            </p:spPr>
          </p:cxnSp>
          <p:cxnSp>
            <p:nvCxnSpPr>
              <p:cNvPr id="2577" name="Google Shape;2577;p191"/>
              <p:cNvCxnSpPr/>
              <p:nvPr/>
            </p:nvCxnSpPr>
            <p:spPr>
              <a:xfrm>
                <a:off x="5149516" y="2646947"/>
                <a:ext cx="2101516" cy="0"/>
              </a:xfrm>
              <a:prstGeom prst="straightConnector1">
                <a:avLst/>
              </a:prstGeom>
              <a:noFill/>
              <a:ln cap="flat" cmpd="sng" w="38100">
                <a:solidFill>
                  <a:schemeClr val="accent1"/>
                </a:solidFill>
                <a:prstDash val="solid"/>
                <a:round/>
                <a:headEnd len="sm" w="sm" type="none"/>
                <a:tailEnd len="med" w="med" type="triangle"/>
              </a:ln>
            </p:spPr>
          </p:cxnSp>
          <p:cxnSp>
            <p:nvCxnSpPr>
              <p:cNvPr id="2578" name="Google Shape;2578;p191"/>
              <p:cNvCxnSpPr/>
              <p:nvPr/>
            </p:nvCxnSpPr>
            <p:spPr>
              <a:xfrm rot="10800000">
                <a:off x="4531896" y="4095387"/>
                <a:ext cx="4788568" cy="1519351"/>
              </a:xfrm>
              <a:prstGeom prst="bentConnector2">
                <a:avLst/>
              </a:prstGeom>
              <a:noFill/>
              <a:ln cap="flat" cmpd="sng" w="38100">
                <a:solidFill>
                  <a:schemeClr val="accent1"/>
                </a:solidFill>
                <a:prstDash val="solid"/>
                <a:round/>
                <a:headEnd len="sm" w="sm" type="none"/>
                <a:tailEnd len="med" w="med" type="triangle"/>
              </a:ln>
            </p:spPr>
          </p:cxnSp>
          <p:cxnSp>
            <p:nvCxnSpPr>
              <p:cNvPr id="2579" name="Google Shape;2579;p191"/>
              <p:cNvCxnSpPr/>
              <p:nvPr/>
            </p:nvCxnSpPr>
            <p:spPr>
              <a:xfrm>
                <a:off x="9300365" y="5229726"/>
                <a:ext cx="0" cy="385011"/>
              </a:xfrm>
              <a:prstGeom prst="straightConnector1">
                <a:avLst/>
              </a:prstGeom>
              <a:noFill/>
              <a:ln cap="flat" cmpd="sng" w="38100">
                <a:solidFill>
                  <a:schemeClr val="accent1"/>
                </a:solidFill>
                <a:prstDash val="solid"/>
                <a:round/>
                <a:headEnd len="sm" w="sm" type="none"/>
                <a:tailEnd len="sm" w="sm" type="none"/>
              </a:ln>
            </p:spPr>
          </p:cxnSp>
          <p:sp>
            <p:nvSpPr>
              <p:cNvPr id="2580" name="Google Shape;2580;p191"/>
              <p:cNvSpPr/>
              <p:nvPr/>
            </p:nvSpPr>
            <p:spPr>
              <a:xfrm>
                <a:off x="1229599" y="1844842"/>
                <a:ext cx="491871" cy="491871"/>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2581" name="Google Shape;2581;p191"/>
              <p:cNvSpPr/>
              <p:nvPr/>
            </p:nvSpPr>
            <p:spPr>
              <a:xfrm>
                <a:off x="5149516" y="5688661"/>
                <a:ext cx="457200" cy="45720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2582" name="Google Shape;2582;p191"/>
              <p:cNvSpPr/>
              <p:nvPr/>
            </p:nvSpPr>
            <p:spPr>
              <a:xfrm>
                <a:off x="5090311" y="1844842"/>
                <a:ext cx="457200" cy="45720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2583" name="Google Shape;2583;p191"/>
              <p:cNvSpPr/>
              <p:nvPr/>
            </p:nvSpPr>
            <p:spPr>
              <a:xfrm>
                <a:off x="3280611" y="3184541"/>
                <a:ext cx="457200" cy="45720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5</a:t>
                </a:r>
                <a:endParaRPr/>
              </a:p>
            </p:txBody>
          </p:sp>
          <p:sp>
            <p:nvSpPr>
              <p:cNvPr id="2584" name="Google Shape;2584;p191"/>
              <p:cNvSpPr/>
              <p:nvPr/>
            </p:nvSpPr>
            <p:spPr>
              <a:xfrm>
                <a:off x="8056194" y="2349443"/>
                <a:ext cx="263096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KMS</a:t>
                </a:r>
                <a:endParaRPr/>
              </a:p>
            </p:txBody>
          </p:sp>
          <p:pic>
            <p:nvPicPr>
              <p:cNvPr id="2585" name="Google Shape;2585;p191"/>
              <p:cNvPicPr preferRelativeResize="0"/>
              <p:nvPr/>
            </p:nvPicPr>
            <p:blipFill rotWithShape="1">
              <a:blip r:embed="rId6">
                <a:alphaModFix/>
              </a:blip>
              <a:srcRect b="0" l="0" r="0" t="0"/>
              <a:stretch/>
            </p:blipFill>
            <p:spPr>
              <a:xfrm>
                <a:off x="7720512" y="3479796"/>
                <a:ext cx="793754" cy="793754"/>
              </a:xfrm>
              <a:prstGeom prst="rect">
                <a:avLst/>
              </a:prstGeom>
              <a:noFill/>
              <a:ln>
                <a:noFill/>
              </a:ln>
            </p:spPr>
          </p:pic>
          <p:sp>
            <p:nvSpPr>
              <p:cNvPr id="2586" name="Google Shape;2586;p191"/>
              <p:cNvSpPr txBox="1"/>
              <p:nvPr/>
            </p:nvSpPr>
            <p:spPr>
              <a:xfrm>
                <a:off x="7545779" y="4117142"/>
                <a:ext cx="12554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Customer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managed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key</a:t>
                </a:r>
                <a:endParaRPr/>
              </a:p>
            </p:txBody>
          </p:sp>
          <p:pic>
            <p:nvPicPr>
              <p:cNvPr id="2587" name="Google Shape;2587;p191"/>
              <p:cNvPicPr preferRelativeResize="0"/>
              <p:nvPr/>
            </p:nvPicPr>
            <p:blipFill rotWithShape="1">
              <a:blip r:embed="rId7">
                <a:alphaModFix/>
              </a:blip>
              <a:srcRect b="0" l="0" r="0" t="0"/>
              <a:stretch/>
            </p:blipFill>
            <p:spPr>
              <a:xfrm>
                <a:off x="9936660" y="3505196"/>
                <a:ext cx="660405" cy="660405"/>
              </a:xfrm>
              <a:prstGeom prst="rect">
                <a:avLst/>
              </a:prstGeom>
              <a:noFill/>
              <a:ln>
                <a:noFill/>
              </a:ln>
            </p:spPr>
          </p:pic>
          <p:sp>
            <p:nvSpPr>
              <p:cNvPr id="2588" name="Google Shape;2588;p191"/>
              <p:cNvSpPr txBox="1"/>
              <p:nvPr/>
            </p:nvSpPr>
            <p:spPr>
              <a:xfrm>
                <a:off x="9750139" y="4117142"/>
                <a:ext cx="117532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Plaintext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data key</a:t>
                </a:r>
                <a:endParaRPr/>
              </a:p>
            </p:txBody>
          </p:sp>
          <p:cxnSp>
            <p:nvCxnSpPr>
              <p:cNvPr id="2589" name="Google Shape;2589;p191"/>
              <p:cNvCxnSpPr/>
              <p:nvPr/>
            </p:nvCxnSpPr>
            <p:spPr>
              <a:xfrm>
                <a:off x="8699500" y="4049964"/>
                <a:ext cx="927100" cy="0"/>
              </a:xfrm>
              <a:prstGeom prst="straightConnector1">
                <a:avLst/>
              </a:prstGeom>
              <a:noFill/>
              <a:ln cap="flat" cmpd="sng" w="38100">
                <a:solidFill>
                  <a:srgbClr val="005276"/>
                </a:solidFill>
                <a:prstDash val="solid"/>
                <a:round/>
                <a:headEnd len="sm" w="sm" type="none"/>
                <a:tailEnd len="med" w="med" type="triangle"/>
              </a:ln>
            </p:spPr>
          </p:cxnSp>
          <p:sp>
            <p:nvSpPr>
              <p:cNvPr id="2590" name="Google Shape;2590;p191"/>
              <p:cNvSpPr txBox="1"/>
              <p:nvPr/>
            </p:nvSpPr>
            <p:spPr>
              <a:xfrm>
                <a:off x="8626642" y="3616827"/>
                <a:ext cx="10983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Decrypts</a:t>
                </a:r>
                <a:endParaRPr/>
              </a:p>
            </p:txBody>
          </p:sp>
        </p:grpSp>
        <p:sp>
          <p:nvSpPr>
            <p:cNvPr id="2591" name="Google Shape;2591;p191"/>
            <p:cNvSpPr/>
            <p:nvPr/>
          </p:nvSpPr>
          <p:spPr>
            <a:xfrm>
              <a:off x="11061114" y="3283197"/>
              <a:ext cx="457200" cy="45720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04" name="Google Shape;1204;p12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Managing permissions</a:t>
            </a:r>
            <a:endParaRPr/>
          </a:p>
        </p:txBody>
      </p:sp>
      <p:sp>
        <p:nvSpPr>
          <p:cNvPr id="1205" name="Google Shape;1205;p129"/>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User, Application, and Data Access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1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597" name="Google Shape;2597;p19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KMS example with Amazon EBS</a:t>
            </a:r>
            <a:endParaRPr/>
          </a:p>
        </p:txBody>
      </p:sp>
      <p:grpSp>
        <p:nvGrpSpPr>
          <p:cNvPr descr="AWS KMS example with Amazon EBS. See the notes for additional information. " id="2598" name="Google Shape;2598;p192"/>
          <p:cNvGrpSpPr/>
          <p:nvPr/>
        </p:nvGrpSpPr>
        <p:grpSpPr>
          <a:xfrm>
            <a:off x="365760" y="1419115"/>
            <a:ext cx="11068160" cy="4689576"/>
            <a:chOff x="730139" y="1684421"/>
            <a:chExt cx="11068160" cy="4689576"/>
          </a:xfrm>
        </p:grpSpPr>
        <p:pic>
          <p:nvPicPr>
            <p:cNvPr id="2599" name="Google Shape;2599;p192"/>
            <p:cNvPicPr preferRelativeResize="0"/>
            <p:nvPr/>
          </p:nvPicPr>
          <p:blipFill rotWithShape="1">
            <a:blip r:embed="rId3">
              <a:alphaModFix/>
            </a:blip>
            <a:srcRect b="0" l="0" r="0" t="0"/>
            <a:stretch/>
          </p:blipFill>
          <p:spPr>
            <a:xfrm>
              <a:off x="8328348" y="1733630"/>
              <a:ext cx="672687" cy="672687"/>
            </a:xfrm>
            <a:prstGeom prst="rect">
              <a:avLst/>
            </a:prstGeom>
            <a:noFill/>
            <a:ln>
              <a:noFill/>
            </a:ln>
          </p:spPr>
        </p:pic>
        <p:sp>
          <p:nvSpPr>
            <p:cNvPr id="2600" name="Google Shape;2600;p192"/>
            <p:cNvSpPr txBox="1"/>
            <p:nvPr/>
          </p:nvSpPr>
          <p:spPr>
            <a:xfrm>
              <a:off x="9612564" y="2850149"/>
              <a:ext cx="13035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Encrypted </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data key</a:t>
              </a:r>
              <a:endParaRPr/>
            </a:p>
          </p:txBody>
        </p:sp>
        <p:pic>
          <p:nvPicPr>
            <p:cNvPr id="2601" name="Google Shape;2601;p192"/>
            <p:cNvPicPr preferRelativeResize="0"/>
            <p:nvPr/>
          </p:nvPicPr>
          <p:blipFill rotWithShape="1">
            <a:blip r:embed="rId4">
              <a:alphaModFix/>
            </a:blip>
            <a:srcRect b="0" l="0" r="0" t="0"/>
            <a:stretch/>
          </p:blipFill>
          <p:spPr>
            <a:xfrm>
              <a:off x="8775190" y="3110590"/>
              <a:ext cx="386723" cy="386723"/>
            </a:xfrm>
            <a:prstGeom prst="rect">
              <a:avLst/>
            </a:prstGeom>
            <a:noFill/>
            <a:ln>
              <a:noFill/>
            </a:ln>
          </p:spPr>
        </p:pic>
        <p:pic>
          <p:nvPicPr>
            <p:cNvPr id="2602" name="Google Shape;2602;p192"/>
            <p:cNvPicPr preferRelativeResize="0"/>
            <p:nvPr/>
          </p:nvPicPr>
          <p:blipFill rotWithShape="1">
            <a:blip r:embed="rId5">
              <a:alphaModFix/>
            </a:blip>
            <a:srcRect b="0" l="0" r="0" t="0"/>
            <a:stretch/>
          </p:blipFill>
          <p:spPr>
            <a:xfrm>
              <a:off x="8844811" y="2543903"/>
              <a:ext cx="731520" cy="731520"/>
            </a:xfrm>
            <a:prstGeom prst="rect">
              <a:avLst/>
            </a:prstGeom>
            <a:noFill/>
            <a:ln>
              <a:noFill/>
            </a:ln>
          </p:spPr>
        </p:pic>
        <p:sp>
          <p:nvSpPr>
            <p:cNvPr id="2603" name="Google Shape;2603;p192"/>
            <p:cNvSpPr txBox="1"/>
            <p:nvPr/>
          </p:nvSpPr>
          <p:spPr>
            <a:xfrm>
              <a:off x="10767596" y="5069642"/>
              <a:ext cx="7360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Data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key</a:t>
              </a:r>
              <a:endParaRPr/>
            </a:p>
          </p:txBody>
        </p:sp>
        <p:sp>
          <p:nvSpPr>
            <p:cNvPr id="2604" name="Google Shape;2604;p192"/>
            <p:cNvSpPr/>
            <p:nvPr/>
          </p:nvSpPr>
          <p:spPr>
            <a:xfrm>
              <a:off x="8261684" y="1684421"/>
              <a:ext cx="3536615" cy="4523873"/>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2605" name="Google Shape;2605;p192"/>
            <p:cNvPicPr preferRelativeResize="0"/>
            <p:nvPr/>
          </p:nvPicPr>
          <p:blipFill rotWithShape="1">
            <a:blip r:embed="rId6">
              <a:alphaModFix/>
            </a:blip>
            <a:srcRect b="0" l="0" r="0" t="0"/>
            <a:stretch/>
          </p:blipFill>
          <p:spPr>
            <a:xfrm>
              <a:off x="2944671" y="2594144"/>
              <a:ext cx="854908" cy="854908"/>
            </a:xfrm>
            <a:prstGeom prst="rect">
              <a:avLst/>
            </a:prstGeom>
            <a:noFill/>
            <a:ln>
              <a:noFill/>
            </a:ln>
          </p:spPr>
        </p:pic>
        <p:sp>
          <p:nvSpPr>
            <p:cNvPr id="2606" name="Google Shape;2606;p192"/>
            <p:cNvSpPr txBox="1"/>
            <p:nvPr/>
          </p:nvSpPr>
          <p:spPr>
            <a:xfrm>
              <a:off x="2662990" y="2181726"/>
              <a:ext cx="14285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EBS volume</a:t>
              </a:r>
              <a:endParaRPr/>
            </a:p>
          </p:txBody>
        </p:sp>
        <p:pic>
          <p:nvPicPr>
            <p:cNvPr id="2607" name="Google Shape;2607;p192"/>
            <p:cNvPicPr preferRelativeResize="0"/>
            <p:nvPr/>
          </p:nvPicPr>
          <p:blipFill rotWithShape="1">
            <a:blip r:embed="rId7">
              <a:alphaModFix/>
            </a:blip>
            <a:srcRect b="0" l="0" r="0" t="0"/>
            <a:stretch/>
          </p:blipFill>
          <p:spPr>
            <a:xfrm>
              <a:off x="2919665" y="4554149"/>
              <a:ext cx="974342" cy="691619"/>
            </a:xfrm>
            <a:prstGeom prst="rect">
              <a:avLst/>
            </a:prstGeom>
            <a:noFill/>
            <a:ln>
              <a:noFill/>
            </a:ln>
          </p:spPr>
        </p:pic>
        <p:sp>
          <p:nvSpPr>
            <p:cNvPr id="2608" name="Google Shape;2608;p192"/>
            <p:cNvSpPr txBox="1"/>
            <p:nvPr/>
          </p:nvSpPr>
          <p:spPr>
            <a:xfrm flipH="1">
              <a:off x="3013509" y="5390146"/>
              <a:ext cx="9970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Server</a:t>
              </a:r>
              <a:endParaRPr/>
            </a:p>
          </p:txBody>
        </p:sp>
        <p:cxnSp>
          <p:nvCxnSpPr>
            <p:cNvPr id="2609" name="Google Shape;2609;p192"/>
            <p:cNvCxnSpPr/>
            <p:nvPr/>
          </p:nvCxnSpPr>
          <p:spPr>
            <a:xfrm rot="10800000">
              <a:off x="3781711" y="3048000"/>
              <a:ext cx="4765389" cy="0"/>
            </a:xfrm>
            <a:prstGeom prst="straightConnector1">
              <a:avLst/>
            </a:prstGeom>
            <a:noFill/>
            <a:ln cap="flat" cmpd="sng" w="38100">
              <a:solidFill>
                <a:schemeClr val="accent1"/>
              </a:solidFill>
              <a:prstDash val="solid"/>
              <a:round/>
              <a:headEnd len="sm" w="sm" type="none"/>
              <a:tailEnd len="med" w="med" type="triangle"/>
            </a:ln>
          </p:spPr>
        </p:cxnSp>
        <p:cxnSp>
          <p:nvCxnSpPr>
            <p:cNvPr id="2610" name="Google Shape;2610;p192"/>
            <p:cNvCxnSpPr/>
            <p:nvPr/>
          </p:nvCxnSpPr>
          <p:spPr>
            <a:xfrm>
              <a:off x="3794411" y="5026959"/>
              <a:ext cx="4773517" cy="0"/>
            </a:xfrm>
            <a:prstGeom prst="straightConnector1">
              <a:avLst/>
            </a:prstGeom>
            <a:noFill/>
            <a:ln cap="flat" cmpd="sng" w="38100">
              <a:solidFill>
                <a:schemeClr val="accent1"/>
              </a:solidFill>
              <a:prstDash val="solid"/>
              <a:round/>
              <a:headEnd len="med" w="med" type="triangle"/>
              <a:tailEnd len="med" w="med" type="triangle"/>
            </a:ln>
          </p:spPr>
        </p:cxnSp>
        <p:cxnSp>
          <p:nvCxnSpPr>
            <p:cNvPr id="2611" name="Google Shape;2611;p192"/>
            <p:cNvCxnSpPr/>
            <p:nvPr/>
          </p:nvCxnSpPr>
          <p:spPr>
            <a:xfrm>
              <a:off x="3224464" y="3545305"/>
              <a:ext cx="0" cy="914400"/>
            </a:xfrm>
            <a:prstGeom prst="straightConnector1">
              <a:avLst/>
            </a:prstGeom>
            <a:noFill/>
            <a:ln cap="flat" cmpd="sng" w="38100">
              <a:solidFill>
                <a:schemeClr val="accent1"/>
              </a:solidFill>
              <a:prstDash val="solid"/>
              <a:round/>
              <a:headEnd len="sm" w="sm" type="none"/>
              <a:tailEnd len="med" w="med" type="triangle"/>
            </a:ln>
          </p:spPr>
        </p:cxnSp>
        <p:cxnSp>
          <p:nvCxnSpPr>
            <p:cNvPr id="2612" name="Google Shape;2612;p192"/>
            <p:cNvCxnSpPr/>
            <p:nvPr/>
          </p:nvCxnSpPr>
          <p:spPr>
            <a:xfrm rot="10800000">
              <a:off x="3521243" y="3545305"/>
              <a:ext cx="0" cy="914400"/>
            </a:xfrm>
            <a:prstGeom prst="straightConnector1">
              <a:avLst/>
            </a:prstGeom>
            <a:noFill/>
            <a:ln cap="flat" cmpd="sng" w="38100">
              <a:solidFill>
                <a:schemeClr val="accent1"/>
              </a:solidFill>
              <a:prstDash val="solid"/>
              <a:round/>
              <a:headEnd len="sm" w="sm" type="none"/>
              <a:tailEnd len="med" w="med" type="triangle"/>
            </a:ln>
          </p:spPr>
        </p:cxnSp>
        <p:sp>
          <p:nvSpPr>
            <p:cNvPr id="2613" name="Google Shape;2613;p192"/>
            <p:cNvSpPr/>
            <p:nvPr/>
          </p:nvSpPr>
          <p:spPr>
            <a:xfrm>
              <a:off x="4125670" y="2224801"/>
              <a:ext cx="491871" cy="491871"/>
            </a:xfrm>
            <a:prstGeom prst="ellipse">
              <a:avLst/>
            </a:prstGeom>
            <a:solidFill>
              <a:schemeClr val="accent2"/>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2614" name="Google Shape;2614;p192"/>
            <p:cNvSpPr/>
            <p:nvPr/>
          </p:nvSpPr>
          <p:spPr>
            <a:xfrm>
              <a:off x="2587743" y="3684249"/>
              <a:ext cx="457200" cy="457200"/>
            </a:xfrm>
            <a:prstGeom prst="ellipse">
              <a:avLst/>
            </a:prstGeom>
            <a:solidFill>
              <a:schemeClr val="accent2"/>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2615" name="Google Shape;2615;p192"/>
            <p:cNvSpPr/>
            <p:nvPr/>
          </p:nvSpPr>
          <p:spPr>
            <a:xfrm>
              <a:off x="4141344" y="5320635"/>
              <a:ext cx="457200" cy="457200"/>
            </a:xfrm>
            <a:prstGeom prst="ellipse">
              <a:avLst/>
            </a:prstGeom>
            <a:solidFill>
              <a:schemeClr val="accent2"/>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2616" name="Google Shape;2616;p192"/>
            <p:cNvSpPr/>
            <p:nvPr/>
          </p:nvSpPr>
          <p:spPr>
            <a:xfrm>
              <a:off x="4414053" y="3689684"/>
              <a:ext cx="457200" cy="457200"/>
            </a:xfrm>
            <a:prstGeom prst="ellipse">
              <a:avLst/>
            </a:prstGeom>
            <a:solidFill>
              <a:schemeClr val="accent2"/>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sp>
          <p:nvSpPr>
            <p:cNvPr id="2617" name="Google Shape;2617;p192"/>
            <p:cNvSpPr txBox="1"/>
            <p:nvPr/>
          </p:nvSpPr>
          <p:spPr>
            <a:xfrm>
              <a:off x="730139" y="2712931"/>
              <a:ext cx="1708031"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EC2 host or hypervisor retrieves the encrypted data key.</a:t>
              </a:r>
              <a:endParaRPr/>
            </a:p>
          </p:txBody>
        </p:sp>
        <p:sp>
          <p:nvSpPr>
            <p:cNvPr id="2618" name="Google Shape;2618;p192"/>
            <p:cNvSpPr txBox="1"/>
            <p:nvPr/>
          </p:nvSpPr>
          <p:spPr>
            <a:xfrm>
              <a:off x="4810149" y="2005263"/>
              <a:ext cx="255069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Encrypted data key is stored with the encrypted data.</a:t>
              </a:r>
              <a:endParaRPr/>
            </a:p>
          </p:txBody>
        </p:sp>
        <p:sp>
          <p:nvSpPr>
            <p:cNvPr id="2619" name="Google Shape;2619;p192"/>
            <p:cNvSpPr txBox="1"/>
            <p:nvPr/>
          </p:nvSpPr>
          <p:spPr>
            <a:xfrm>
              <a:off x="4900864" y="3473563"/>
              <a:ext cx="287955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Decrypted data key in memory is used to encrypt or decrypt data.</a:t>
              </a:r>
              <a:endParaRPr/>
            </a:p>
          </p:txBody>
        </p:sp>
        <p:sp>
          <p:nvSpPr>
            <p:cNvPr id="2620" name="Google Shape;2620;p192"/>
            <p:cNvSpPr txBox="1"/>
            <p:nvPr/>
          </p:nvSpPr>
          <p:spPr>
            <a:xfrm>
              <a:off x="4810149" y="5173668"/>
              <a:ext cx="286351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A request is made to AWS KMS, and AWS KMS decrypts and returns the data key.</a:t>
              </a:r>
              <a:endParaRPr/>
            </a:p>
          </p:txBody>
        </p:sp>
        <p:pic>
          <p:nvPicPr>
            <p:cNvPr id="2621" name="Google Shape;2621;p192"/>
            <p:cNvPicPr preferRelativeResize="0"/>
            <p:nvPr/>
          </p:nvPicPr>
          <p:blipFill rotWithShape="1">
            <a:blip r:embed="rId5">
              <a:alphaModFix/>
            </a:blip>
            <a:srcRect b="0" l="0" r="0" t="0"/>
            <a:stretch/>
          </p:blipFill>
          <p:spPr>
            <a:xfrm>
              <a:off x="8761912" y="4546596"/>
              <a:ext cx="731520" cy="731520"/>
            </a:xfrm>
            <a:prstGeom prst="rect">
              <a:avLst/>
            </a:prstGeom>
            <a:noFill/>
            <a:ln>
              <a:noFill/>
            </a:ln>
          </p:spPr>
        </p:pic>
        <p:pic>
          <p:nvPicPr>
            <p:cNvPr id="2622" name="Google Shape;2622;p192"/>
            <p:cNvPicPr preferRelativeResize="0"/>
            <p:nvPr/>
          </p:nvPicPr>
          <p:blipFill rotWithShape="1">
            <a:blip r:embed="rId5">
              <a:alphaModFix/>
            </a:blip>
            <a:srcRect b="0" l="0" r="0" t="0"/>
            <a:stretch/>
          </p:blipFill>
          <p:spPr>
            <a:xfrm>
              <a:off x="10889160" y="4546596"/>
              <a:ext cx="731520" cy="731520"/>
            </a:xfrm>
            <a:prstGeom prst="rect">
              <a:avLst/>
            </a:prstGeom>
            <a:noFill/>
            <a:ln>
              <a:noFill/>
            </a:ln>
          </p:spPr>
        </p:pic>
        <p:cxnSp>
          <p:nvCxnSpPr>
            <p:cNvPr id="2623" name="Google Shape;2623;p192"/>
            <p:cNvCxnSpPr/>
            <p:nvPr/>
          </p:nvCxnSpPr>
          <p:spPr>
            <a:xfrm>
              <a:off x="9956800" y="5319964"/>
              <a:ext cx="635000" cy="0"/>
            </a:xfrm>
            <a:prstGeom prst="straightConnector1">
              <a:avLst/>
            </a:prstGeom>
            <a:noFill/>
            <a:ln cap="flat" cmpd="sng" w="38100">
              <a:solidFill>
                <a:srgbClr val="005276"/>
              </a:solidFill>
              <a:prstDash val="solid"/>
              <a:round/>
              <a:headEnd len="sm" w="sm" type="none"/>
              <a:tailEnd len="med" w="med" type="triangle"/>
            </a:ln>
          </p:spPr>
        </p:cxnSp>
        <p:sp>
          <p:nvSpPr>
            <p:cNvPr id="2624" name="Google Shape;2624;p192"/>
            <p:cNvSpPr txBox="1"/>
            <p:nvPr/>
          </p:nvSpPr>
          <p:spPr>
            <a:xfrm>
              <a:off x="9718842" y="4861427"/>
              <a:ext cx="1083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Encrypts</a:t>
              </a:r>
              <a:endParaRPr/>
            </a:p>
          </p:txBody>
        </p:sp>
        <p:sp>
          <p:nvSpPr>
            <p:cNvPr id="2625" name="Google Shape;2625;p192"/>
            <p:cNvSpPr txBox="1"/>
            <p:nvPr/>
          </p:nvSpPr>
          <p:spPr>
            <a:xfrm>
              <a:off x="8587179" y="5069642"/>
              <a:ext cx="12554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Customer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managed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key</a:t>
              </a:r>
              <a:endParaRPr/>
            </a:p>
          </p:txBody>
        </p:sp>
        <p:sp>
          <p:nvSpPr>
            <p:cNvPr id="2626" name="Google Shape;2626;p192"/>
            <p:cNvSpPr/>
            <p:nvPr/>
          </p:nvSpPr>
          <p:spPr>
            <a:xfrm>
              <a:off x="8989719" y="1880741"/>
              <a:ext cx="263096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KMS</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1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632" name="Google Shape;2632;p19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Encrypting data at rest</a:t>
            </a:r>
            <a:endParaRPr/>
          </a:p>
        </p:txBody>
      </p:sp>
      <p:sp>
        <p:nvSpPr>
          <p:cNvPr id="2633" name="Google Shape;2633;p19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chemeClr val="dk1"/>
              </a:buClr>
              <a:buSzPts val="2000"/>
              <a:buChar char="•"/>
            </a:pPr>
            <a:r>
              <a:rPr lang="en-US" sz="2000">
                <a:solidFill>
                  <a:schemeClr val="dk1"/>
                </a:solidFill>
              </a:rPr>
              <a:t>Encrypting data at rest makes it more difficult for attackers to compromise data, even if they can compromise an endpoint.</a:t>
            </a:r>
            <a:endParaRPr/>
          </a:p>
          <a:p>
            <a:pPr indent="-228600" lvl="0" marL="228600" rtl="0" algn="l">
              <a:lnSpc>
                <a:spcPct val="100000"/>
              </a:lnSpc>
              <a:spcBef>
                <a:spcPts val="1200"/>
              </a:spcBef>
              <a:spcAft>
                <a:spcPts val="0"/>
              </a:spcAft>
              <a:buClr>
                <a:schemeClr val="dk1"/>
              </a:buClr>
              <a:buSzPts val="2000"/>
              <a:buChar char="•"/>
            </a:pPr>
            <a:r>
              <a:rPr lang="en-US" sz="2000">
                <a:solidFill>
                  <a:schemeClr val="dk1"/>
                </a:solidFill>
              </a:rPr>
              <a:t>Symmetric encryption uses the same key to encrypt and decrypt the data.</a:t>
            </a:r>
            <a:endParaRPr/>
          </a:p>
          <a:p>
            <a:pPr indent="-228600" lvl="0" marL="228600" rtl="0" algn="l">
              <a:lnSpc>
                <a:spcPct val="100000"/>
              </a:lnSpc>
              <a:spcBef>
                <a:spcPts val="1200"/>
              </a:spcBef>
              <a:spcAft>
                <a:spcPts val="0"/>
              </a:spcAft>
              <a:buClr>
                <a:schemeClr val="dk1"/>
              </a:buClr>
              <a:buSzPts val="2000"/>
              <a:buChar char="•"/>
            </a:pPr>
            <a:r>
              <a:rPr lang="en-US" sz="2000">
                <a:solidFill>
                  <a:schemeClr val="dk1"/>
                </a:solidFill>
              </a:rPr>
              <a:t>Asymmetric encryption uses a pair of keys: a public key for encryption and a private key for decryption.</a:t>
            </a:r>
            <a:endParaRPr/>
          </a:p>
          <a:p>
            <a:pPr indent="-228600" lvl="0" marL="228600" rtl="0" algn="l">
              <a:lnSpc>
                <a:spcPct val="100000"/>
              </a:lnSpc>
              <a:spcBef>
                <a:spcPts val="1200"/>
              </a:spcBef>
              <a:spcAft>
                <a:spcPts val="0"/>
              </a:spcAft>
              <a:buClr>
                <a:schemeClr val="dk1"/>
              </a:buClr>
              <a:buSzPts val="2000"/>
              <a:buChar char="•"/>
            </a:pPr>
            <a:r>
              <a:rPr lang="en-US" sz="2000">
                <a:solidFill>
                  <a:schemeClr val="dk1"/>
                </a:solidFill>
              </a:rPr>
              <a:t>Envelope encryption is the practice of encrypting plaintext data with a data key, and then encrypting the data key under another key.</a:t>
            </a:r>
            <a:endParaRPr/>
          </a:p>
          <a:p>
            <a:pPr indent="-228600" lvl="0" marL="228600" rtl="0" algn="l">
              <a:lnSpc>
                <a:spcPct val="100000"/>
              </a:lnSpc>
              <a:spcBef>
                <a:spcPts val="1200"/>
              </a:spcBef>
              <a:spcAft>
                <a:spcPts val="0"/>
              </a:spcAft>
              <a:buClr>
                <a:srgbClr val="000000"/>
              </a:buClr>
              <a:buSzPts val="2000"/>
              <a:buChar char="•"/>
            </a:pPr>
            <a:r>
              <a:rPr lang="en-US" sz="2000">
                <a:solidFill>
                  <a:srgbClr val="000000"/>
                </a:solidFill>
              </a:rPr>
              <a:t>With CSE, your applications encrypt data locally before submitting it to AWS and decrypt data after receiving it from AWS.  </a:t>
            </a:r>
            <a:endParaRPr/>
          </a:p>
          <a:p>
            <a:pPr indent="-228600" lvl="0" marL="228600" rtl="0" algn="l">
              <a:lnSpc>
                <a:spcPct val="100000"/>
              </a:lnSpc>
              <a:spcBef>
                <a:spcPts val="1200"/>
              </a:spcBef>
              <a:spcAft>
                <a:spcPts val="0"/>
              </a:spcAft>
              <a:buClr>
                <a:srgbClr val="000000"/>
              </a:buClr>
              <a:buSzPts val="2000"/>
              <a:buChar char="•"/>
            </a:pPr>
            <a:r>
              <a:rPr lang="en-US" sz="2000">
                <a:solidFill>
                  <a:srgbClr val="000000"/>
                </a:solidFill>
              </a:rPr>
              <a:t>With SSE, data is encrypted at its destination by the application or service that receives it.  </a:t>
            </a:r>
            <a:endParaRPr/>
          </a:p>
          <a:p>
            <a:pPr indent="-228600" lvl="0" marL="228600" rtl="0" algn="l">
              <a:lnSpc>
                <a:spcPct val="100000"/>
              </a:lnSpc>
              <a:spcBef>
                <a:spcPts val="1200"/>
              </a:spcBef>
              <a:spcAft>
                <a:spcPts val="0"/>
              </a:spcAft>
              <a:buClr>
                <a:schemeClr val="dk1"/>
              </a:buClr>
              <a:buSzPts val="2000"/>
              <a:buChar char="•"/>
            </a:pPr>
            <a:r>
              <a:rPr lang="en-US" sz="2000">
                <a:solidFill>
                  <a:schemeClr val="dk1"/>
                </a:solidFill>
              </a:rPr>
              <a:t>AWS KMS keys are the primary resource in AWS KMS. Use an AWS KMS key to encrypt, decrypt, and re-encrypt data. </a:t>
            </a:r>
            <a:endParaRPr/>
          </a:p>
        </p:txBody>
      </p:sp>
      <p:pic>
        <p:nvPicPr>
          <p:cNvPr id="2634" name="Google Shape;2634;p193"/>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sp>
        <p:nvSpPr>
          <p:cNvPr id="2639" name="Google Shape;2639;p1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40" name="Google Shape;2640;p194"/>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Guided lab: Encrypting Data at Rest by Using AWS Encryption Options (AWS KMS lab)</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1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46" name="Google Shape;2646;p19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Lab introduction: AWS KMS lab</a:t>
            </a:r>
            <a:endParaRPr/>
          </a:p>
        </p:txBody>
      </p:sp>
      <p:sp>
        <p:nvSpPr>
          <p:cNvPr id="2647" name="Google Shape;2647;p19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400"/>
              <a:buChar char="•"/>
            </a:pPr>
            <a:r>
              <a:rPr lang="en-US" sz="2400"/>
              <a:t>In this lab, you use the AWS Key Management Service (AMS KMS) to encrypt data at rest.</a:t>
            </a:r>
            <a:endParaRPr/>
          </a:p>
          <a:p>
            <a:pPr indent="-228600" lvl="0" marL="228600" rtl="0" algn="l">
              <a:lnSpc>
                <a:spcPct val="100000"/>
              </a:lnSpc>
              <a:spcBef>
                <a:spcPts val="1200"/>
              </a:spcBef>
              <a:spcAft>
                <a:spcPts val="0"/>
              </a:spcAft>
              <a:buClr>
                <a:srgbClr val="232F3E"/>
              </a:buClr>
              <a:buSzPts val="2400"/>
              <a:buChar char="•"/>
            </a:pPr>
            <a:r>
              <a:rPr lang="en-US" sz="2400"/>
              <a:t>The tasks that you perform include the following:</a:t>
            </a:r>
            <a:endParaRPr/>
          </a:p>
          <a:p>
            <a:pPr indent="-228600" lvl="1" marL="457200" rtl="0" algn="l">
              <a:lnSpc>
                <a:spcPct val="100000"/>
              </a:lnSpc>
              <a:spcBef>
                <a:spcPts val="1200"/>
              </a:spcBef>
              <a:spcAft>
                <a:spcPts val="0"/>
              </a:spcAft>
              <a:buClr>
                <a:srgbClr val="232F3E"/>
              </a:buClr>
              <a:buSzPts val="2400"/>
              <a:buChar char="•"/>
            </a:pPr>
            <a:r>
              <a:rPr lang="en-US"/>
              <a:t>Creating an AWS KMS key</a:t>
            </a:r>
            <a:endParaRPr/>
          </a:p>
          <a:p>
            <a:pPr indent="-228600" lvl="1" marL="457200" rtl="0" algn="l">
              <a:lnSpc>
                <a:spcPct val="100000"/>
              </a:lnSpc>
              <a:spcBef>
                <a:spcPts val="1200"/>
              </a:spcBef>
              <a:spcAft>
                <a:spcPts val="0"/>
              </a:spcAft>
              <a:buClr>
                <a:srgbClr val="232F3E"/>
              </a:buClr>
              <a:buSzPts val="2400"/>
              <a:buChar char="•"/>
            </a:pPr>
            <a:r>
              <a:rPr lang="en-US"/>
              <a:t>Encrypting an object stored in Amazon Simple Storage Service (Amazon S3)</a:t>
            </a:r>
            <a:endParaRPr/>
          </a:p>
          <a:p>
            <a:pPr indent="-228600" lvl="1" marL="457200" rtl="0" algn="l">
              <a:lnSpc>
                <a:spcPct val="100000"/>
              </a:lnSpc>
              <a:spcBef>
                <a:spcPts val="1200"/>
              </a:spcBef>
              <a:spcAft>
                <a:spcPts val="0"/>
              </a:spcAft>
              <a:buClr>
                <a:srgbClr val="232F3E"/>
              </a:buClr>
              <a:buSzPts val="2400"/>
              <a:buChar char="•"/>
            </a:pPr>
            <a:r>
              <a:rPr lang="en-US"/>
              <a:t>Encrypting an Amazon Elastic Block Store (Amazon EBS) volume</a:t>
            </a:r>
            <a:endParaRPr/>
          </a:p>
          <a:p>
            <a:pPr indent="-228600" lvl="1" marL="457200" rtl="0" algn="l">
              <a:lnSpc>
                <a:spcPct val="100000"/>
              </a:lnSpc>
              <a:spcBef>
                <a:spcPts val="1200"/>
              </a:spcBef>
              <a:spcAft>
                <a:spcPts val="0"/>
              </a:spcAft>
              <a:buClr>
                <a:srgbClr val="232F3E"/>
              </a:buClr>
              <a:buSzPts val="2400"/>
              <a:buChar char="•"/>
            </a:pPr>
            <a:r>
              <a:rPr lang="en-US"/>
              <a:t>Auditing AWS KMS key usage using AWS CloudTrail</a:t>
            </a:r>
            <a:endParaRPr/>
          </a:p>
          <a:p>
            <a:pPr indent="-228600" lvl="0" marL="228600" rtl="0" algn="l">
              <a:lnSpc>
                <a:spcPct val="100000"/>
              </a:lnSpc>
              <a:spcBef>
                <a:spcPts val="1200"/>
              </a:spcBef>
              <a:spcAft>
                <a:spcPts val="0"/>
              </a:spcAft>
              <a:buClr>
                <a:srgbClr val="232F3E"/>
              </a:buClr>
              <a:buSzPts val="2400"/>
              <a:buChar char="•"/>
            </a:pPr>
            <a:r>
              <a:rPr lang="en-US" sz="2400"/>
              <a:t>Open your lab environment to start the lab and find additional details about the tasks that you will perform.</a:t>
            </a:r>
            <a:endParaRPr/>
          </a:p>
        </p:txBody>
      </p:sp>
      <p:pic>
        <p:nvPicPr>
          <p:cNvPr id="2648" name="Google Shape;2648;p195"/>
          <p:cNvPicPr preferRelativeResize="0"/>
          <p:nvPr/>
        </p:nvPicPr>
        <p:blipFill rotWithShape="1">
          <a:blip r:embed="rId3">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2" name="Shape 2652"/>
        <p:cNvGrpSpPr/>
        <p:nvPr/>
      </p:nvGrpSpPr>
      <p:grpSpPr>
        <a:xfrm>
          <a:off x="0" y="0"/>
          <a:ext cx="0" cy="0"/>
          <a:chOff x="0" y="0"/>
          <a:chExt cx="0" cy="0"/>
        </a:xfrm>
      </p:grpSpPr>
      <p:sp>
        <p:nvSpPr>
          <p:cNvPr id="2653" name="Google Shape;2653;p1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54" name="Google Shape;2654;p19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AWS KMS lab</a:t>
            </a:r>
            <a:endParaRPr/>
          </a:p>
        </p:txBody>
      </p:sp>
      <p:sp>
        <p:nvSpPr>
          <p:cNvPr id="2655" name="Google Shape;2655;p196"/>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In this lab, you created an AWS KMS key. What are the differences between a key administrator and a key user? </a:t>
            </a:r>
            <a:endParaRPr/>
          </a:p>
          <a:p>
            <a:pPr indent="-228600" lvl="0" marL="228600" rtl="0" algn="l">
              <a:lnSpc>
                <a:spcPct val="100000"/>
              </a:lnSpc>
              <a:spcBef>
                <a:spcPts val="1200"/>
              </a:spcBef>
              <a:spcAft>
                <a:spcPts val="0"/>
              </a:spcAft>
              <a:buClr>
                <a:srgbClr val="232F3E"/>
              </a:buClr>
              <a:buSzPts val="2800"/>
              <a:buChar char="•"/>
            </a:pPr>
            <a:r>
              <a:rPr lang="en-US"/>
              <a:t>Why was it necessary to detach the encrypted EBS volume from the instance to see how disabling the AWS KMS key would affect the volume? </a:t>
            </a:r>
            <a:endParaRPr/>
          </a:p>
          <a:p>
            <a:pPr indent="0" lvl="0" marL="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sp>
        <p:nvSpPr>
          <p:cNvPr id="2660" name="Google Shape;2660;p1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61" name="Google Shape;2661;p197"/>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AWS security services for securing user, application, and data access</a:t>
            </a:r>
            <a:endParaRPr>
              <a:solidFill>
                <a:srgbClr val="FF0000"/>
              </a:solidFill>
            </a:endParaRPr>
          </a:p>
        </p:txBody>
      </p:sp>
      <p:sp>
        <p:nvSpPr>
          <p:cNvPr id="2662" name="Google Shape;2662;p197"/>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User, Application, and Data Access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1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68" name="Google Shape;2668;p19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AWS Services for Security, Identity, and Compliance</a:t>
            </a:r>
            <a:endParaRPr/>
          </a:p>
        </p:txBody>
      </p:sp>
      <p:graphicFrame>
        <p:nvGraphicFramePr>
          <p:cNvPr id="2669" name="Google Shape;2669;p198"/>
          <p:cNvGraphicFramePr/>
          <p:nvPr/>
        </p:nvGraphicFramePr>
        <p:xfrm>
          <a:off x="365125" y="1096963"/>
          <a:ext cx="3000000" cy="3000000"/>
        </p:xfrm>
        <a:graphic>
          <a:graphicData uri="http://schemas.openxmlformats.org/drawingml/2006/table">
            <a:tbl>
              <a:tblPr bandRow="1" firstRow="1">
                <a:noFill/>
                <a:tableStyleId>{55343359-1218-4CD2-9FEF-76C309ED6A64}</a:tableStyleId>
              </a:tblPr>
              <a:tblGrid>
                <a:gridCol w="1582950"/>
                <a:gridCol w="5486400"/>
                <a:gridCol w="4397225"/>
              </a:tblGrid>
              <a:tr h="370850">
                <a:tc>
                  <a:txBody>
                    <a:bodyPr/>
                    <a:lstStyle/>
                    <a:p>
                      <a:pPr indent="0" lvl="0" marL="0" marR="0" rtl="0" algn="l">
                        <a:spcBef>
                          <a:spcPts val="0"/>
                        </a:spcBef>
                        <a:spcAft>
                          <a:spcPts val="0"/>
                        </a:spcAft>
                        <a:buNone/>
                      </a:pPr>
                      <a:r>
                        <a:rPr lang="en-US" sz="1800"/>
                        <a:t>Category</a:t>
                      </a:r>
                      <a:endParaRPr/>
                    </a:p>
                  </a:txBody>
                  <a:tcPr marT="45725" marB="45725" marR="91450" marL="91450"/>
                </a:tc>
                <a:tc>
                  <a:txBody>
                    <a:bodyPr/>
                    <a:lstStyle/>
                    <a:p>
                      <a:pPr indent="0" lvl="0" marL="0" marR="0" rtl="0" algn="l">
                        <a:spcBef>
                          <a:spcPts val="0"/>
                        </a:spcBef>
                        <a:spcAft>
                          <a:spcPts val="0"/>
                        </a:spcAft>
                        <a:buNone/>
                      </a:pPr>
                      <a:r>
                        <a:rPr lang="en-US" sz="1800"/>
                        <a:t>Category description</a:t>
                      </a:r>
                      <a:endParaRPr/>
                    </a:p>
                  </a:txBody>
                  <a:tcPr marT="45725" marB="45725" marR="91450" marL="91450"/>
                </a:tc>
                <a:tc>
                  <a:txBody>
                    <a:bodyPr/>
                    <a:lstStyle/>
                    <a:p>
                      <a:pPr indent="0" lvl="0" marL="0" marR="0" rtl="0" algn="l">
                        <a:spcBef>
                          <a:spcPts val="0"/>
                        </a:spcBef>
                        <a:spcAft>
                          <a:spcPts val="0"/>
                        </a:spcAft>
                        <a:buNone/>
                      </a:pPr>
                      <a:r>
                        <a:rPr lang="en-US" sz="1800"/>
                        <a:t>Examples</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600"/>
                        <a:buFont typeface="Play"/>
                        <a:buNone/>
                      </a:pPr>
                      <a:r>
                        <a:rPr lang="en-US" sz="1600"/>
                        <a:t>Identity and access management </a:t>
                      </a:r>
                      <a:endParaRPr i="0" sz="1600">
                        <a:solidFill>
                          <a:schemeClr val="dk1"/>
                        </a:solidFill>
                      </a:endParaRPr>
                    </a:p>
                  </a:txBody>
                  <a:tcPr marT="45725" marB="45725" marR="91450" marL="91450" anchor="ctr"/>
                </a:tc>
                <a:tc>
                  <a:txBody>
                    <a:bodyPr/>
                    <a:lstStyle/>
                    <a:p>
                      <a:pPr indent="0" lvl="0" marL="0" marR="0" rtl="0" algn="l">
                        <a:spcBef>
                          <a:spcPts val="0"/>
                        </a:spcBef>
                        <a:spcAft>
                          <a:spcPts val="0"/>
                        </a:spcAft>
                        <a:buNone/>
                      </a:pPr>
                      <a:r>
                        <a:rPr lang="en-US" sz="1600"/>
                        <a:t>Securely manage identities, resources, and permissions at scale.</a:t>
                      </a:r>
                      <a:endParaRPr/>
                    </a:p>
                  </a:txBody>
                  <a:tcPr marT="45725" marB="45725" marR="91450" marL="91450"/>
                </a:tc>
                <a:tc>
                  <a:txBody>
                    <a:bodyPr/>
                    <a:lstStyle/>
                    <a:p>
                      <a:pPr indent="0" lvl="0" marL="0" marR="0" rtl="0" algn="l">
                        <a:spcBef>
                          <a:spcPts val="0"/>
                        </a:spcBef>
                        <a:spcAft>
                          <a:spcPts val="0"/>
                        </a:spcAft>
                        <a:buNone/>
                      </a:pPr>
                      <a:r>
                        <a:rPr lang="en-US" sz="1600"/>
                        <a:t>AWS Identity and Access Management (IAM)</a:t>
                      </a:r>
                      <a:endParaRPr/>
                    </a:p>
                    <a:p>
                      <a:pPr indent="0" lvl="0" marL="0" marR="0" rtl="0" algn="l">
                        <a:spcBef>
                          <a:spcPts val="0"/>
                        </a:spcBef>
                        <a:spcAft>
                          <a:spcPts val="0"/>
                        </a:spcAft>
                        <a:buNone/>
                      </a:pPr>
                      <a:r>
                        <a:rPr lang="en-US" sz="1600"/>
                        <a:t>AWS IAM Identity Center</a:t>
                      </a:r>
                      <a:endParaRPr/>
                    </a:p>
                    <a:p>
                      <a:pPr indent="0" lvl="0" marL="0" marR="0" rtl="0" algn="l">
                        <a:spcBef>
                          <a:spcPts val="0"/>
                        </a:spcBef>
                        <a:spcAft>
                          <a:spcPts val="0"/>
                        </a:spcAft>
                        <a:buNone/>
                      </a:pPr>
                      <a:r>
                        <a:rPr lang="en-US" sz="1600"/>
                        <a:t>Amazon Cognito</a:t>
                      </a:r>
                      <a:endParaRPr/>
                    </a:p>
                    <a:p>
                      <a:pPr indent="0" lvl="0" marL="0" marR="0" rtl="0" algn="l">
                        <a:spcBef>
                          <a:spcPts val="0"/>
                        </a:spcBef>
                        <a:spcAft>
                          <a:spcPts val="0"/>
                        </a:spcAft>
                        <a:buNone/>
                      </a:pPr>
                      <a:r>
                        <a:rPr lang="en-US" sz="1600"/>
                        <a:t>AWS Organizations</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600"/>
                        <a:buFont typeface="Play"/>
                        <a:buNone/>
                      </a:pPr>
                      <a:r>
                        <a:rPr lang="en-US" sz="1600">
                          <a:solidFill>
                            <a:schemeClr val="dk1"/>
                          </a:solidFill>
                        </a:rPr>
                        <a:t>Detection and response</a:t>
                      </a:r>
                      <a:endParaRPr i="0" sz="1600">
                        <a:solidFill>
                          <a:schemeClr val="dk1"/>
                        </a:solidFill>
                      </a:endParaRPr>
                    </a:p>
                  </a:txBody>
                  <a:tcPr marT="45725" marB="45725" marR="91450" marL="91450" anchor="ctr"/>
                </a:tc>
                <a:tc>
                  <a:txBody>
                    <a:bodyPr/>
                    <a:lstStyle/>
                    <a:p>
                      <a:pPr indent="0" lvl="0" marL="0" marR="0" rtl="0" algn="l">
                        <a:spcBef>
                          <a:spcPts val="0"/>
                        </a:spcBef>
                        <a:spcAft>
                          <a:spcPts val="0"/>
                        </a:spcAft>
                        <a:buNone/>
                      </a:pPr>
                      <a:r>
                        <a:rPr lang="en-US" sz="1600"/>
                        <a:t>Enhance security posture and streamline security operations across an entire AWS environment.</a:t>
                      </a:r>
                      <a:endParaRPr/>
                    </a:p>
                  </a:txBody>
                  <a:tcPr marT="45725" marB="45725" marR="91450" marL="91450"/>
                </a:tc>
                <a:tc>
                  <a:txBody>
                    <a:bodyPr/>
                    <a:lstStyle/>
                    <a:p>
                      <a:pPr indent="0" lvl="0" marL="0" marR="0" rtl="0" algn="l">
                        <a:spcBef>
                          <a:spcPts val="0"/>
                        </a:spcBef>
                        <a:spcAft>
                          <a:spcPts val="0"/>
                        </a:spcAft>
                        <a:buNone/>
                      </a:pPr>
                      <a:r>
                        <a:rPr lang="en-US" sz="1600"/>
                        <a:t>AWS CloudTrail</a:t>
                      </a:r>
                      <a:endParaRPr/>
                    </a:p>
                    <a:p>
                      <a:pPr indent="0" lvl="0" marL="0" marR="0" rtl="0" algn="l">
                        <a:spcBef>
                          <a:spcPts val="0"/>
                        </a:spcBef>
                        <a:spcAft>
                          <a:spcPts val="0"/>
                        </a:spcAft>
                        <a:buNone/>
                      </a:pPr>
                      <a:r>
                        <a:rPr lang="en-US" sz="1600"/>
                        <a:t>Amazon Detective</a:t>
                      </a:r>
                      <a:endParaRPr/>
                    </a:p>
                    <a:p>
                      <a:pPr indent="0" lvl="0" marL="0" marR="0" rtl="0" algn="l">
                        <a:spcBef>
                          <a:spcPts val="0"/>
                        </a:spcBef>
                        <a:spcAft>
                          <a:spcPts val="0"/>
                        </a:spcAft>
                        <a:buNone/>
                      </a:pPr>
                      <a:r>
                        <a:rPr lang="en-US" sz="1600"/>
                        <a:t>Amazon Inspector</a:t>
                      </a:r>
                      <a:endParaRPr/>
                    </a:p>
                    <a:p>
                      <a:pPr indent="0" lvl="0" marL="0" marR="0" rtl="0" algn="l">
                        <a:spcBef>
                          <a:spcPts val="0"/>
                        </a:spcBef>
                        <a:spcAft>
                          <a:spcPts val="0"/>
                        </a:spcAft>
                        <a:buNone/>
                      </a:pPr>
                      <a:r>
                        <a:rPr lang="en-US" sz="1600"/>
                        <a:t>AWS Security Hub</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600"/>
                        <a:buFont typeface="Play"/>
                        <a:buNone/>
                      </a:pPr>
                      <a:r>
                        <a:rPr i="0" lang="en-US" sz="1600">
                          <a:solidFill>
                            <a:schemeClr val="dk1"/>
                          </a:solidFill>
                        </a:rPr>
                        <a:t>Network and application protection</a:t>
                      </a:r>
                      <a:endParaRPr/>
                    </a:p>
                  </a:txBody>
                  <a:tcPr marT="45725" marB="45725" marR="91450" marL="91450" anchor="ctr"/>
                </a:tc>
                <a:tc>
                  <a:txBody>
                    <a:bodyPr/>
                    <a:lstStyle/>
                    <a:p>
                      <a:pPr indent="0" lvl="0" marL="0" marR="0" rtl="0" algn="l">
                        <a:spcBef>
                          <a:spcPts val="0"/>
                        </a:spcBef>
                        <a:spcAft>
                          <a:spcPts val="0"/>
                        </a:spcAft>
                        <a:buNone/>
                      </a:pPr>
                      <a:r>
                        <a:rPr lang="en-US" sz="1600"/>
                        <a:t>Enforce fine-grained security policies at network control points across an organization.</a:t>
                      </a:r>
                      <a:endParaRPr/>
                    </a:p>
                  </a:txBody>
                  <a:tcPr marT="45725" marB="45725" marR="91450" marL="91450"/>
                </a:tc>
                <a:tc>
                  <a:txBody>
                    <a:bodyPr/>
                    <a:lstStyle/>
                    <a:p>
                      <a:pPr indent="0" lvl="0" marL="0" marR="0" rtl="0" algn="l">
                        <a:spcBef>
                          <a:spcPts val="0"/>
                        </a:spcBef>
                        <a:spcAft>
                          <a:spcPts val="0"/>
                        </a:spcAft>
                        <a:buNone/>
                      </a:pPr>
                      <a:r>
                        <a:rPr lang="en-US" sz="1600"/>
                        <a:t>AWS Network Firewall</a:t>
                      </a:r>
                      <a:endParaRPr/>
                    </a:p>
                    <a:p>
                      <a:pPr indent="0" lvl="0" marL="0" marR="0" rtl="0" algn="l">
                        <a:spcBef>
                          <a:spcPts val="0"/>
                        </a:spcBef>
                        <a:spcAft>
                          <a:spcPts val="0"/>
                        </a:spcAft>
                        <a:buNone/>
                      </a:pPr>
                      <a:r>
                        <a:rPr lang="en-US" sz="1600"/>
                        <a:t>AWS Shield</a:t>
                      </a:r>
                      <a:endParaRPr/>
                    </a:p>
                    <a:p>
                      <a:pPr indent="0" lvl="0" marL="0" marR="0" rtl="0" algn="l">
                        <a:lnSpc>
                          <a:spcPct val="100000"/>
                        </a:lnSpc>
                        <a:spcBef>
                          <a:spcPts val="0"/>
                        </a:spcBef>
                        <a:spcAft>
                          <a:spcPts val="0"/>
                        </a:spcAft>
                        <a:buClr>
                          <a:schemeClr val="dk1"/>
                        </a:buClr>
                        <a:buSzPts val="1600"/>
                        <a:buFont typeface="Play"/>
                        <a:buNone/>
                      </a:pPr>
                      <a:r>
                        <a:rPr lang="en-US" sz="1600"/>
                        <a:t>AWS WAF</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600"/>
                        <a:buFont typeface="Play"/>
                        <a:buNone/>
                      </a:pPr>
                      <a:r>
                        <a:rPr i="0" lang="en-US" sz="1600">
                          <a:solidFill>
                            <a:schemeClr val="dk1"/>
                          </a:solidFill>
                        </a:rPr>
                        <a:t>Data protection</a:t>
                      </a:r>
                      <a:endParaRPr/>
                    </a:p>
                  </a:txBody>
                  <a:tcPr marT="45725" marB="45725" marR="91450" marL="91450" anchor="ctr"/>
                </a:tc>
                <a:tc>
                  <a:txBody>
                    <a:bodyPr/>
                    <a:lstStyle/>
                    <a:p>
                      <a:pPr indent="0" lvl="0" marL="0" marR="0" rtl="0" algn="l">
                        <a:spcBef>
                          <a:spcPts val="0"/>
                        </a:spcBef>
                        <a:spcAft>
                          <a:spcPts val="0"/>
                        </a:spcAft>
                        <a:buNone/>
                      </a:pPr>
                      <a:r>
                        <a:rPr lang="en-US" sz="1600"/>
                        <a:t>Protect data, accounts, and workloads from unauthorized access.</a:t>
                      </a:r>
                      <a:endParaRPr/>
                    </a:p>
                  </a:txBody>
                  <a:tcPr marT="45725" marB="45725" marR="91450" marL="91450"/>
                </a:tc>
                <a:tc>
                  <a:txBody>
                    <a:bodyPr/>
                    <a:lstStyle/>
                    <a:p>
                      <a:pPr indent="0" lvl="0" marL="0" marR="0" rtl="0" algn="l">
                        <a:spcBef>
                          <a:spcPts val="0"/>
                        </a:spcBef>
                        <a:spcAft>
                          <a:spcPts val="0"/>
                        </a:spcAft>
                        <a:buNone/>
                      </a:pPr>
                      <a:r>
                        <a:rPr lang="en-US" sz="1600"/>
                        <a:t>AWS Key Management System (AWS KMS)</a:t>
                      </a:r>
                      <a:endParaRPr/>
                    </a:p>
                    <a:p>
                      <a:pPr indent="0" lvl="0" marL="0" marR="0" rtl="0" algn="l">
                        <a:spcBef>
                          <a:spcPts val="0"/>
                        </a:spcBef>
                        <a:spcAft>
                          <a:spcPts val="0"/>
                        </a:spcAft>
                        <a:buNone/>
                      </a:pPr>
                      <a:r>
                        <a:rPr lang="en-US" sz="1600"/>
                        <a:t>AWS Secrets Manager</a:t>
                      </a:r>
                      <a:endParaRPr/>
                    </a:p>
                    <a:p>
                      <a:pPr indent="0" lvl="0" marL="0" marR="0" rtl="0" algn="l">
                        <a:lnSpc>
                          <a:spcPct val="100000"/>
                        </a:lnSpc>
                        <a:spcBef>
                          <a:spcPts val="0"/>
                        </a:spcBef>
                        <a:spcAft>
                          <a:spcPts val="0"/>
                        </a:spcAft>
                        <a:buClr>
                          <a:schemeClr val="dk1"/>
                        </a:buClr>
                        <a:buSzPts val="1600"/>
                        <a:buFont typeface="Play"/>
                        <a:buNone/>
                      </a:pPr>
                      <a:r>
                        <a:rPr lang="en-US" sz="1600"/>
                        <a:t>Amazon Macie</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600"/>
                        <a:buFont typeface="Play"/>
                        <a:buNone/>
                      </a:pPr>
                      <a:r>
                        <a:rPr lang="en-US" sz="1600"/>
                        <a:t>Compliance </a:t>
                      </a:r>
                      <a:endParaRPr i="0" sz="1600">
                        <a:solidFill>
                          <a:schemeClr val="dk1"/>
                        </a:solidFill>
                      </a:endParaRPr>
                    </a:p>
                  </a:txBody>
                  <a:tcPr marT="45725" marB="45725" marR="91450" marL="91450" anchor="ctr"/>
                </a:tc>
                <a:tc>
                  <a:txBody>
                    <a:bodyPr/>
                    <a:lstStyle/>
                    <a:p>
                      <a:pPr indent="0" lvl="0" marL="0" marR="0" rtl="0" algn="l">
                        <a:spcBef>
                          <a:spcPts val="0"/>
                        </a:spcBef>
                        <a:spcAft>
                          <a:spcPts val="0"/>
                        </a:spcAft>
                        <a:buNone/>
                      </a:pPr>
                      <a:r>
                        <a:rPr lang="en-US" sz="1600"/>
                        <a:t>Get a comprehensive view of compliance status and continuously monitor using automated checks based on AWS best practices and industry standards. </a:t>
                      </a:r>
                      <a:endParaRPr/>
                    </a:p>
                  </a:txBody>
                  <a:tcPr marT="45725" marB="45725" marR="91450" marL="91450"/>
                </a:tc>
                <a:tc>
                  <a:txBody>
                    <a:bodyPr/>
                    <a:lstStyle/>
                    <a:p>
                      <a:pPr indent="0" lvl="0" marL="0" marR="0" rtl="0" algn="l">
                        <a:spcBef>
                          <a:spcPts val="0"/>
                        </a:spcBef>
                        <a:spcAft>
                          <a:spcPts val="0"/>
                        </a:spcAft>
                        <a:buNone/>
                      </a:pPr>
                      <a:r>
                        <a:rPr lang="en-US" sz="1600"/>
                        <a:t>AWS Artifact</a:t>
                      </a:r>
                      <a:endParaRPr/>
                    </a:p>
                    <a:p>
                      <a:pPr indent="0" lvl="0" marL="0" marR="0" rtl="0" algn="l">
                        <a:spcBef>
                          <a:spcPts val="0"/>
                        </a:spcBef>
                        <a:spcAft>
                          <a:spcPts val="0"/>
                        </a:spcAft>
                        <a:buNone/>
                      </a:pPr>
                      <a:r>
                        <a:rPr lang="en-US" sz="1600"/>
                        <a:t>AWS Audit Manager</a:t>
                      </a:r>
                      <a:endParaRPr/>
                    </a:p>
                  </a:txBody>
                  <a:tcPr marT="45725" marB="45725" marR="91450" marL="91450"/>
                </a:tc>
              </a:tr>
            </a:tbl>
          </a:graphicData>
        </a:graphic>
      </p:graphicFrame>
      <p:sp>
        <p:nvSpPr>
          <p:cNvPr id="2670" name="Google Shape;2670;p198"/>
          <p:cNvSpPr/>
          <p:nvPr/>
        </p:nvSpPr>
        <p:spPr>
          <a:xfrm>
            <a:off x="967837" y="6134895"/>
            <a:ext cx="1025633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Find the complete list and links to service pages at: </a:t>
            </a:r>
            <a:r>
              <a:rPr lang="en-US" sz="1800" u="sng">
                <a:solidFill>
                  <a:schemeClr val="hlink"/>
                </a:solidFill>
                <a:latin typeface="Play"/>
                <a:ea typeface="Play"/>
                <a:cs typeface="Play"/>
                <a:sym typeface="Play"/>
                <a:hlinkClick r:id="rId3"/>
              </a:rPr>
              <a:t>https://aws.amazon.com/products/security/</a:t>
            </a:r>
            <a:r>
              <a:rPr lang="en-US" sz="1800">
                <a:solidFill>
                  <a:schemeClr val="dk1"/>
                </a:solidFill>
                <a:latin typeface="Play"/>
                <a:ea typeface="Play"/>
                <a:cs typeface="Play"/>
                <a:sym typeface="Play"/>
              </a:rPr>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1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76" name="Google Shape;2676;p199"/>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b="1" lang="en-US"/>
              <a:t>Examples: AWS security services for defense in depth</a:t>
            </a:r>
            <a:endParaRPr/>
          </a:p>
        </p:txBody>
      </p:sp>
      <p:pic>
        <p:nvPicPr>
          <p:cNvPr id="2677" name="Google Shape;2677;p199"/>
          <p:cNvPicPr preferRelativeResize="0"/>
          <p:nvPr>
            <p:ph idx="7" type="pic"/>
          </p:nvPr>
        </p:nvPicPr>
        <p:blipFill rotWithShape="1">
          <a:blip r:embed="rId3">
            <a:alphaModFix/>
          </a:blip>
          <a:srcRect b="0" l="0" r="0" t="0"/>
          <a:stretch/>
        </p:blipFill>
        <p:spPr>
          <a:xfrm>
            <a:off x="1097280" y="1232509"/>
            <a:ext cx="2286000" cy="2286000"/>
          </a:xfrm>
          <a:prstGeom prst="rect">
            <a:avLst/>
          </a:prstGeom>
          <a:noFill/>
          <a:ln>
            <a:noFill/>
          </a:ln>
        </p:spPr>
      </p:pic>
      <p:sp>
        <p:nvSpPr>
          <p:cNvPr id="2678" name="Google Shape;2678;p199"/>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sz="1800"/>
              <a:t>Defend your borders</a:t>
            </a:r>
            <a:endParaRPr/>
          </a:p>
        </p:txBody>
      </p:sp>
      <p:pic>
        <p:nvPicPr>
          <p:cNvPr id="2679" name="Google Shape;2679;p199"/>
          <p:cNvPicPr preferRelativeResize="0"/>
          <p:nvPr/>
        </p:nvPicPr>
        <p:blipFill rotWithShape="1">
          <a:blip r:embed="rId4">
            <a:alphaModFix/>
          </a:blip>
          <a:srcRect b="0" l="0" r="0" t="0"/>
          <a:stretch/>
        </p:blipFill>
        <p:spPr>
          <a:xfrm>
            <a:off x="355061" y="3915049"/>
            <a:ext cx="548640" cy="548640"/>
          </a:xfrm>
          <a:prstGeom prst="rect">
            <a:avLst/>
          </a:prstGeom>
          <a:noFill/>
          <a:ln>
            <a:noFill/>
          </a:ln>
        </p:spPr>
      </p:pic>
      <p:sp>
        <p:nvSpPr>
          <p:cNvPr id="2680" name="Google Shape;2680;p199"/>
          <p:cNvSpPr txBox="1"/>
          <p:nvPr>
            <p:ph idx="3" type="body"/>
          </p:nvPr>
        </p:nvSpPr>
        <p:spPr>
          <a:xfrm>
            <a:off x="1041380" y="3895344"/>
            <a:ext cx="3073419"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AWS WAF and AWS Shield</a:t>
            </a:r>
            <a:endParaRPr/>
          </a:p>
        </p:txBody>
      </p:sp>
      <p:pic>
        <p:nvPicPr>
          <p:cNvPr id="2681" name="Google Shape;2681;p199"/>
          <p:cNvPicPr preferRelativeResize="0"/>
          <p:nvPr>
            <p:ph idx="2" type="pic"/>
          </p:nvPr>
        </p:nvPicPr>
        <p:blipFill rotWithShape="1">
          <a:blip r:embed="rId5">
            <a:alphaModFix/>
          </a:blip>
          <a:srcRect b="0" l="0" r="0" t="0"/>
          <a:stretch/>
        </p:blipFill>
        <p:spPr>
          <a:xfrm>
            <a:off x="4706491" y="1232509"/>
            <a:ext cx="2286000" cy="2286000"/>
          </a:xfrm>
          <a:prstGeom prst="rect">
            <a:avLst/>
          </a:prstGeom>
          <a:noFill/>
          <a:ln>
            <a:noFill/>
          </a:ln>
        </p:spPr>
      </p:pic>
      <p:sp>
        <p:nvSpPr>
          <p:cNvPr id="2682" name="Google Shape;2682;p199"/>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sz="1800"/>
              <a:t>Protect your data</a:t>
            </a:r>
            <a:endParaRPr/>
          </a:p>
        </p:txBody>
      </p:sp>
      <p:pic>
        <p:nvPicPr>
          <p:cNvPr id="2683" name="Google Shape;2683;p199"/>
          <p:cNvPicPr preferRelativeResize="0"/>
          <p:nvPr/>
        </p:nvPicPr>
        <p:blipFill rotWithShape="1">
          <a:blip r:embed="rId6">
            <a:alphaModFix/>
          </a:blip>
          <a:srcRect b="0" l="243" r="243" t="0"/>
          <a:stretch/>
        </p:blipFill>
        <p:spPr>
          <a:xfrm>
            <a:off x="4224527" y="3915048"/>
            <a:ext cx="548640" cy="548640"/>
          </a:xfrm>
          <a:prstGeom prst="rect">
            <a:avLst/>
          </a:prstGeom>
          <a:noFill/>
          <a:ln>
            <a:noFill/>
          </a:ln>
        </p:spPr>
      </p:pic>
      <p:sp>
        <p:nvSpPr>
          <p:cNvPr id="2684" name="Google Shape;2684;p199"/>
          <p:cNvSpPr txBox="1"/>
          <p:nvPr>
            <p:ph idx="6" type="body"/>
          </p:nvPr>
        </p:nvSpPr>
        <p:spPr>
          <a:xfrm>
            <a:off x="4796516" y="3895344"/>
            <a:ext cx="3177052"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Amazon Macie</a:t>
            </a:r>
            <a:endParaRPr/>
          </a:p>
        </p:txBody>
      </p:sp>
      <p:pic>
        <p:nvPicPr>
          <p:cNvPr id="2685" name="Google Shape;2685;p199"/>
          <p:cNvPicPr preferRelativeResize="0"/>
          <p:nvPr>
            <p:ph idx="4" type="pic"/>
          </p:nvPr>
        </p:nvPicPr>
        <p:blipFill rotWithShape="1">
          <a:blip r:embed="rId7">
            <a:alphaModFix/>
          </a:blip>
          <a:srcRect b="0" l="0" r="0" t="0"/>
          <a:stretch/>
        </p:blipFill>
        <p:spPr>
          <a:xfrm>
            <a:off x="8655282" y="1232381"/>
            <a:ext cx="2286000" cy="2286000"/>
          </a:xfrm>
          <a:prstGeom prst="rect">
            <a:avLst/>
          </a:prstGeom>
          <a:noFill/>
          <a:ln>
            <a:noFill/>
          </a:ln>
        </p:spPr>
      </p:pic>
      <p:sp>
        <p:nvSpPr>
          <p:cNvPr id="2686" name="Google Shape;2686;p199"/>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sz="1800"/>
              <a:t>Detect and respond to threats</a:t>
            </a:r>
            <a:endParaRPr/>
          </a:p>
        </p:txBody>
      </p:sp>
      <p:sp>
        <p:nvSpPr>
          <p:cNvPr id="2687" name="Google Shape;2687;p199"/>
          <p:cNvSpPr txBox="1"/>
          <p:nvPr>
            <p:ph idx="9" type="body"/>
          </p:nvPr>
        </p:nvSpPr>
        <p:spPr>
          <a:xfrm>
            <a:off x="8655282" y="3895344"/>
            <a:ext cx="3177053"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Amazon Inspector</a:t>
            </a:r>
            <a:endParaRPr/>
          </a:p>
          <a:p>
            <a:pPr indent="-228600" lvl="0" marL="228600" rtl="0" algn="l">
              <a:lnSpc>
                <a:spcPct val="100000"/>
              </a:lnSpc>
              <a:spcBef>
                <a:spcPts val="2400"/>
              </a:spcBef>
              <a:spcAft>
                <a:spcPts val="0"/>
              </a:spcAft>
              <a:buClr>
                <a:srgbClr val="232F3E"/>
              </a:buClr>
              <a:buSzPts val="2000"/>
              <a:buChar char="•"/>
            </a:pPr>
            <a:r>
              <a:rPr lang="en-US" sz="2000"/>
              <a:t>Amazon Detective</a:t>
            </a:r>
            <a:endParaRPr/>
          </a:p>
          <a:p>
            <a:pPr indent="-228600" lvl="0" marL="228600" rtl="0" algn="l">
              <a:lnSpc>
                <a:spcPct val="100000"/>
              </a:lnSpc>
              <a:spcBef>
                <a:spcPts val="2400"/>
              </a:spcBef>
              <a:spcAft>
                <a:spcPts val="0"/>
              </a:spcAft>
              <a:buClr>
                <a:srgbClr val="232F3E"/>
              </a:buClr>
              <a:buSzPts val="2000"/>
              <a:buChar char="•"/>
            </a:pPr>
            <a:r>
              <a:rPr lang="en-US" sz="2000"/>
              <a:t>AWS Security Hub</a:t>
            </a:r>
            <a:endParaRPr/>
          </a:p>
        </p:txBody>
      </p:sp>
      <p:pic>
        <p:nvPicPr>
          <p:cNvPr id="2688" name="Google Shape;2688;p199"/>
          <p:cNvPicPr preferRelativeResize="0"/>
          <p:nvPr/>
        </p:nvPicPr>
        <p:blipFill rotWithShape="1">
          <a:blip r:embed="rId8">
            <a:alphaModFix/>
          </a:blip>
          <a:srcRect b="0" l="0" r="0" t="0"/>
          <a:stretch/>
        </p:blipFill>
        <p:spPr>
          <a:xfrm>
            <a:off x="8118411" y="3948124"/>
            <a:ext cx="547062" cy="548640"/>
          </a:xfrm>
          <a:prstGeom prst="rect">
            <a:avLst/>
          </a:prstGeom>
          <a:noFill/>
          <a:ln>
            <a:noFill/>
          </a:ln>
        </p:spPr>
      </p:pic>
      <p:pic>
        <p:nvPicPr>
          <p:cNvPr id="2689" name="Google Shape;2689;p199"/>
          <p:cNvPicPr preferRelativeResize="0"/>
          <p:nvPr/>
        </p:nvPicPr>
        <p:blipFill rotWithShape="1">
          <a:blip r:embed="rId9">
            <a:alphaModFix/>
          </a:blip>
          <a:srcRect b="0" l="0" r="0" t="0"/>
          <a:stretch/>
        </p:blipFill>
        <p:spPr>
          <a:xfrm>
            <a:off x="8118414" y="4619601"/>
            <a:ext cx="548640" cy="548640"/>
          </a:xfrm>
          <a:prstGeom prst="rect">
            <a:avLst/>
          </a:prstGeom>
          <a:noFill/>
          <a:ln>
            <a:noFill/>
          </a:ln>
        </p:spPr>
      </p:pic>
      <p:pic>
        <p:nvPicPr>
          <p:cNvPr id="2690" name="Google Shape;2690;p199"/>
          <p:cNvPicPr preferRelativeResize="0"/>
          <p:nvPr/>
        </p:nvPicPr>
        <p:blipFill rotWithShape="1">
          <a:blip r:embed="rId10">
            <a:alphaModFix/>
          </a:blip>
          <a:srcRect b="0" l="0" r="0" t="0"/>
          <a:stretch/>
        </p:blipFill>
        <p:spPr>
          <a:xfrm>
            <a:off x="8118414" y="5255761"/>
            <a:ext cx="548640" cy="54864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4" name="Shape 2694"/>
        <p:cNvGrpSpPr/>
        <p:nvPr/>
      </p:nvGrpSpPr>
      <p:grpSpPr>
        <a:xfrm>
          <a:off x="0" y="0"/>
          <a:ext cx="0" cy="0"/>
          <a:chOff x="0" y="0"/>
          <a:chExt cx="0" cy="0"/>
        </a:xfrm>
      </p:grpSpPr>
      <p:sp>
        <p:nvSpPr>
          <p:cNvPr id="2695" name="Google Shape;2695;p2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96" name="Google Shape;2696;p200"/>
          <p:cNvSpPr txBox="1"/>
          <p:nvPr>
            <p:ph type="title"/>
          </p:nvPr>
        </p:nvSpPr>
        <p:spPr>
          <a:xfrm>
            <a:off x="985344" y="301752"/>
            <a:ext cx="10846991"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WAF</a:t>
            </a:r>
            <a:endParaRPr/>
          </a:p>
        </p:txBody>
      </p:sp>
      <p:sp>
        <p:nvSpPr>
          <p:cNvPr id="2697" name="Google Shape;2697;p200"/>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Description</a:t>
            </a:r>
            <a:endParaRPr/>
          </a:p>
        </p:txBody>
      </p:sp>
      <p:sp>
        <p:nvSpPr>
          <p:cNvPr id="2698" name="Google Shape;2698;p200"/>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A web application firewall that lets you monitor the HTTP and HTTPS requests that are forwarded to your protected web application resources </a:t>
            </a:r>
            <a:endParaRPr/>
          </a:p>
        </p:txBody>
      </p:sp>
      <p:sp>
        <p:nvSpPr>
          <p:cNvPr id="2699" name="Google Shape;2699;p200"/>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Features</a:t>
            </a:r>
            <a:endParaRPr/>
          </a:p>
        </p:txBody>
      </p:sp>
      <p:sp>
        <p:nvSpPr>
          <p:cNvPr id="2700" name="Google Shape;2700;p200"/>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Use managed or custom rules.</a:t>
            </a:r>
            <a:endParaRPr/>
          </a:p>
          <a:p>
            <a:pPr indent="-228600" lvl="0" marL="228600" rtl="0" algn="l">
              <a:lnSpc>
                <a:spcPct val="100000"/>
              </a:lnSpc>
              <a:spcBef>
                <a:spcPts val="600"/>
              </a:spcBef>
              <a:spcAft>
                <a:spcPts val="0"/>
              </a:spcAft>
              <a:buClr>
                <a:srgbClr val="232F3E"/>
              </a:buClr>
              <a:buSzPts val="2000"/>
              <a:buChar char="•"/>
            </a:pPr>
            <a:r>
              <a:rPr lang="en-US" sz="2000"/>
              <a:t>Allow or block requests based on things like IP address, country of origin, or header values.</a:t>
            </a:r>
            <a:endParaRPr/>
          </a:p>
          <a:p>
            <a:pPr indent="-228600" lvl="0" marL="228600" rtl="0" algn="l">
              <a:lnSpc>
                <a:spcPct val="100000"/>
              </a:lnSpc>
              <a:spcBef>
                <a:spcPts val="600"/>
              </a:spcBef>
              <a:spcAft>
                <a:spcPts val="0"/>
              </a:spcAft>
              <a:buClr>
                <a:srgbClr val="232F3E"/>
              </a:buClr>
              <a:buSzPts val="2000"/>
              <a:buChar char="•"/>
            </a:pPr>
            <a:r>
              <a:rPr lang="en-US" sz="2000"/>
              <a:t>Use AWS Shield (included at no additional cost) to help minimize the impact of distributed denial of service (DDoS) attacks.</a:t>
            </a:r>
            <a:endParaRPr/>
          </a:p>
        </p:txBody>
      </p:sp>
      <p:sp>
        <p:nvSpPr>
          <p:cNvPr id="2701" name="Google Shape;2701;p200"/>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Example use cases</a:t>
            </a:r>
            <a:endParaRPr/>
          </a:p>
        </p:txBody>
      </p:sp>
      <p:sp>
        <p:nvSpPr>
          <p:cNvPr id="2702" name="Google Shape;2702;p200"/>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Block requests that are missing the HTTP User-Agent header.</a:t>
            </a:r>
            <a:endParaRPr/>
          </a:p>
          <a:p>
            <a:pPr indent="-228600" lvl="0" marL="228600" rtl="0" algn="l">
              <a:lnSpc>
                <a:spcPct val="100000"/>
              </a:lnSpc>
              <a:spcBef>
                <a:spcPts val="600"/>
              </a:spcBef>
              <a:spcAft>
                <a:spcPts val="0"/>
              </a:spcAft>
              <a:buClr>
                <a:srgbClr val="232F3E"/>
              </a:buClr>
              <a:buSzPts val="2000"/>
              <a:buChar char="•"/>
            </a:pPr>
            <a:r>
              <a:rPr lang="en-US" sz="2000"/>
              <a:t>Detect and manage malicious account creation attempts on the application's sign-up page. </a:t>
            </a:r>
            <a:endParaRPr/>
          </a:p>
        </p:txBody>
      </p:sp>
      <p:pic>
        <p:nvPicPr>
          <p:cNvPr id="2703" name="Google Shape;2703;p200"/>
          <p:cNvPicPr preferRelativeResize="0"/>
          <p:nvPr/>
        </p:nvPicPr>
        <p:blipFill rotWithShape="1">
          <a:blip r:embed="rId3">
            <a:alphaModFix/>
          </a:blip>
          <a:srcRect b="0" l="0" r="0" t="0"/>
          <a:stretch/>
        </p:blipFill>
        <p:spPr>
          <a:xfrm>
            <a:off x="359664" y="393091"/>
            <a:ext cx="548640" cy="54864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7" name="Shape 2707"/>
        <p:cNvGrpSpPr/>
        <p:nvPr/>
      </p:nvGrpSpPr>
      <p:grpSpPr>
        <a:xfrm>
          <a:off x="0" y="0"/>
          <a:ext cx="0" cy="0"/>
          <a:chOff x="0" y="0"/>
          <a:chExt cx="0" cy="0"/>
        </a:xfrm>
      </p:grpSpPr>
      <p:sp>
        <p:nvSpPr>
          <p:cNvPr id="2708" name="Google Shape;2708;p2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09" name="Google Shape;2709;p201"/>
          <p:cNvSpPr txBox="1"/>
          <p:nvPr>
            <p:ph type="title"/>
          </p:nvPr>
        </p:nvSpPr>
        <p:spPr>
          <a:xfrm>
            <a:off x="985344" y="301752"/>
            <a:ext cx="10846991"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Macie</a:t>
            </a:r>
            <a:endParaRPr/>
          </a:p>
        </p:txBody>
      </p:sp>
      <p:sp>
        <p:nvSpPr>
          <p:cNvPr id="2710" name="Google Shape;2710;p201"/>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Description</a:t>
            </a:r>
            <a:endParaRPr/>
          </a:p>
        </p:txBody>
      </p:sp>
      <p:sp>
        <p:nvSpPr>
          <p:cNvPr id="2711" name="Google Shape;2711;p201"/>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A data security service that discovers sensitive data stored in Amazon Simple Storage Service (Amazon S3) by using machine learning and pattern matching, provides visibility into data security risks, and enables automated protection against those risks</a:t>
            </a:r>
            <a:endParaRPr/>
          </a:p>
        </p:txBody>
      </p:sp>
      <p:sp>
        <p:nvSpPr>
          <p:cNvPr id="2712" name="Google Shape;2712;p201"/>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Features</a:t>
            </a:r>
            <a:endParaRPr/>
          </a:p>
        </p:txBody>
      </p:sp>
      <p:sp>
        <p:nvSpPr>
          <p:cNvPr id="2713" name="Google Shape;2713;p201"/>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Perform automated sensitive data discovery.</a:t>
            </a:r>
            <a:endParaRPr/>
          </a:p>
          <a:p>
            <a:pPr indent="-228600" lvl="0" marL="228600" rtl="0" algn="l">
              <a:lnSpc>
                <a:spcPct val="100000"/>
              </a:lnSpc>
              <a:spcBef>
                <a:spcPts val="600"/>
              </a:spcBef>
              <a:spcAft>
                <a:spcPts val="0"/>
              </a:spcAft>
              <a:buClr>
                <a:srgbClr val="232F3E"/>
              </a:buClr>
              <a:buSzPts val="2000"/>
              <a:buChar char="•"/>
            </a:pPr>
            <a:r>
              <a:rPr lang="en-US" sz="2000"/>
              <a:t>Create and run sensitive data discovery jobs.</a:t>
            </a:r>
            <a:endParaRPr/>
          </a:p>
          <a:p>
            <a:pPr indent="-228600" lvl="0" marL="228600" rtl="0" algn="l">
              <a:lnSpc>
                <a:spcPct val="100000"/>
              </a:lnSpc>
              <a:spcBef>
                <a:spcPts val="600"/>
              </a:spcBef>
              <a:spcAft>
                <a:spcPts val="0"/>
              </a:spcAft>
              <a:buClr>
                <a:srgbClr val="232F3E"/>
              </a:buClr>
              <a:buSzPts val="2000"/>
              <a:buChar char="•"/>
            </a:pPr>
            <a:r>
              <a:rPr lang="en-US" sz="2000"/>
              <a:t>Use built-in or custom data identifiers.</a:t>
            </a:r>
            <a:endParaRPr/>
          </a:p>
          <a:p>
            <a:pPr indent="-228600" lvl="0" marL="228600" rtl="0" algn="l">
              <a:lnSpc>
                <a:spcPct val="100000"/>
              </a:lnSpc>
              <a:spcBef>
                <a:spcPts val="600"/>
              </a:spcBef>
              <a:spcAft>
                <a:spcPts val="0"/>
              </a:spcAft>
              <a:buClr>
                <a:srgbClr val="232F3E"/>
              </a:buClr>
              <a:buSzPts val="2000"/>
              <a:buChar char="•"/>
            </a:pPr>
            <a:r>
              <a:rPr lang="en-US" sz="2000"/>
              <a:t>Review, analyze, and manage findings.</a:t>
            </a:r>
            <a:endParaRPr/>
          </a:p>
        </p:txBody>
      </p:sp>
      <p:sp>
        <p:nvSpPr>
          <p:cNvPr id="2714" name="Google Shape;2714;p201"/>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Example use case</a:t>
            </a:r>
            <a:endParaRPr/>
          </a:p>
        </p:txBody>
      </p:sp>
      <p:sp>
        <p:nvSpPr>
          <p:cNvPr id="2715" name="Google Shape;2715;p201"/>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Use Macie to identify sensitive data being migrated into Amazon S3. Notify an administrator to review the data and decide whether to allow process to continue putting the objects into Amazon S3. </a:t>
            </a:r>
            <a:endParaRPr/>
          </a:p>
        </p:txBody>
      </p:sp>
      <p:pic>
        <p:nvPicPr>
          <p:cNvPr id="2716" name="Google Shape;2716;p201"/>
          <p:cNvPicPr preferRelativeResize="0"/>
          <p:nvPr/>
        </p:nvPicPr>
        <p:blipFill rotWithShape="1">
          <a:blip r:embed="rId3">
            <a:alphaModFix/>
          </a:blip>
          <a:srcRect b="0" l="243" r="243" t="0"/>
          <a:stretch/>
        </p:blipFill>
        <p:spPr>
          <a:xfrm>
            <a:off x="359664" y="393091"/>
            <a:ext cx="548640" cy="5486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Play"/>
              <a:buNone/>
            </a:pPr>
            <a:fld id="{00000000-1234-1234-1234-123412341234}" type="slidenum">
              <a:rPr b="0" i="0" lang="en-US" u="none" cap="none" strike="noStrike">
                <a:solidFill>
                  <a:schemeClr val="dk1"/>
                </a:solidFill>
              </a:rPr>
              <a:t>‹#›</a:t>
            </a:fld>
            <a:endParaRPr b="0" i="0" u="none" cap="none" strike="noStrike">
              <a:solidFill>
                <a:schemeClr val="dk1"/>
              </a:solidFill>
            </a:endParaRPr>
          </a:p>
        </p:txBody>
      </p:sp>
      <p:sp>
        <p:nvSpPr>
          <p:cNvPr id="1211" name="Google Shape;1211;p1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Challenge of managing permissions</a:t>
            </a:r>
            <a:endParaRPr/>
          </a:p>
        </p:txBody>
      </p:sp>
      <p:sp>
        <p:nvSpPr>
          <p:cNvPr id="1212" name="Google Shape;1212;p130"/>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Assigning permissions directly to users is difficult to manage</a:t>
            </a:r>
            <a:endParaRPr/>
          </a:p>
        </p:txBody>
      </p:sp>
      <p:grpSp>
        <p:nvGrpSpPr>
          <p:cNvPr descr="Diagram of IAM user policies attached to users John, Mary, and Pat to grant them access to Amazon Elastic Compute Cloud (Amazon EC2). More details in the notes." id="1213" name="Google Shape;1213;p130"/>
          <p:cNvGrpSpPr/>
          <p:nvPr/>
        </p:nvGrpSpPr>
        <p:grpSpPr>
          <a:xfrm>
            <a:off x="566932" y="1724881"/>
            <a:ext cx="4853117" cy="4578724"/>
            <a:chOff x="566932" y="1724881"/>
            <a:chExt cx="4853117" cy="4578724"/>
          </a:xfrm>
        </p:grpSpPr>
        <p:sp>
          <p:nvSpPr>
            <p:cNvPr id="1214" name="Google Shape;1214;p130"/>
            <p:cNvSpPr txBox="1"/>
            <p:nvPr/>
          </p:nvSpPr>
          <p:spPr>
            <a:xfrm>
              <a:off x="566932" y="1724881"/>
              <a:ext cx="125026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IAM</a:t>
              </a:r>
              <a:endParaRPr/>
            </a:p>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user policy </a:t>
              </a:r>
              <a:endParaRPr/>
            </a:p>
          </p:txBody>
        </p:sp>
        <p:pic>
          <p:nvPicPr>
            <p:cNvPr id="1215" name="Google Shape;1215;p130"/>
            <p:cNvPicPr preferRelativeResize="0"/>
            <p:nvPr/>
          </p:nvPicPr>
          <p:blipFill rotWithShape="1">
            <a:blip r:embed="rId3">
              <a:alphaModFix/>
            </a:blip>
            <a:srcRect b="0" l="0" r="0" t="0"/>
            <a:stretch/>
          </p:blipFill>
          <p:spPr>
            <a:xfrm>
              <a:off x="748746" y="2276516"/>
              <a:ext cx="886635" cy="975903"/>
            </a:xfrm>
            <a:prstGeom prst="rect">
              <a:avLst/>
            </a:prstGeom>
            <a:noFill/>
            <a:ln>
              <a:noFill/>
            </a:ln>
          </p:spPr>
        </p:pic>
        <p:cxnSp>
          <p:nvCxnSpPr>
            <p:cNvPr id="1216" name="Google Shape;1216;p130"/>
            <p:cNvCxnSpPr/>
            <p:nvPr/>
          </p:nvCxnSpPr>
          <p:spPr>
            <a:xfrm flipH="1" rot="10800000">
              <a:off x="1635381" y="2836184"/>
              <a:ext cx="883229" cy="1"/>
            </a:xfrm>
            <a:prstGeom prst="straightConnector1">
              <a:avLst/>
            </a:prstGeom>
            <a:noFill/>
            <a:ln cap="flat" cmpd="sng" w="38100">
              <a:solidFill>
                <a:srgbClr val="005276"/>
              </a:solidFill>
              <a:prstDash val="solid"/>
              <a:miter lim="800000"/>
              <a:headEnd len="sm" w="sm" type="none"/>
              <a:tailEnd len="med" w="med" type="triangle"/>
            </a:ln>
          </p:spPr>
        </p:cxnSp>
        <p:sp>
          <p:nvSpPr>
            <p:cNvPr id="1217" name="Google Shape;1217;p130"/>
            <p:cNvSpPr txBox="1"/>
            <p:nvPr/>
          </p:nvSpPr>
          <p:spPr>
            <a:xfrm>
              <a:off x="1611097" y="2408447"/>
              <a:ext cx="88663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Attach</a:t>
              </a:r>
              <a:endParaRPr/>
            </a:p>
          </p:txBody>
        </p:sp>
        <p:pic>
          <p:nvPicPr>
            <p:cNvPr id="1218" name="Google Shape;1218;p130"/>
            <p:cNvPicPr preferRelativeResize="0"/>
            <p:nvPr/>
          </p:nvPicPr>
          <p:blipFill rotWithShape="1">
            <a:blip r:embed="rId4">
              <a:alphaModFix/>
            </a:blip>
            <a:srcRect b="0" l="0" r="0" t="0"/>
            <a:stretch/>
          </p:blipFill>
          <p:spPr>
            <a:xfrm>
              <a:off x="2518610" y="2492896"/>
              <a:ext cx="591051" cy="543142"/>
            </a:xfrm>
            <a:prstGeom prst="rect">
              <a:avLst/>
            </a:prstGeom>
            <a:noFill/>
            <a:ln>
              <a:noFill/>
            </a:ln>
          </p:spPr>
        </p:pic>
        <p:sp>
          <p:nvSpPr>
            <p:cNvPr id="1219" name="Google Shape;1219;p130"/>
            <p:cNvSpPr txBox="1"/>
            <p:nvPr/>
          </p:nvSpPr>
          <p:spPr>
            <a:xfrm>
              <a:off x="2437640" y="3010908"/>
              <a:ext cx="75299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 John</a:t>
              </a:r>
              <a:endParaRPr/>
            </a:p>
          </p:txBody>
        </p:sp>
        <p:cxnSp>
          <p:nvCxnSpPr>
            <p:cNvPr id="1220" name="Google Shape;1220;p130"/>
            <p:cNvCxnSpPr/>
            <p:nvPr/>
          </p:nvCxnSpPr>
          <p:spPr>
            <a:xfrm>
              <a:off x="3109661" y="2836185"/>
              <a:ext cx="1056925" cy="0"/>
            </a:xfrm>
            <a:prstGeom prst="straightConnector1">
              <a:avLst/>
            </a:prstGeom>
            <a:noFill/>
            <a:ln cap="flat" cmpd="sng" w="38100">
              <a:solidFill>
                <a:srgbClr val="005276"/>
              </a:solidFill>
              <a:prstDash val="solid"/>
              <a:miter lim="800000"/>
              <a:headEnd len="sm" w="sm" type="none"/>
              <a:tailEnd len="med" w="med" type="triangle"/>
            </a:ln>
          </p:spPr>
        </p:cxnSp>
        <p:sp>
          <p:nvSpPr>
            <p:cNvPr id="1221" name="Google Shape;1221;p130"/>
            <p:cNvSpPr txBox="1"/>
            <p:nvPr/>
          </p:nvSpPr>
          <p:spPr>
            <a:xfrm>
              <a:off x="3175879" y="2408447"/>
              <a:ext cx="88663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Access</a:t>
              </a:r>
              <a:endParaRPr/>
            </a:p>
          </p:txBody>
        </p:sp>
        <p:pic>
          <p:nvPicPr>
            <p:cNvPr id="1222" name="Google Shape;1222;p130"/>
            <p:cNvPicPr preferRelativeResize="0"/>
            <p:nvPr/>
          </p:nvPicPr>
          <p:blipFill rotWithShape="1">
            <a:blip r:embed="rId5">
              <a:alphaModFix/>
            </a:blip>
            <a:srcRect b="0" l="0" r="0" t="0"/>
            <a:stretch/>
          </p:blipFill>
          <p:spPr>
            <a:xfrm>
              <a:off x="4274163" y="2365538"/>
              <a:ext cx="762000" cy="762000"/>
            </a:xfrm>
            <a:prstGeom prst="rect">
              <a:avLst/>
            </a:prstGeom>
            <a:noFill/>
            <a:ln>
              <a:noFill/>
            </a:ln>
          </p:spPr>
        </p:pic>
        <p:sp>
          <p:nvSpPr>
            <p:cNvPr id="1223" name="Google Shape;1223;p130"/>
            <p:cNvSpPr txBox="1"/>
            <p:nvPr/>
          </p:nvSpPr>
          <p:spPr>
            <a:xfrm>
              <a:off x="3979522" y="3138814"/>
              <a:ext cx="144052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Amazon EC2</a:t>
              </a:r>
              <a:endParaRPr/>
            </a:p>
          </p:txBody>
        </p:sp>
        <p:pic>
          <p:nvPicPr>
            <p:cNvPr id="1224" name="Google Shape;1224;p130"/>
            <p:cNvPicPr preferRelativeResize="0"/>
            <p:nvPr/>
          </p:nvPicPr>
          <p:blipFill rotWithShape="1">
            <a:blip r:embed="rId3">
              <a:alphaModFix/>
            </a:blip>
            <a:srcRect b="0" l="0" r="0" t="0"/>
            <a:stretch/>
          </p:blipFill>
          <p:spPr>
            <a:xfrm>
              <a:off x="748746" y="3627521"/>
              <a:ext cx="886635" cy="975903"/>
            </a:xfrm>
            <a:prstGeom prst="rect">
              <a:avLst/>
            </a:prstGeom>
            <a:noFill/>
            <a:ln>
              <a:noFill/>
            </a:ln>
          </p:spPr>
        </p:pic>
        <p:cxnSp>
          <p:nvCxnSpPr>
            <p:cNvPr id="1225" name="Google Shape;1225;p130"/>
            <p:cNvCxnSpPr/>
            <p:nvPr/>
          </p:nvCxnSpPr>
          <p:spPr>
            <a:xfrm flipH="1" rot="10800000">
              <a:off x="1635381" y="4187189"/>
              <a:ext cx="883229" cy="1"/>
            </a:xfrm>
            <a:prstGeom prst="straightConnector1">
              <a:avLst/>
            </a:prstGeom>
            <a:noFill/>
            <a:ln cap="flat" cmpd="sng" w="38100">
              <a:solidFill>
                <a:srgbClr val="005276"/>
              </a:solidFill>
              <a:prstDash val="solid"/>
              <a:miter lim="800000"/>
              <a:headEnd len="sm" w="sm" type="none"/>
              <a:tailEnd len="med" w="med" type="triangle"/>
            </a:ln>
          </p:spPr>
        </p:cxnSp>
        <p:sp>
          <p:nvSpPr>
            <p:cNvPr id="1226" name="Google Shape;1226;p130"/>
            <p:cNvSpPr txBox="1"/>
            <p:nvPr/>
          </p:nvSpPr>
          <p:spPr>
            <a:xfrm>
              <a:off x="1611097" y="3759452"/>
              <a:ext cx="88663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Attach</a:t>
              </a:r>
              <a:endParaRPr/>
            </a:p>
          </p:txBody>
        </p:sp>
        <p:pic>
          <p:nvPicPr>
            <p:cNvPr id="1227" name="Google Shape;1227;p130"/>
            <p:cNvPicPr preferRelativeResize="0"/>
            <p:nvPr/>
          </p:nvPicPr>
          <p:blipFill rotWithShape="1">
            <a:blip r:embed="rId4">
              <a:alphaModFix/>
            </a:blip>
            <a:srcRect b="0" l="0" r="0" t="0"/>
            <a:stretch/>
          </p:blipFill>
          <p:spPr>
            <a:xfrm>
              <a:off x="2518610" y="3843901"/>
              <a:ext cx="591051" cy="543142"/>
            </a:xfrm>
            <a:prstGeom prst="rect">
              <a:avLst/>
            </a:prstGeom>
            <a:noFill/>
            <a:ln>
              <a:noFill/>
            </a:ln>
          </p:spPr>
        </p:pic>
        <p:sp>
          <p:nvSpPr>
            <p:cNvPr id="1228" name="Google Shape;1228;p130"/>
            <p:cNvSpPr txBox="1"/>
            <p:nvPr/>
          </p:nvSpPr>
          <p:spPr>
            <a:xfrm>
              <a:off x="2437640" y="4361913"/>
              <a:ext cx="75299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 Mary</a:t>
              </a:r>
              <a:endParaRPr/>
            </a:p>
          </p:txBody>
        </p:sp>
        <p:cxnSp>
          <p:nvCxnSpPr>
            <p:cNvPr id="1229" name="Google Shape;1229;p130"/>
            <p:cNvCxnSpPr/>
            <p:nvPr/>
          </p:nvCxnSpPr>
          <p:spPr>
            <a:xfrm>
              <a:off x="3109661" y="4187189"/>
              <a:ext cx="1056925" cy="0"/>
            </a:xfrm>
            <a:prstGeom prst="straightConnector1">
              <a:avLst/>
            </a:prstGeom>
            <a:noFill/>
            <a:ln cap="flat" cmpd="sng" w="38100">
              <a:solidFill>
                <a:srgbClr val="005276"/>
              </a:solidFill>
              <a:prstDash val="solid"/>
              <a:miter lim="800000"/>
              <a:headEnd len="sm" w="sm" type="none"/>
              <a:tailEnd len="med" w="med" type="triangle"/>
            </a:ln>
          </p:spPr>
        </p:cxnSp>
        <p:sp>
          <p:nvSpPr>
            <p:cNvPr id="1230" name="Google Shape;1230;p130"/>
            <p:cNvSpPr txBox="1"/>
            <p:nvPr/>
          </p:nvSpPr>
          <p:spPr>
            <a:xfrm>
              <a:off x="3175879" y="3759452"/>
              <a:ext cx="88663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Access</a:t>
              </a:r>
              <a:endParaRPr/>
            </a:p>
          </p:txBody>
        </p:sp>
        <p:pic>
          <p:nvPicPr>
            <p:cNvPr id="1231" name="Google Shape;1231;p130"/>
            <p:cNvPicPr preferRelativeResize="0"/>
            <p:nvPr/>
          </p:nvPicPr>
          <p:blipFill rotWithShape="1">
            <a:blip r:embed="rId5">
              <a:alphaModFix/>
            </a:blip>
            <a:srcRect b="0" l="0" r="0" t="0"/>
            <a:stretch/>
          </p:blipFill>
          <p:spPr>
            <a:xfrm>
              <a:off x="4274163" y="3734472"/>
              <a:ext cx="762000" cy="762000"/>
            </a:xfrm>
            <a:prstGeom prst="rect">
              <a:avLst/>
            </a:prstGeom>
            <a:noFill/>
            <a:ln>
              <a:noFill/>
            </a:ln>
          </p:spPr>
        </p:pic>
        <p:sp>
          <p:nvSpPr>
            <p:cNvPr id="1232" name="Google Shape;1232;p130"/>
            <p:cNvSpPr txBox="1"/>
            <p:nvPr/>
          </p:nvSpPr>
          <p:spPr>
            <a:xfrm>
              <a:off x="3979522" y="4489819"/>
              <a:ext cx="144052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Amazon EC2</a:t>
              </a:r>
              <a:endParaRPr/>
            </a:p>
          </p:txBody>
        </p:sp>
        <p:pic>
          <p:nvPicPr>
            <p:cNvPr id="1233" name="Google Shape;1233;p130"/>
            <p:cNvPicPr preferRelativeResize="0"/>
            <p:nvPr/>
          </p:nvPicPr>
          <p:blipFill rotWithShape="1">
            <a:blip r:embed="rId3">
              <a:alphaModFix/>
            </a:blip>
            <a:srcRect b="0" l="0" r="0" t="0"/>
            <a:stretch/>
          </p:blipFill>
          <p:spPr>
            <a:xfrm>
              <a:off x="748746" y="5102753"/>
              <a:ext cx="886635" cy="975903"/>
            </a:xfrm>
            <a:prstGeom prst="rect">
              <a:avLst/>
            </a:prstGeom>
            <a:noFill/>
            <a:ln>
              <a:noFill/>
            </a:ln>
          </p:spPr>
        </p:pic>
        <p:cxnSp>
          <p:nvCxnSpPr>
            <p:cNvPr id="1234" name="Google Shape;1234;p130"/>
            <p:cNvCxnSpPr>
              <a:stCxn id="1233" idx="3"/>
              <a:endCxn id="1235" idx="1"/>
            </p:cNvCxnSpPr>
            <p:nvPr/>
          </p:nvCxnSpPr>
          <p:spPr>
            <a:xfrm>
              <a:off x="1635381" y="5590705"/>
              <a:ext cx="883200" cy="0"/>
            </a:xfrm>
            <a:prstGeom prst="straightConnector1">
              <a:avLst/>
            </a:prstGeom>
            <a:noFill/>
            <a:ln cap="flat" cmpd="sng" w="38100">
              <a:solidFill>
                <a:srgbClr val="005276"/>
              </a:solidFill>
              <a:prstDash val="solid"/>
              <a:miter lim="800000"/>
              <a:headEnd len="sm" w="sm" type="none"/>
              <a:tailEnd len="med" w="med" type="triangle"/>
            </a:ln>
          </p:spPr>
        </p:cxnSp>
        <p:sp>
          <p:nvSpPr>
            <p:cNvPr id="1236" name="Google Shape;1236;p130"/>
            <p:cNvSpPr txBox="1"/>
            <p:nvPr/>
          </p:nvSpPr>
          <p:spPr>
            <a:xfrm>
              <a:off x="1611097" y="5234684"/>
              <a:ext cx="88663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Attach</a:t>
              </a:r>
              <a:endParaRPr/>
            </a:p>
          </p:txBody>
        </p:sp>
        <p:pic>
          <p:nvPicPr>
            <p:cNvPr id="1235" name="Google Shape;1235;p130"/>
            <p:cNvPicPr preferRelativeResize="0"/>
            <p:nvPr/>
          </p:nvPicPr>
          <p:blipFill rotWithShape="1">
            <a:blip r:embed="rId4">
              <a:alphaModFix/>
            </a:blip>
            <a:srcRect b="0" l="0" r="0" t="0"/>
            <a:stretch/>
          </p:blipFill>
          <p:spPr>
            <a:xfrm>
              <a:off x="2518610" y="5319133"/>
              <a:ext cx="591051" cy="543142"/>
            </a:xfrm>
            <a:prstGeom prst="rect">
              <a:avLst/>
            </a:prstGeom>
            <a:noFill/>
            <a:ln>
              <a:noFill/>
            </a:ln>
          </p:spPr>
        </p:pic>
        <p:sp>
          <p:nvSpPr>
            <p:cNvPr id="1237" name="Google Shape;1237;p130"/>
            <p:cNvSpPr txBox="1"/>
            <p:nvPr/>
          </p:nvSpPr>
          <p:spPr>
            <a:xfrm>
              <a:off x="2437640" y="5837145"/>
              <a:ext cx="75299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Play"/>
                <a:buNone/>
              </a:pPr>
              <a:r>
                <a:rPr b="0" i="0" lang="en-US" sz="1600" u="none" cap="none" strike="noStrike">
                  <a:solidFill>
                    <a:schemeClr val="dk1"/>
                  </a:solidFill>
                  <a:latin typeface="Play"/>
                  <a:ea typeface="Play"/>
                  <a:cs typeface="Play"/>
                  <a:sym typeface="Play"/>
                </a:rPr>
                <a:t> Pat</a:t>
              </a:r>
              <a:endParaRPr/>
            </a:p>
          </p:txBody>
        </p:sp>
        <p:cxnSp>
          <p:nvCxnSpPr>
            <p:cNvPr id="1238" name="Google Shape;1238;p130"/>
            <p:cNvCxnSpPr>
              <a:stCxn id="1235" idx="3"/>
              <a:endCxn id="1239" idx="1"/>
            </p:cNvCxnSpPr>
            <p:nvPr/>
          </p:nvCxnSpPr>
          <p:spPr>
            <a:xfrm>
              <a:off x="3109661" y="5590704"/>
              <a:ext cx="1164600" cy="0"/>
            </a:xfrm>
            <a:prstGeom prst="straightConnector1">
              <a:avLst/>
            </a:prstGeom>
            <a:noFill/>
            <a:ln cap="flat" cmpd="sng" w="38100">
              <a:solidFill>
                <a:srgbClr val="005276"/>
              </a:solidFill>
              <a:prstDash val="solid"/>
              <a:miter lim="800000"/>
              <a:headEnd len="sm" w="sm" type="none"/>
              <a:tailEnd len="med" w="med" type="triangle"/>
            </a:ln>
          </p:spPr>
        </p:cxnSp>
        <p:sp>
          <p:nvSpPr>
            <p:cNvPr id="1240" name="Google Shape;1240;p130"/>
            <p:cNvSpPr txBox="1"/>
            <p:nvPr/>
          </p:nvSpPr>
          <p:spPr>
            <a:xfrm>
              <a:off x="3175879" y="5234684"/>
              <a:ext cx="88663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Access</a:t>
              </a:r>
              <a:endParaRPr/>
            </a:p>
          </p:txBody>
        </p:sp>
        <p:pic>
          <p:nvPicPr>
            <p:cNvPr id="1239" name="Google Shape;1239;p130"/>
            <p:cNvPicPr preferRelativeResize="0"/>
            <p:nvPr/>
          </p:nvPicPr>
          <p:blipFill rotWithShape="1">
            <a:blip r:embed="rId5">
              <a:alphaModFix/>
            </a:blip>
            <a:srcRect b="0" l="0" r="0" t="0"/>
            <a:stretch/>
          </p:blipFill>
          <p:spPr>
            <a:xfrm>
              <a:off x="4274163" y="5209704"/>
              <a:ext cx="762000" cy="762000"/>
            </a:xfrm>
            <a:prstGeom prst="rect">
              <a:avLst/>
            </a:prstGeom>
            <a:noFill/>
            <a:ln>
              <a:noFill/>
            </a:ln>
          </p:spPr>
        </p:pic>
        <p:sp>
          <p:nvSpPr>
            <p:cNvPr id="1241" name="Google Shape;1241;p130"/>
            <p:cNvSpPr txBox="1"/>
            <p:nvPr/>
          </p:nvSpPr>
          <p:spPr>
            <a:xfrm>
              <a:off x="3979522" y="5965051"/>
              <a:ext cx="144052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Amazon EC2</a:t>
              </a:r>
              <a:endParaRPr/>
            </a:p>
          </p:txBody>
        </p:sp>
      </p:grpSp>
      <p:sp>
        <p:nvSpPr>
          <p:cNvPr id="1242" name="Google Shape;1242;p130"/>
          <p:cNvSpPr txBox="1"/>
          <p:nvPr/>
        </p:nvSpPr>
        <p:spPr>
          <a:xfrm>
            <a:off x="5597434" y="1985650"/>
            <a:ext cx="6236208" cy="369332"/>
          </a:xfrm>
          <a:prstGeom prst="rect">
            <a:avLst/>
          </a:prstGeom>
          <a:solidFill>
            <a:srgbClr val="18584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Play"/>
                <a:ea typeface="Play"/>
                <a:cs typeface="Play"/>
                <a:sym typeface="Play"/>
              </a:rPr>
              <a:t>Initial configuration</a:t>
            </a:r>
            <a:endParaRPr/>
          </a:p>
        </p:txBody>
      </p:sp>
      <p:sp>
        <p:nvSpPr>
          <p:cNvPr id="1243" name="Google Shape;1243;p130"/>
          <p:cNvSpPr txBox="1"/>
          <p:nvPr/>
        </p:nvSpPr>
        <p:spPr>
          <a:xfrm>
            <a:off x="5583287" y="2362296"/>
            <a:ext cx="624556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Each developer is given full access to Amazon Elastic Compute Cloud (Amazon EC2) through policies that are attached to individual users.</a:t>
            </a:r>
            <a:endParaRPr/>
          </a:p>
        </p:txBody>
      </p:sp>
      <p:sp>
        <p:nvSpPr>
          <p:cNvPr id="1244" name="Google Shape;1244;p130"/>
          <p:cNvSpPr txBox="1"/>
          <p:nvPr/>
        </p:nvSpPr>
        <p:spPr>
          <a:xfrm>
            <a:off x="5597434" y="3317384"/>
            <a:ext cx="6231422" cy="369332"/>
          </a:xfrm>
          <a:prstGeom prst="rect">
            <a:avLst/>
          </a:prstGeom>
          <a:solidFill>
            <a:srgbClr val="18584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Additional access is needed</a:t>
            </a:r>
            <a:endParaRPr/>
          </a:p>
        </p:txBody>
      </p:sp>
      <p:sp>
        <p:nvSpPr>
          <p:cNvPr id="1245" name="Google Shape;1245;p130"/>
          <p:cNvSpPr txBox="1"/>
          <p:nvPr/>
        </p:nvSpPr>
        <p:spPr>
          <a:xfrm>
            <a:off x="5583287" y="3701255"/>
            <a:ext cx="622227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Each developer needs access to Amazon Simple Storage Service (Amazon S3). To implement this change, an administrator needs to make three modifications, one for each AWS Identity and Access Management (IAM) user’s policy.</a:t>
            </a:r>
            <a:endParaRPr/>
          </a:p>
        </p:txBody>
      </p:sp>
      <p:sp>
        <p:nvSpPr>
          <p:cNvPr id="1246" name="Google Shape;1246;p130"/>
          <p:cNvSpPr txBox="1"/>
          <p:nvPr/>
        </p:nvSpPr>
        <p:spPr>
          <a:xfrm>
            <a:off x="5631698" y="5245862"/>
            <a:ext cx="6208123" cy="369332"/>
          </a:xfrm>
          <a:prstGeom prst="rect">
            <a:avLst/>
          </a:prstGeom>
          <a:solidFill>
            <a:srgbClr val="18584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The number of developers grows</a:t>
            </a:r>
            <a:endParaRPr/>
          </a:p>
        </p:txBody>
      </p:sp>
      <p:sp>
        <p:nvSpPr>
          <p:cNvPr id="1247" name="Google Shape;1247;p130"/>
          <p:cNvSpPr/>
          <p:nvPr/>
        </p:nvSpPr>
        <p:spPr>
          <a:xfrm>
            <a:off x="5617552" y="5624772"/>
            <a:ext cx="623859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This approach becomes hard to manage. Is there an easier way to manage multiple permissions and users?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20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22" name="Google Shape;2722;p202"/>
          <p:cNvSpPr txBox="1"/>
          <p:nvPr>
            <p:ph type="title"/>
          </p:nvPr>
        </p:nvSpPr>
        <p:spPr>
          <a:xfrm>
            <a:off x="985344" y="301752"/>
            <a:ext cx="10846991"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Inspector</a:t>
            </a:r>
            <a:endParaRPr/>
          </a:p>
        </p:txBody>
      </p:sp>
      <p:sp>
        <p:nvSpPr>
          <p:cNvPr id="2723" name="Google Shape;2723;p202"/>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Description</a:t>
            </a:r>
            <a:endParaRPr/>
          </a:p>
        </p:txBody>
      </p:sp>
      <p:sp>
        <p:nvSpPr>
          <p:cNvPr id="2724" name="Google Shape;2724;p202"/>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A vulnerability management service that continuously scans your AWS workloads for software vulnerabilities and unintended network exposure</a:t>
            </a:r>
            <a:endParaRPr/>
          </a:p>
          <a:p>
            <a:pPr indent="-228600" lvl="0" marL="228600" rtl="0" algn="l">
              <a:lnSpc>
                <a:spcPct val="100000"/>
              </a:lnSpc>
              <a:spcBef>
                <a:spcPts val="600"/>
              </a:spcBef>
              <a:spcAft>
                <a:spcPts val="0"/>
              </a:spcAft>
              <a:buClr>
                <a:srgbClr val="232F3E"/>
              </a:buClr>
              <a:buSzPts val="2000"/>
              <a:buChar char="•"/>
            </a:pPr>
            <a:r>
              <a:rPr lang="en-US" sz="2000"/>
              <a:t>Discovers and scans running Amazon Elastic Compute Cloud (Amazon EC2) instances, container images in Amazon Elastic Container Registry (Amazon ECR), and AWS Lambda functions</a:t>
            </a:r>
            <a:endParaRPr/>
          </a:p>
          <a:p>
            <a:pPr indent="0" lvl="0" marL="0" rtl="0" algn="l">
              <a:lnSpc>
                <a:spcPct val="100000"/>
              </a:lnSpc>
              <a:spcBef>
                <a:spcPts val="600"/>
              </a:spcBef>
              <a:spcAft>
                <a:spcPts val="0"/>
              </a:spcAft>
              <a:buClr>
                <a:srgbClr val="232F3E"/>
              </a:buClr>
              <a:buSzPts val="2000"/>
              <a:buNone/>
            </a:pPr>
            <a:r>
              <a:t/>
            </a:r>
            <a:endParaRPr sz="2000"/>
          </a:p>
        </p:txBody>
      </p:sp>
      <p:sp>
        <p:nvSpPr>
          <p:cNvPr id="2725" name="Google Shape;2725;p202"/>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Features</a:t>
            </a:r>
            <a:endParaRPr/>
          </a:p>
        </p:txBody>
      </p:sp>
      <p:sp>
        <p:nvSpPr>
          <p:cNvPr id="2726" name="Google Shape;2726;p202"/>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Centrally manage your environment through a single account by using AWS Organizations. </a:t>
            </a:r>
            <a:endParaRPr/>
          </a:p>
          <a:p>
            <a:pPr indent="-228600" lvl="0" marL="228600" rtl="0" algn="l">
              <a:lnSpc>
                <a:spcPct val="100000"/>
              </a:lnSpc>
              <a:spcBef>
                <a:spcPts val="600"/>
              </a:spcBef>
              <a:spcAft>
                <a:spcPts val="0"/>
              </a:spcAft>
              <a:buClr>
                <a:srgbClr val="232F3E"/>
              </a:buClr>
              <a:buSzPts val="2000"/>
              <a:buChar char="•"/>
            </a:pPr>
            <a:r>
              <a:rPr lang="en-US" sz="2000"/>
              <a:t>Assess vulnerabilities accurately with the Amazon Inspector Risk score.</a:t>
            </a:r>
            <a:endParaRPr/>
          </a:p>
          <a:p>
            <a:pPr indent="-228600" lvl="0" marL="228600" rtl="0" algn="l">
              <a:lnSpc>
                <a:spcPct val="100000"/>
              </a:lnSpc>
              <a:spcBef>
                <a:spcPts val="600"/>
              </a:spcBef>
              <a:spcAft>
                <a:spcPts val="0"/>
              </a:spcAft>
              <a:buClr>
                <a:srgbClr val="232F3E"/>
              </a:buClr>
              <a:buSzPts val="2000"/>
              <a:buChar char="•"/>
            </a:pPr>
            <a:r>
              <a:rPr lang="en-US" sz="2000"/>
              <a:t>Identify high-impact findings with the Amazon Inspector dashboard.</a:t>
            </a:r>
            <a:endParaRPr/>
          </a:p>
          <a:p>
            <a:pPr indent="-228600" lvl="0" marL="228600" rtl="0" algn="l">
              <a:lnSpc>
                <a:spcPct val="100000"/>
              </a:lnSpc>
              <a:spcBef>
                <a:spcPts val="600"/>
              </a:spcBef>
              <a:spcAft>
                <a:spcPts val="0"/>
              </a:spcAft>
              <a:buClr>
                <a:srgbClr val="232F3E"/>
              </a:buClr>
              <a:buSzPts val="2000"/>
              <a:buChar char="•"/>
            </a:pPr>
            <a:r>
              <a:rPr lang="en-US" sz="2000"/>
              <a:t>Publish findings to Amazon EventBridge to support integration with other services.</a:t>
            </a:r>
            <a:endParaRPr/>
          </a:p>
        </p:txBody>
      </p:sp>
      <p:sp>
        <p:nvSpPr>
          <p:cNvPr id="2727" name="Google Shape;2727;p202"/>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Example use case</a:t>
            </a:r>
            <a:endParaRPr/>
          </a:p>
        </p:txBody>
      </p:sp>
      <p:sp>
        <p:nvSpPr>
          <p:cNvPr id="2728" name="Google Shape;2728;p202"/>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Scan EC2 Amazon Machine Images (AMIs) and generate Amazon Inspector finding reports to help ensure that your AMIs are scanned for known vulnerabilities and updated prior to deployment.</a:t>
            </a:r>
            <a:endParaRPr/>
          </a:p>
        </p:txBody>
      </p:sp>
      <p:pic>
        <p:nvPicPr>
          <p:cNvPr id="2729" name="Google Shape;2729;p202"/>
          <p:cNvPicPr preferRelativeResize="0"/>
          <p:nvPr/>
        </p:nvPicPr>
        <p:blipFill rotWithShape="1">
          <a:blip r:embed="rId3">
            <a:alphaModFix/>
          </a:blip>
          <a:srcRect b="0" l="0" r="0" t="0"/>
          <a:stretch/>
        </p:blipFill>
        <p:spPr>
          <a:xfrm>
            <a:off x="359664" y="393091"/>
            <a:ext cx="547062" cy="54864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p2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35" name="Google Shape;2735;p203"/>
          <p:cNvSpPr txBox="1"/>
          <p:nvPr>
            <p:ph type="title"/>
          </p:nvPr>
        </p:nvSpPr>
        <p:spPr>
          <a:xfrm>
            <a:off x="985344" y="301752"/>
            <a:ext cx="10846991"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Detective</a:t>
            </a:r>
            <a:endParaRPr/>
          </a:p>
        </p:txBody>
      </p:sp>
      <p:sp>
        <p:nvSpPr>
          <p:cNvPr id="2736" name="Google Shape;2736;p203"/>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Description</a:t>
            </a:r>
            <a:endParaRPr/>
          </a:p>
        </p:txBody>
      </p:sp>
      <p:sp>
        <p:nvSpPr>
          <p:cNvPr id="2737" name="Google Shape;2737;p203"/>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Helps analyze, investigate, and quickly identify the root cause of security findings or suspicious activities</a:t>
            </a:r>
            <a:endParaRPr/>
          </a:p>
          <a:p>
            <a:pPr indent="-228600" lvl="0" marL="228600" rtl="0" algn="l">
              <a:lnSpc>
                <a:spcPct val="100000"/>
              </a:lnSpc>
              <a:spcBef>
                <a:spcPts val="600"/>
              </a:spcBef>
              <a:spcAft>
                <a:spcPts val="0"/>
              </a:spcAft>
              <a:buClr>
                <a:srgbClr val="232F3E"/>
              </a:buClr>
              <a:buSzPts val="2000"/>
              <a:buChar char="•"/>
            </a:pPr>
            <a:r>
              <a:rPr lang="en-US" sz="2000"/>
              <a:t>Automatically collects log data from AWS resources and uses machine learning, statistical analysis, and graph theory to generate visualizations that support faster and more efficient security investigations</a:t>
            </a:r>
            <a:endParaRPr/>
          </a:p>
        </p:txBody>
      </p:sp>
      <p:sp>
        <p:nvSpPr>
          <p:cNvPr id="2738" name="Google Shape;2738;p203"/>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Features</a:t>
            </a:r>
            <a:endParaRPr/>
          </a:p>
        </p:txBody>
      </p:sp>
      <p:sp>
        <p:nvSpPr>
          <p:cNvPr id="2739" name="Google Shape;2739;p203"/>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View data organized into a pre-built graph model with security-related relationships. The model summarizes contextual and behavioral insights.</a:t>
            </a:r>
            <a:endParaRPr/>
          </a:p>
          <a:p>
            <a:pPr indent="-228600" lvl="0" marL="228600" rtl="0" algn="l">
              <a:lnSpc>
                <a:spcPct val="100000"/>
              </a:lnSpc>
              <a:spcBef>
                <a:spcPts val="600"/>
              </a:spcBef>
              <a:spcAft>
                <a:spcPts val="0"/>
              </a:spcAft>
              <a:buClr>
                <a:srgbClr val="232F3E"/>
              </a:buClr>
              <a:buSzPts val="2000"/>
              <a:buChar char="•"/>
            </a:pPr>
            <a:r>
              <a:rPr lang="en-US" sz="2000"/>
              <a:t>Quickly validate, compare, and correlate the data to reach conclusions.</a:t>
            </a:r>
            <a:endParaRPr/>
          </a:p>
          <a:p>
            <a:pPr indent="-228600" lvl="0" marL="228600" rtl="0" algn="l">
              <a:lnSpc>
                <a:spcPct val="100000"/>
              </a:lnSpc>
              <a:spcBef>
                <a:spcPts val="600"/>
              </a:spcBef>
              <a:spcAft>
                <a:spcPts val="0"/>
              </a:spcAft>
              <a:buClr>
                <a:srgbClr val="232F3E"/>
              </a:buClr>
              <a:buSzPts val="2000"/>
              <a:buChar char="•"/>
            </a:pPr>
            <a:r>
              <a:rPr lang="en-US" sz="2000"/>
              <a:t>Automatically ingest and process relevant data from all enabled accounts.</a:t>
            </a:r>
            <a:endParaRPr/>
          </a:p>
        </p:txBody>
      </p:sp>
      <p:sp>
        <p:nvSpPr>
          <p:cNvPr id="2740" name="Google Shape;2740;p203"/>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Example use case</a:t>
            </a:r>
            <a:endParaRPr/>
          </a:p>
        </p:txBody>
      </p:sp>
      <p:sp>
        <p:nvSpPr>
          <p:cNvPr id="2741" name="Google Shape;2741;p203"/>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Triage a potential issue by finding all activity related to a specific IAM entity. </a:t>
            </a:r>
            <a:endParaRPr/>
          </a:p>
        </p:txBody>
      </p:sp>
      <p:pic>
        <p:nvPicPr>
          <p:cNvPr id="2742" name="Google Shape;2742;p203"/>
          <p:cNvPicPr preferRelativeResize="0"/>
          <p:nvPr/>
        </p:nvPicPr>
        <p:blipFill rotWithShape="1">
          <a:blip r:embed="rId3">
            <a:alphaModFix/>
          </a:blip>
          <a:srcRect b="0" l="0" r="0" t="0"/>
          <a:stretch/>
        </p:blipFill>
        <p:spPr>
          <a:xfrm>
            <a:off x="359664" y="398584"/>
            <a:ext cx="548640" cy="54864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2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48" name="Google Shape;2748;p204"/>
          <p:cNvSpPr txBox="1"/>
          <p:nvPr>
            <p:ph type="title"/>
          </p:nvPr>
        </p:nvSpPr>
        <p:spPr>
          <a:xfrm>
            <a:off x="985344" y="301752"/>
            <a:ext cx="10846991"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Security Hub</a:t>
            </a:r>
            <a:endParaRPr/>
          </a:p>
        </p:txBody>
      </p:sp>
      <p:sp>
        <p:nvSpPr>
          <p:cNvPr id="2749" name="Google Shape;2749;p204"/>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Description</a:t>
            </a:r>
            <a:endParaRPr/>
          </a:p>
        </p:txBody>
      </p:sp>
      <p:sp>
        <p:nvSpPr>
          <p:cNvPr id="2750" name="Google Shape;2750;p204"/>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Collects security data across AWS accounts, AWS services, and supported third-party products</a:t>
            </a:r>
            <a:endParaRPr/>
          </a:p>
          <a:p>
            <a:pPr indent="-228600" lvl="0" marL="228600" rtl="0" algn="l">
              <a:lnSpc>
                <a:spcPct val="100000"/>
              </a:lnSpc>
              <a:spcBef>
                <a:spcPts val="600"/>
              </a:spcBef>
              <a:spcAft>
                <a:spcPts val="0"/>
              </a:spcAft>
              <a:buClr>
                <a:srgbClr val="232F3E"/>
              </a:buClr>
              <a:buSzPts val="2000"/>
              <a:buChar char="•"/>
            </a:pPr>
            <a:r>
              <a:rPr lang="en-US" sz="2000"/>
              <a:t>Helps you analyze your security trends and identify the highest priority security issues</a:t>
            </a:r>
            <a:endParaRPr/>
          </a:p>
          <a:p>
            <a:pPr indent="-101600" lvl="0" marL="228600" rtl="0" algn="l">
              <a:lnSpc>
                <a:spcPct val="100000"/>
              </a:lnSpc>
              <a:spcBef>
                <a:spcPts val="600"/>
              </a:spcBef>
              <a:spcAft>
                <a:spcPts val="0"/>
              </a:spcAft>
              <a:buClr>
                <a:srgbClr val="232F3E"/>
              </a:buClr>
              <a:buSzPts val="2000"/>
              <a:buNone/>
            </a:pPr>
            <a:r>
              <a:t/>
            </a:r>
            <a:endParaRPr sz="2000"/>
          </a:p>
        </p:txBody>
      </p:sp>
      <p:sp>
        <p:nvSpPr>
          <p:cNvPr id="2751" name="Google Shape;2751;p204"/>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Features</a:t>
            </a:r>
            <a:endParaRPr/>
          </a:p>
        </p:txBody>
      </p:sp>
      <p:sp>
        <p:nvSpPr>
          <p:cNvPr id="2752" name="Google Shape;2752;p204"/>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Supports multiple security standards including the AWS Foundational Security Best Practices (FSBP) and external compliance frameworks </a:t>
            </a:r>
            <a:endParaRPr/>
          </a:p>
          <a:p>
            <a:pPr indent="-228600" lvl="0" marL="228600" rtl="0" algn="l">
              <a:lnSpc>
                <a:spcPct val="100000"/>
              </a:lnSpc>
              <a:spcBef>
                <a:spcPts val="600"/>
              </a:spcBef>
              <a:spcAft>
                <a:spcPts val="0"/>
              </a:spcAft>
              <a:buClr>
                <a:srgbClr val="232F3E"/>
              </a:buClr>
              <a:buSzPts val="2000"/>
              <a:buChar char="•"/>
            </a:pPr>
            <a:r>
              <a:rPr lang="en-US" sz="2000"/>
              <a:t>Receives findings from other AWS services including Amazon Macie and Amazon Inspector</a:t>
            </a:r>
            <a:endParaRPr/>
          </a:p>
          <a:p>
            <a:pPr indent="-228600" lvl="0" marL="228600" rtl="0" algn="l">
              <a:lnSpc>
                <a:spcPct val="100000"/>
              </a:lnSpc>
              <a:spcBef>
                <a:spcPts val="600"/>
              </a:spcBef>
              <a:spcAft>
                <a:spcPts val="0"/>
              </a:spcAft>
              <a:buClr>
                <a:srgbClr val="232F3E"/>
              </a:buClr>
              <a:buSzPts val="2000"/>
              <a:buChar char="•"/>
            </a:pPr>
            <a:r>
              <a:rPr lang="en-US" sz="2000"/>
              <a:t>Uses automation rules to automatically update critical findings when a security check fails</a:t>
            </a:r>
            <a:endParaRPr/>
          </a:p>
        </p:txBody>
      </p:sp>
      <p:sp>
        <p:nvSpPr>
          <p:cNvPr id="2753" name="Google Shape;2753;p204"/>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Example use case</a:t>
            </a:r>
            <a:endParaRPr/>
          </a:p>
        </p:txBody>
      </p:sp>
      <p:sp>
        <p:nvSpPr>
          <p:cNvPr id="2754" name="Google Shape;2754;p204"/>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Better prioritize the response and remediation efforts of security teams by searching, correlating, and aggregating diverse security findings by accounts and resources.</a:t>
            </a:r>
            <a:endParaRPr/>
          </a:p>
        </p:txBody>
      </p:sp>
      <p:pic>
        <p:nvPicPr>
          <p:cNvPr id="2755" name="Google Shape;2755;p204"/>
          <p:cNvPicPr preferRelativeResize="0"/>
          <p:nvPr/>
        </p:nvPicPr>
        <p:blipFill rotWithShape="1">
          <a:blip r:embed="rId3">
            <a:alphaModFix/>
          </a:blip>
          <a:srcRect b="0" l="0" r="0" t="0"/>
          <a:stretch/>
        </p:blipFill>
        <p:spPr>
          <a:xfrm>
            <a:off x="359664" y="393091"/>
            <a:ext cx="548640" cy="54864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2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761" name="Google Shape;2761;p20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Using AWS Security Hub with AWS Trusted Advisor</a:t>
            </a:r>
            <a:endParaRPr/>
          </a:p>
        </p:txBody>
      </p:sp>
      <p:pic>
        <p:nvPicPr>
          <p:cNvPr id="2762" name="Google Shape;2762;p205"/>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2763" name="Google Shape;2763;p205"/>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228600" lvl="0" marL="228600" rtl="0" algn="ctr">
              <a:lnSpc>
                <a:spcPct val="90000"/>
              </a:lnSpc>
              <a:spcBef>
                <a:spcPts val="0"/>
              </a:spcBef>
              <a:spcAft>
                <a:spcPts val="0"/>
              </a:spcAft>
              <a:buClr>
                <a:srgbClr val="232F3E"/>
              </a:buClr>
              <a:buSzPts val="2000"/>
              <a:buNone/>
            </a:pPr>
            <a:r>
              <a:rPr lang="en-US">
                <a:latin typeface="Arial"/>
                <a:ea typeface="Arial"/>
                <a:cs typeface="Arial"/>
                <a:sym typeface="Arial"/>
              </a:rPr>
              <a:t>Trusted Advisor</a:t>
            </a:r>
            <a:endParaRPr/>
          </a:p>
        </p:txBody>
      </p:sp>
      <p:sp>
        <p:nvSpPr>
          <p:cNvPr id="2764" name="Google Shape;2764;p205"/>
          <p:cNvSpPr/>
          <p:nvPr/>
        </p:nvSpPr>
        <p:spPr>
          <a:xfrm>
            <a:off x="3137452" y="1439302"/>
            <a:ext cx="8658307" cy="4708981"/>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Play"/>
                <a:ea typeface="Play"/>
                <a:cs typeface="Play"/>
                <a:sym typeface="Play"/>
              </a:rPr>
              <a:t>It provides recommendations based on five categories of AWS best practices: cost optimization, security, fault tolerance, service limits, and performance improvement.</a:t>
            </a:r>
            <a:endParaRPr/>
          </a:p>
          <a:p>
            <a:pPr indent="-285750" lvl="0" marL="285750" marR="0" rtl="0" algn="l">
              <a:spcBef>
                <a:spcPts val="2400"/>
              </a:spcBef>
              <a:spcAft>
                <a:spcPts val="0"/>
              </a:spcAft>
              <a:buClr>
                <a:schemeClr val="dk1"/>
              </a:buClr>
              <a:buSzPts val="2400"/>
              <a:buFont typeface="Arial"/>
              <a:buChar char="•"/>
            </a:pPr>
            <a:r>
              <a:rPr lang="en-US" sz="2400">
                <a:solidFill>
                  <a:schemeClr val="dk1"/>
                </a:solidFill>
                <a:latin typeface="Play"/>
                <a:ea typeface="Play"/>
                <a:cs typeface="Play"/>
                <a:sym typeface="Play"/>
              </a:rPr>
              <a:t>It evaluates your account to suggest improvements and optimizations for your resources.</a:t>
            </a:r>
            <a:endParaRPr/>
          </a:p>
          <a:p>
            <a:pPr indent="-285750" lvl="0" marL="285750" marR="0" rtl="0" algn="l">
              <a:spcBef>
                <a:spcPts val="2400"/>
              </a:spcBef>
              <a:spcAft>
                <a:spcPts val="0"/>
              </a:spcAft>
              <a:buClr>
                <a:schemeClr val="dk1"/>
              </a:buClr>
              <a:buSzPts val="2400"/>
              <a:buFont typeface="Arial"/>
              <a:buChar char="•"/>
            </a:pPr>
            <a:r>
              <a:rPr lang="en-US" sz="2400">
                <a:solidFill>
                  <a:schemeClr val="dk1"/>
                </a:solidFill>
                <a:latin typeface="Play"/>
                <a:ea typeface="Play"/>
                <a:cs typeface="Play"/>
                <a:sym typeface="Play"/>
              </a:rPr>
              <a:t>Access Trusted Advisor through the AWS Management Console, and it’s available to all support tiers.</a:t>
            </a:r>
            <a:endParaRPr/>
          </a:p>
          <a:p>
            <a:pPr indent="-285750" lvl="0" marL="285750" marR="0" rtl="0" algn="l">
              <a:spcBef>
                <a:spcPts val="2400"/>
              </a:spcBef>
              <a:spcAft>
                <a:spcPts val="0"/>
              </a:spcAft>
              <a:buClr>
                <a:schemeClr val="dk1"/>
              </a:buClr>
              <a:buSzPts val="2400"/>
              <a:buFont typeface="Arial"/>
              <a:buChar char="•"/>
            </a:pPr>
            <a:r>
              <a:rPr lang="en-US" sz="2400">
                <a:solidFill>
                  <a:schemeClr val="dk1"/>
                </a:solidFill>
                <a:latin typeface="Play"/>
                <a:ea typeface="Play"/>
                <a:cs typeface="Play"/>
                <a:sym typeface="Play"/>
              </a:rPr>
              <a:t>After enabling Security Hub for your AWS account, view your security controls and findings in the Trusted Advisor console.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2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770" name="Google Shape;2770;p20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AWS security services</a:t>
            </a:r>
            <a:endParaRPr>
              <a:solidFill>
                <a:srgbClr val="FF0000"/>
              </a:solidFill>
            </a:endParaRPr>
          </a:p>
        </p:txBody>
      </p:sp>
      <p:sp>
        <p:nvSpPr>
          <p:cNvPr id="2771" name="Google Shape;2771;p206"/>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00000"/>
              </a:lnSpc>
              <a:spcBef>
                <a:spcPts val="0"/>
              </a:spcBef>
              <a:spcAft>
                <a:spcPts val="0"/>
              </a:spcAft>
              <a:buClr>
                <a:schemeClr val="dk1"/>
              </a:buClr>
              <a:buSzPct val="100000"/>
              <a:buChar char="•"/>
            </a:pPr>
            <a:r>
              <a:rPr lang="en-US" sz="2400">
                <a:solidFill>
                  <a:schemeClr val="dk1"/>
                </a:solidFill>
              </a:rPr>
              <a:t>AWS security services help you implement a defense in depth strategy to your AWS workloads. </a:t>
            </a:r>
            <a:endParaRPr/>
          </a:p>
          <a:p>
            <a:pPr indent="-228600" lvl="0" marL="228600" rtl="0" algn="l">
              <a:lnSpc>
                <a:spcPct val="100000"/>
              </a:lnSpc>
              <a:spcBef>
                <a:spcPts val="1200"/>
              </a:spcBef>
              <a:spcAft>
                <a:spcPts val="0"/>
              </a:spcAft>
              <a:buClr>
                <a:schemeClr val="dk1"/>
              </a:buClr>
              <a:buSzPct val="100000"/>
              <a:buChar char="•"/>
            </a:pPr>
            <a:r>
              <a:rPr lang="en-US" sz="2400">
                <a:solidFill>
                  <a:schemeClr val="dk1"/>
                </a:solidFill>
              </a:rPr>
              <a:t>Security services examples include the following: </a:t>
            </a:r>
            <a:endParaRPr/>
          </a:p>
          <a:p>
            <a:pPr indent="-228600" lvl="1" marL="457200" rtl="0" algn="l">
              <a:lnSpc>
                <a:spcPct val="100000"/>
              </a:lnSpc>
              <a:spcBef>
                <a:spcPts val="1200"/>
              </a:spcBef>
              <a:spcAft>
                <a:spcPts val="0"/>
              </a:spcAft>
              <a:buClr>
                <a:schemeClr val="dk1"/>
              </a:buClr>
              <a:buSzPct val="100000"/>
              <a:buChar char="•"/>
            </a:pPr>
            <a:r>
              <a:rPr lang="en-US">
                <a:solidFill>
                  <a:schemeClr val="dk1"/>
                </a:solidFill>
              </a:rPr>
              <a:t>AWS WAF to monitor web requests </a:t>
            </a:r>
            <a:endParaRPr/>
          </a:p>
          <a:p>
            <a:pPr indent="-228600" lvl="1" marL="457200" rtl="0" algn="l">
              <a:lnSpc>
                <a:spcPct val="100000"/>
              </a:lnSpc>
              <a:spcBef>
                <a:spcPts val="1200"/>
              </a:spcBef>
              <a:spcAft>
                <a:spcPts val="0"/>
              </a:spcAft>
              <a:buClr>
                <a:schemeClr val="dk1"/>
              </a:buClr>
              <a:buSzPct val="100000"/>
              <a:buChar char="•"/>
            </a:pPr>
            <a:r>
              <a:rPr lang="en-US">
                <a:solidFill>
                  <a:schemeClr val="dk1"/>
                </a:solidFill>
              </a:rPr>
              <a:t>Amazon Macie to identify sensitive data in Amazon S3</a:t>
            </a:r>
            <a:endParaRPr/>
          </a:p>
          <a:p>
            <a:pPr indent="-228600" lvl="1" marL="457200" rtl="0" algn="l">
              <a:lnSpc>
                <a:spcPct val="100000"/>
              </a:lnSpc>
              <a:spcBef>
                <a:spcPts val="1200"/>
              </a:spcBef>
              <a:spcAft>
                <a:spcPts val="0"/>
              </a:spcAft>
              <a:buClr>
                <a:schemeClr val="dk1"/>
              </a:buClr>
              <a:buSzPct val="100000"/>
              <a:buChar char="•"/>
            </a:pPr>
            <a:r>
              <a:rPr lang="en-US">
                <a:solidFill>
                  <a:schemeClr val="dk1"/>
                </a:solidFill>
              </a:rPr>
              <a:t>Amazon Inspector to identify vulnerabilities on EC2 instances, containers, and AWS Lambda functions</a:t>
            </a:r>
            <a:endParaRPr/>
          </a:p>
          <a:p>
            <a:pPr indent="-228600" lvl="1" marL="457200" rtl="0" algn="l">
              <a:lnSpc>
                <a:spcPct val="100000"/>
              </a:lnSpc>
              <a:spcBef>
                <a:spcPts val="1200"/>
              </a:spcBef>
              <a:spcAft>
                <a:spcPts val="0"/>
              </a:spcAft>
              <a:buClr>
                <a:schemeClr val="dk1"/>
              </a:buClr>
              <a:buSzPct val="100000"/>
              <a:buChar char="•"/>
            </a:pPr>
            <a:r>
              <a:rPr lang="en-US">
                <a:solidFill>
                  <a:schemeClr val="dk1"/>
                </a:solidFill>
              </a:rPr>
              <a:t>Amazon Detective to analyze, investigate, and quickly identify the root cause of security findings or suspicious activities</a:t>
            </a:r>
            <a:endParaRPr/>
          </a:p>
          <a:p>
            <a:pPr indent="-228600" lvl="1" marL="457200" rtl="0" algn="l">
              <a:lnSpc>
                <a:spcPct val="100000"/>
              </a:lnSpc>
              <a:spcBef>
                <a:spcPts val="1200"/>
              </a:spcBef>
              <a:spcAft>
                <a:spcPts val="0"/>
              </a:spcAft>
              <a:buClr>
                <a:schemeClr val="dk1"/>
              </a:buClr>
              <a:buSzPct val="100000"/>
              <a:buChar char="•"/>
            </a:pPr>
            <a:r>
              <a:rPr lang="en-US">
                <a:solidFill>
                  <a:schemeClr val="dk1"/>
                </a:solidFill>
              </a:rPr>
              <a:t>AWS Security Hub to automatically consolidate findings and help you monitor your cloud security posture against best practices</a:t>
            </a:r>
            <a:endParaRPr/>
          </a:p>
          <a:p>
            <a:pPr indent="-228600" lvl="0" marL="228600" rtl="0" algn="l">
              <a:lnSpc>
                <a:spcPct val="100000"/>
              </a:lnSpc>
              <a:spcBef>
                <a:spcPts val="1200"/>
              </a:spcBef>
              <a:spcAft>
                <a:spcPts val="0"/>
              </a:spcAft>
              <a:buClr>
                <a:schemeClr val="dk1"/>
              </a:buClr>
              <a:buSzPct val="100000"/>
              <a:buChar char="•"/>
            </a:pPr>
            <a:r>
              <a:rPr lang="en-US" sz="2400">
                <a:solidFill>
                  <a:schemeClr val="dk1"/>
                </a:solidFill>
              </a:rPr>
              <a:t>AWS Trusted Advisor inspects your AWS environment and then makes recommendations when opportunities exist to  help close security gaps. AWS Security Hub recommendations are included in Trusted Advisor.</a:t>
            </a:r>
            <a:endParaRPr/>
          </a:p>
          <a:p>
            <a:pPr indent="0" lvl="0" marL="0" rtl="0" algn="l">
              <a:lnSpc>
                <a:spcPct val="100000"/>
              </a:lnSpc>
              <a:spcBef>
                <a:spcPts val="1744"/>
              </a:spcBef>
              <a:spcAft>
                <a:spcPts val="0"/>
              </a:spcAft>
              <a:buClr>
                <a:srgbClr val="232F3E"/>
              </a:buClr>
              <a:buSzPct val="100000"/>
              <a:buNone/>
            </a:pPr>
            <a:r>
              <a:t/>
            </a:r>
            <a:endParaRPr sz="3200" strike="sngStrike">
              <a:solidFill>
                <a:schemeClr val="dk1"/>
              </a:solidFill>
            </a:endParaRPr>
          </a:p>
        </p:txBody>
      </p:sp>
      <p:pic>
        <p:nvPicPr>
          <p:cNvPr id="2772" name="Google Shape;2772;p206"/>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6" name="Shape 2776"/>
        <p:cNvGrpSpPr/>
        <p:nvPr/>
      </p:nvGrpSpPr>
      <p:grpSpPr>
        <a:xfrm>
          <a:off x="0" y="0"/>
          <a:ext cx="0" cy="0"/>
          <a:chOff x="0" y="0"/>
          <a:chExt cx="0" cy="0"/>
        </a:xfrm>
      </p:grpSpPr>
      <p:sp>
        <p:nvSpPr>
          <p:cNvPr id="2777" name="Google Shape;2777;p2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78" name="Google Shape;2778;p207"/>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Module wrap-up</a:t>
            </a:r>
            <a:endParaRPr/>
          </a:p>
        </p:txBody>
      </p:sp>
      <p:sp>
        <p:nvSpPr>
          <p:cNvPr id="2779" name="Google Shape;2779;p207"/>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User, Application, and Data Access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2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85" name="Google Shape;2785;p20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summary</a:t>
            </a:r>
            <a:endParaRPr/>
          </a:p>
        </p:txBody>
      </p:sp>
      <p:sp>
        <p:nvSpPr>
          <p:cNvPr id="2786" name="Google Shape;2786;p208"/>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prepared you to do the following: </a:t>
            </a:r>
            <a:endParaRPr/>
          </a:p>
          <a:p>
            <a:pPr indent="-228600" lvl="1" marL="457200" rtl="0" algn="l">
              <a:lnSpc>
                <a:spcPct val="100000"/>
              </a:lnSpc>
              <a:spcBef>
                <a:spcPts val="1200"/>
              </a:spcBef>
              <a:spcAft>
                <a:spcPts val="0"/>
              </a:spcAft>
              <a:buClr>
                <a:srgbClr val="232F3E"/>
              </a:buClr>
              <a:buSzPts val="2400"/>
              <a:buChar char="•"/>
            </a:pPr>
            <a:r>
              <a:rPr lang="en-US"/>
              <a:t>Use AWS Identity and Access Management (IAM) users, groups, and roles to manage permissions.</a:t>
            </a:r>
            <a:endParaRPr/>
          </a:p>
          <a:p>
            <a:pPr indent="-228600" lvl="1" marL="457200" rtl="0" algn="l">
              <a:lnSpc>
                <a:spcPct val="100000"/>
              </a:lnSpc>
              <a:spcBef>
                <a:spcPts val="1200"/>
              </a:spcBef>
              <a:spcAft>
                <a:spcPts val="0"/>
              </a:spcAft>
              <a:buClr>
                <a:srgbClr val="232F3E"/>
              </a:buClr>
              <a:buSzPts val="2400"/>
              <a:buChar char="•"/>
            </a:pPr>
            <a:r>
              <a:rPr lang="en-US"/>
              <a:t>Implement user federation within an architecture to increase security.</a:t>
            </a:r>
            <a:endParaRPr/>
          </a:p>
          <a:p>
            <a:pPr indent="-228600" lvl="1" marL="457200" rtl="0" algn="l">
              <a:lnSpc>
                <a:spcPct val="100000"/>
              </a:lnSpc>
              <a:spcBef>
                <a:spcPts val="1200"/>
              </a:spcBef>
              <a:spcAft>
                <a:spcPts val="0"/>
              </a:spcAft>
              <a:buClr>
                <a:srgbClr val="232F3E"/>
              </a:buClr>
              <a:buSzPts val="2400"/>
              <a:buChar char="•"/>
            </a:pPr>
            <a:r>
              <a:rPr lang="en-US"/>
              <a:t>Describe how to manage multiple AWS accounts.</a:t>
            </a:r>
            <a:endParaRPr/>
          </a:p>
          <a:p>
            <a:pPr indent="-228600" lvl="1" marL="457200" rtl="0" algn="l">
              <a:lnSpc>
                <a:spcPct val="100000"/>
              </a:lnSpc>
              <a:spcBef>
                <a:spcPts val="1200"/>
              </a:spcBef>
              <a:spcAft>
                <a:spcPts val="0"/>
              </a:spcAft>
              <a:buClr>
                <a:srgbClr val="232F3E"/>
              </a:buClr>
              <a:buSzPts val="2400"/>
              <a:buChar char="•"/>
            </a:pPr>
            <a:r>
              <a:rPr lang="en-US"/>
              <a:t>Recognize how AWS Organizations service control policies (SCPs) increase security within an architecture.</a:t>
            </a:r>
            <a:endParaRPr/>
          </a:p>
          <a:p>
            <a:pPr indent="-228600" lvl="1" marL="457200" rtl="0" algn="l">
              <a:lnSpc>
                <a:spcPct val="100000"/>
              </a:lnSpc>
              <a:spcBef>
                <a:spcPts val="1200"/>
              </a:spcBef>
              <a:spcAft>
                <a:spcPts val="0"/>
              </a:spcAft>
              <a:buClr>
                <a:srgbClr val="232F3E"/>
              </a:buClr>
              <a:buSzPts val="2400"/>
              <a:buChar char="•"/>
            </a:pPr>
            <a:r>
              <a:rPr lang="en-US"/>
              <a:t>Encrypt data at rest by using AWS Key Management Service (AWS KMS).</a:t>
            </a:r>
            <a:endParaRPr/>
          </a:p>
          <a:p>
            <a:pPr indent="-228600" lvl="1" marL="457200" rtl="0" algn="l">
              <a:lnSpc>
                <a:spcPct val="100000"/>
              </a:lnSpc>
              <a:spcBef>
                <a:spcPts val="1200"/>
              </a:spcBef>
              <a:spcAft>
                <a:spcPts val="0"/>
              </a:spcAft>
              <a:buClr>
                <a:srgbClr val="232F3E"/>
              </a:buClr>
              <a:buSzPts val="2400"/>
              <a:buChar char="•"/>
            </a:pPr>
            <a:r>
              <a:rPr lang="en-US"/>
              <a:t>Identify appropriate AWS security services based on a given use case.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2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92" name="Google Shape;2792;p20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knowledge check</a:t>
            </a:r>
            <a:endParaRPr/>
          </a:p>
        </p:txBody>
      </p:sp>
      <p:sp>
        <p:nvSpPr>
          <p:cNvPr id="2793" name="Google Shape;2793;p20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The knowledge check is delivered online within your course.</a:t>
            </a:r>
            <a:endParaRPr/>
          </a:p>
          <a:p>
            <a:pPr indent="-228600" lvl="0" marL="228600" rtl="0" algn="l">
              <a:lnSpc>
                <a:spcPct val="100000"/>
              </a:lnSpc>
              <a:spcBef>
                <a:spcPts val="1200"/>
              </a:spcBef>
              <a:spcAft>
                <a:spcPts val="0"/>
              </a:spcAft>
              <a:buClr>
                <a:srgbClr val="232F3E"/>
              </a:buClr>
              <a:buSzPts val="2800"/>
              <a:buChar char="•"/>
            </a:pPr>
            <a:r>
              <a:rPr lang="en-US"/>
              <a:t>The knowledge check includes 10 questions based on material that was presented on the slides and in the slide notes.</a:t>
            </a:r>
            <a:endParaRPr/>
          </a:p>
          <a:p>
            <a:pPr indent="-228600" lvl="0" marL="228600" rtl="0" algn="l">
              <a:lnSpc>
                <a:spcPct val="100000"/>
              </a:lnSpc>
              <a:spcBef>
                <a:spcPts val="1200"/>
              </a:spcBef>
              <a:spcAft>
                <a:spcPts val="0"/>
              </a:spcAft>
              <a:buClr>
                <a:srgbClr val="232F3E"/>
              </a:buClr>
              <a:buSzPts val="2800"/>
              <a:buChar char="•"/>
            </a:pPr>
            <a:r>
              <a:rPr lang="en-US"/>
              <a:t>You can retake the knowledge check as many times as you like.</a:t>
            </a:r>
            <a:endParaRPr/>
          </a:p>
        </p:txBody>
      </p:sp>
      <p:pic>
        <p:nvPicPr>
          <p:cNvPr id="2794" name="Google Shape;2794;p209"/>
          <p:cNvPicPr preferRelativeResize="0"/>
          <p:nvPr/>
        </p:nvPicPr>
        <p:blipFill rotWithShape="1">
          <a:blip r:embed="rId3">
            <a:alphaModFix/>
          </a:blip>
          <a:srcRect b="0" l="0" r="0" t="0"/>
          <a:stretch/>
        </p:blipFill>
        <p:spPr>
          <a:xfrm>
            <a:off x="1411658" y="3044661"/>
            <a:ext cx="1624858" cy="243872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sp>
        <p:nvSpPr>
          <p:cNvPr id="2799" name="Google Shape;2799;p2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00" name="Google Shape;2800;p210"/>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a:t>
            </a:r>
            <a:endParaRPr/>
          </a:p>
        </p:txBody>
      </p:sp>
      <p:sp>
        <p:nvSpPr>
          <p:cNvPr id="2801" name="Google Shape;2801;p210"/>
          <p:cNvSpPr txBox="1"/>
          <p:nvPr>
            <p:ph idx="1" type="body"/>
          </p:nvPr>
        </p:nvSpPr>
        <p:spPr>
          <a:xfrm>
            <a:off x="0" y="721525"/>
            <a:ext cx="12192000" cy="2298766"/>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A company has two separate AWS accounts for testing workloads: one for performance testing and the other for integration testing. The accounts are grouped into an AWS Organizations organizational unit, and each account has a Tester role defined. The company wants to enforce the following security rules on users in the Tester role (testers) in both accounts:</a:t>
            </a:r>
            <a:endParaRPr/>
          </a:p>
          <a:p>
            <a:pPr indent="-285750" lvl="0" marL="285750" rtl="0" algn="l">
              <a:lnSpc>
                <a:spcPct val="100000"/>
              </a:lnSpc>
              <a:spcBef>
                <a:spcPts val="600"/>
              </a:spcBef>
              <a:spcAft>
                <a:spcPts val="0"/>
              </a:spcAft>
              <a:buClr>
                <a:schemeClr val="lt1"/>
              </a:buClr>
              <a:buSzPts val="1600"/>
              <a:buFont typeface="Arial"/>
              <a:buChar char="•"/>
            </a:pPr>
            <a:r>
              <a:rPr lang="en-US"/>
              <a:t>Testers can only access the Amazon EC2 and Amazon RDS services.</a:t>
            </a:r>
            <a:endParaRPr/>
          </a:p>
          <a:p>
            <a:pPr indent="-285750" lvl="0" marL="285750" rtl="0" algn="l">
              <a:lnSpc>
                <a:spcPct val="100000"/>
              </a:lnSpc>
              <a:spcBef>
                <a:spcPts val="600"/>
              </a:spcBef>
              <a:spcAft>
                <a:spcPts val="0"/>
              </a:spcAft>
              <a:buClr>
                <a:schemeClr val="lt1"/>
              </a:buClr>
              <a:buSzPts val="1600"/>
              <a:buFont typeface="Arial"/>
              <a:buChar char="•"/>
            </a:pPr>
            <a:r>
              <a:rPr lang="en-US"/>
              <a:t>Testers can only start and stop EC2 instances.</a:t>
            </a:r>
            <a:endParaRPr/>
          </a:p>
          <a:p>
            <a:pPr indent="-285750" lvl="0" marL="285750" rtl="0" algn="l">
              <a:lnSpc>
                <a:spcPct val="100000"/>
              </a:lnSpc>
              <a:spcBef>
                <a:spcPts val="600"/>
              </a:spcBef>
              <a:spcAft>
                <a:spcPts val="0"/>
              </a:spcAft>
              <a:buClr>
                <a:schemeClr val="lt1"/>
              </a:buClr>
              <a:buSzPts val="1600"/>
              <a:buFont typeface="Arial"/>
              <a:buChar char="•"/>
            </a:pPr>
            <a:r>
              <a:rPr lang="en-US"/>
              <a:t>Testers have read and write permissions to RDS databases.</a:t>
            </a:r>
            <a:endParaRPr/>
          </a:p>
          <a:p>
            <a:pPr indent="0" lvl="0" marL="0" rtl="0" algn="l">
              <a:lnSpc>
                <a:spcPct val="100000"/>
              </a:lnSpc>
              <a:spcBef>
                <a:spcPts val="600"/>
              </a:spcBef>
              <a:spcAft>
                <a:spcPts val="0"/>
              </a:spcAft>
              <a:buClr>
                <a:schemeClr val="lt1"/>
              </a:buClr>
              <a:buSzPts val="1600"/>
              <a:buNone/>
            </a:pPr>
            <a:r>
              <a:rPr lang="en-US"/>
              <a:t>Which tasks does a system administrator need to perform to implement these requirements? (Select TWO).</a:t>
            </a:r>
            <a:endParaRPr/>
          </a:p>
          <a:p>
            <a:pPr indent="0" lvl="0" marL="0" rtl="0" algn="l">
              <a:lnSpc>
                <a:spcPct val="100000"/>
              </a:lnSpc>
              <a:spcBef>
                <a:spcPts val="600"/>
              </a:spcBef>
              <a:spcAft>
                <a:spcPts val="0"/>
              </a:spcAft>
              <a:buClr>
                <a:schemeClr val="lt1"/>
              </a:buClr>
              <a:buSzPts val="1600"/>
              <a:buNone/>
            </a:pPr>
            <a:r>
              <a:t/>
            </a:r>
            <a:endParaRPr/>
          </a:p>
        </p:txBody>
      </p:sp>
      <p:sp>
        <p:nvSpPr>
          <p:cNvPr id="2802" name="Google Shape;2802;p210"/>
          <p:cNvSpPr txBox="1"/>
          <p:nvPr/>
        </p:nvSpPr>
        <p:spPr>
          <a:xfrm>
            <a:off x="0" y="2987049"/>
            <a:ext cx="12188952" cy="558729"/>
          </a:xfrm>
          <a:prstGeom prst="rect">
            <a:avLst/>
          </a:prstGeom>
          <a:noFill/>
          <a:ln>
            <a:noFill/>
          </a:ln>
        </p:spPr>
        <p:txBody>
          <a:bodyPr anchorCtr="0" anchor="ctr" bIns="91425" lIns="182875" spcFirstLastPara="1" rIns="182875" wrap="square" tIns="91425">
            <a:normAutofit/>
          </a:bodyPr>
          <a:lstStyle/>
          <a:p>
            <a:pPr indent="0" lvl="0" marL="0" marR="0" rtl="0" algn="l">
              <a:lnSpc>
                <a:spcPct val="100000"/>
              </a:lnSpc>
              <a:spcBef>
                <a:spcPts val="0"/>
              </a:spcBef>
              <a:spcAft>
                <a:spcPts val="0"/>
              </a:spcAft>
              <a:buClr>
                <a:srgbClr val="232F3E"/>
              </a:buClr>
              <a:buSzPts val="1800"/>
              <a:buFont typeface="Arial"/>
              <a:buNone/>
            </a:pPr>
            <a:r>
              <a:rPr b="0" i="0" lang="en-US" sz="1800" u="none" cap="none" strike="noStrike">
                <a:solidFill>
                  <a:srgbClr val="232F3E"/>
                </a:solidFill>
                <a:latin typeface="Play"/>
                <a:ea typeface="Play"/>
                <a:cs typeface="Play"/>
                <a:sym typeface="Play"/>
              </a:rPr>
              <a:t>Identify the key words and phrases before continuing.</a:t>
            </a:r>
            <a:endParaRPr/>
          </a:p>
        </p:txBody>
      </p:sp>
      <p:sp>
        <p:nvSpPr>
          <p:cNvPr id="2803" name="Google Shape;2803;p210"/>
          <p:cNvSpPr txBox="1"/>
          <p:nvPr/>
        </p:nvSpPr>
        <p:spPr>
          <a:xfrm>
            <a:off x="0" y="3464378"/>
            <a:ext cx="12188952" cy="2427957"/>
          </a:xfrm>
          <a:prstGeom prst="rect">
            <a:avLst/>
          </a:prstGeom>
          <a:no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rgbClr val="232F3E"/>
              </a:buClr>
              <a:buSzPts val="1800"/>
              <a:buFont typeface="Arial"/>
              <a:buNone/>
            </a:pPr>
            <a:r>
              <a:rPr i="0" lang="en-US" sz="1800" u="none" cap="none" strike="noStrike">
                <a:solidFill>
                  <a:srgbClr val="232F3E"/>
                </a:solidFill>
                <a:latin typeface="Play"/>
                <a:ea typeface="Play"/>
                <a:cs typeface="Play"/>
                <a:sym typeface="Play"/>
              </a:rPr>
              <a:t>The following are the key words and phrases:</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The accounts are grouped into an AWS Organizations organizational unit.</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Each account has a Tester role.</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Enforce the following security rules on users in the Tester role (testers) in both accounts.</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Testers can only access the Amazon EC2 and Amazon RDS services.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2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09" name="Google Shape;2809;p211"/>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Response choices</a:t>
            </a:r>
            <a:endParaRPr/>
          </a:p>
        </p:txBody>
      </p:sp>
      <p:sp>
        <p:nvSpPr>
          <p:cNvPr id="2810" name="Google Shape;2810;p211"/>
          <p:cNvSpPr txBox="1"/>
          <p:nvPr>
            <p:ph idx="1" type="body"/>
          </p:nvPr>
        </p:nvSpPr>
        <p:spPr>
          <a:xfrm>
            <a:off x="0" y="721526"/>
            <a:ext cx="12192000" cy="1772292"/>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A company has two separate AWS accounts for testing workloads: one for performance testing and the other for integration testing. The accounts are grouped into an AWS Organizations organizational unit, and each account has a Tester role defined. The company wants to enforce the following security rules on users in the Tester role (testers) in both accounts: Testers can only access the Amazon EC2 and Amazon RDS services, testers can only start and stop EC2 instances, and testers have read and write permissions to RDS databases.</a:t>
            </a:r>
            <a:endParaRPr/>
          </a:p>
          <a:p>
            <a:pPr indent="0" lvl="0" marL="0" rtl="0" algn="l">
              <a:lnSpc>
                <a:spcPct val="100000"/>
              </a:lnSpc>
              <a:spcBef>
                <a:spcPts val="600"/>
              </a:spcBef>
              <a:spcAft>
                <a:spcPts val="0"/>
              </a:spcAft>
              <a:buClr>
                <a:schemeClr val="lt1"/>
              </a:buClr>
              <a:buSzPts val="1600"/>
              <a:buNone/>
            </a:pPr>
            <a:r>
              <a:rPr lang="en-US"/>
              <a:t>Which tasks does a system administrator need to perform to implement these requirements? (Select TWO).</a:t>
            </a:r>
            <a:endParaRPr/>
          </a:p>
          <a:p>
            <a:pPr indent="0" lvl="0" marL="0" rtl="0" algn="l">
              <a:lnSpc>
                <a:spcPct val="100000"/>
              </a:lnSpc>
              <a:spcBef>
                <a:spcPts val="600"/>
              </a:spcBef>
              <a:spcAft>
                <a:spcPts val="0"/>
              </a:spcAft>
              <a:buClr>
                <a:schemeClr val="lt1"/>
              </a:buClr>
              <a:buSzPts val="1600"/>
              <a:buNone/>
            </a:pPr>
            <a:r>
              <a:t/>
            </a:r>
            <a:endParaRPr/>
          </a:p>
        </p:txBody>
      </p:sp>
      <p:sp>
        <p:nvSpPr>
          <p:cNvPr id="2811" name="Google Shape;2811;p211"/>
          <p:cNvSpPr txBox="1"/>
          <p:nvPr/>
        </p:nvSpPr>
        <p:spPr>
          <a:xfrm>
            <a:off x="2477" y="2621577"/>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2812" name="Google Shape;2812;p211"/>
          <p:cNvSpPr txBox="1"/>
          <p:nvPr/>
        </p:nvSpPr>
        <p:spPr>
          <a:xfrm>
            <a:off x="907950" y="2621577"/>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2813" name="Google Shape;2813;p211"/>
          <p:cNvGrpSpPr/>
          <p:nvPr/>
        </p:nvGrpSpPr>
        <p:grpSpPr>
          <a:xfrm>
            <a:off x="2477" y="2939050"/>
            <a:ext cx="12189523" cy="3215840"/>
            <a:chOff x="2477" y="3043941"/>
            <a:chExt cx="12189523" cy="3215840"/>
          </a:xfrm>
        </p:grpSpPr>
        <p:sp>
          <p:nvSpPr>
            <p:cNvPr id="2814" name="Google Shape;2814;p211"/>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2815" name="Google Shape;2815;p211"/>
            <p:cNvSpPr txBox="1"/>
            <p:nvPr/>
          </p:nvSpPr>
          <p:spPr>
            <a:xfrm>
              <a:off x="907950" y="304394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Create a service </a:t>
              </a:r>
              <a:r>
                <a:rPr lang="en-US" sz="1600">
                  <a:solidFill>
                    <a:srgbClr val="232F3E"/>
                  </a:solidFill>
                  <a:latin typeface="Arial"/>
                  <a:ea typeface="Arial"/>
                  <a:cs typeface="Arial"/>
                  <a:sym typeface="Arial"/>
                </a:rPr>
                <a:t>control</a:t>
              </a:r>
              <a:r>
                <a:rPr b="0" i="0" lang="en-US" sz="1600" u="none" cap="none" strike="noStrike">
                  <a:solidFill>
                    <a:srgbClr val="232F3E"/>
                  </a:solidFill>
                  <a:latin typeface="Arial"/>
                  <a:ea typeface="Arial"/>
                  <a:cs typeface="Arial"/>
                  <a:sym typeface="Arial"/>
                </a:rPr>
                <a:t> </a:t>
              </a:r>
              <a:r>
                <a:rPr lang="en-US" sz="1600">
                  <a:solidFill>
                    <a:srgbClr val="232F3E"/>
                  </a:solidFill>
                  <a:latin typeface="Arial"/>
                  <a:ea typeface="Arial"/>
                  <a:cs typeface="Arial"/>
                  <a:sym typeface="Arial"/>
                </a:rPr>
                <a:t>policy</a:t>
              </a:r>
              <a:r>
                <a:rPr b="0" i="0" lang="en-US" sz="1600" u="none" cap="none" strike="noStrike">
                  <a:solidFill>
                    <a:srgbClr val="232F3E"/>
                  </a:solidFill>
                  <a:latin typeface="Arial"/>
                  <a:ea typeface="Arial"/>
                  <a:cs typeface="Arial"/>
                  <a:sym typeface="Arial"/>
                </a:rPr>
                <a:t> (SCP) to deny all actions on all AWS services except for the Amazon EC2 and Amazon RDS services, and attach it to the Tester role in both accounts.</a:t>
              </a:r>
              <a:endParaRPr/>
            </a:p>
          </p:txBody>
        </p:sp>
        <p:sp>
          <p:nvSpPr>
            <p:cNvPr id="2816" name="Google Shape;2816;p211"/>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2817" name="Google Shape;2817;p211"/>
            <p:cNvSpPr txBox="1"/>
            <p:nvPr/>
          </p:nvSpPr>
          <p:spPr>
            <a:xfrm>
              <a:off x="907950" y="368788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Create an AWS Identity and Access Management (IAM) policy with the required EC2 and RDS permissions, and attach it to the organizational unit.</a:t>
              </a:r>
              <a:endParaRPr/>
            </a:p>
          </p:txBody>
        </p:sp>
        <p:sp>
          <p:nvSpPr>
            <p:cNvPr id="2818" name="Google Shape;2818;p211"/>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2819" name="Google Shape;2819;p211"/>
            <p:cNvSpPr txBox="1"/>
            <p:nvPr/>
          </p:nvSpPr>
          <p:spPr>
            <a:xfrm>
              <a:off x="907950" y="433182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Create a service control policy (SCP) to deny all actions on all AWS services except for the Amazon EC2 and Amazon RDS services, and attach it to the organizational unit.</a:t>
              </a:r>
              <a:endParaRPr/>
            </a:p>
          </p:txBody>
        </p:sp>
        <p:sp>
          <p:nvSpPr>
            <p:cNvPr id="2820" name="Google Shape;2820;p211"/>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2821" name="Google Shape;2821;p211"/>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Create an AWS Identity and Access Management (IAM) policy in both accounts with the required EC2 and RDS permissions, and attach it to the Tester role.</a:t>
              </a:r>
              <a:endParaRPr/>
            </a:p>
          </p:txBody>
        </p:sp>
        <p:sp>
          <p:nvSpPr>
            <p:cNvPr id="2822" name="Google Shape;2822;p211"/>
            <p:cNvSpPr txBox="1"/>
            <p:nvPr/>
          </p:nvSpPr>
          <p:spPr>
            <a:xfrm>
              <a:off x="2477" y="561970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E</a:t>
              </a:r>
              <a:endParaRPr/>
            </a:p>
          </p:txBody>
        </p:sp>
        <p:sp>
          <p:nvSpPr>
            <p:cNvPr id="2823" name="Google Shape;2823;p211"/>
            <p:cNvSpPr txBox="1"/>
            <p:nvPr/>
          </p:nvSpPr>
          <p:spPr>
            <a:xfrm>
              <a:off x="908304" y="561970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Create a service control policy (SCP) in both accounts with the required EC2 and RDS permissions, and attach it to the Tester role.</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53" name="Google Shape;1253;p1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Use IAM groups to attach permissions to multiple users</a:t>
            </a:r>
            <a:endParaRPr/>
          </a:p>
        </p:txBody>
      </p:sp>
      <p:sp>
        <p:nvSpPr>
          <p:cNvPr id="1254" name="Google Shape;1254;p131"/>
          <p:cNvSpPr txBox="1"/>
          <p:nvPr>
            <p:ph idx="1" type="body"/>
          </p:nvPr>
        </p:nvSpPr>
        <p:spPr>
          <a:xfrm>
            <a:off x="365760" y="1097280"/>
            <a:ext cx="11466576" cy="122022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Permissions in a group can be based on a job function.</a:t>
            </a:r>
            <a:endParaRPr/>
          </a:p>
          <a:p>
            <a:pPr indent="-228600" lvl="0" marL="228600" rtl="0" algn="l">
              <a:lnSpc>
                <a:spcPct val="100000"/>
              </a:lnSpc>
              <a:spcBef>
                <a:spcPts val="1200"/>
              </a:spcBef>
              <a:spcAft>
                <a:spcPts val="0"/>
              </a:spcAft>
              <a:buClr>
                <a:srgbClr val="232F3E"/>
              </a:buClr>
              <a:buSzPts val="2800"/>
              <a:buChar char="•"/>
            </a:pPr>
            <a:r>
              <a:rPr lang="en-US"/>
              <a:t>All users in the group inherit the permissions assigned to the group.</a:t>
            </a:r>
            <a:endParaRPr/>
          </a:p>
        </p:txBody>
      </p:sp>
      <p:grpSp>
        <p:nvGrpSpPr>
          <p:cNvPr descr="Diagram of a group policy attached to a developer IAM group. Users John, Mary, and Pat are added to the group. More details in the notes." id="1255" name="Google Shape;1255;p131"/>
          <p:cNvGrpSpPr/>
          <p:nvPr/>
        </p:nvGrpSpPr>
        <p:grpSpPr>
          <a:xfrm>
            <a:off x="939303" y="2563767"/>
            <a:ext cx="10050062" cy="2887920"/>
            <a:chOff x="925015" y="3275818"/>
            <a:chExt cx="10050062" cy="2887920"/>
          </a:xfrm>
        </p:grpSpPr>
        <p:pic>
          <p:nvPicPr>
            <p:cNvPr id="1256" name="Google Shape;1256;p131"/>
            <p:cNvPicPr preferRelativeResize="0"/>
            <p:nvPr/>
          </p:nvPicPr>
          <p:blipFill rotWithShape="1">
            <a:blip r:embed="rId3">
              <a:alphaModFix/>
            </a:blip>
            <a:srcRect b="0" l="0" r="0" t="0"/>
            <a:stretch/>
          </p:blipFill>
          <p:spPr>
            <a:xfrm>
              <a:off x="1722000" y="3489027"/>
              <a:ext cx="857295" cy="857295"/>
            </a:xfrm>
            <a:prstGeom prst="rect">
              <a:avLst/>
            </a:prstGeom>
            <a:noFill/>
            <a:ln>
              <a:noFill/>
            </a:ln>
          </p:spPr>
        </p:pic>
        <p:sp>
          <p:nvSpPr>
            <p:cNvPr id="1257" name="Google Shape;1257;p131"/>
            <p:cNvSpPr txBox="1"/>
            <p:nvPr/>
          </p:nvSpPr>
          <p:spPr>
            <a:xfrm>
              <a:off x="1466806" y="4307867"/>
              <a:ext cx="13676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Group policy</a:t>
              </a:r>
              <a:endParaRPr/>
            </a:p>
          </p:txBody>
        </p:sp>
        <p:cxnSp>
          <p:nvCxnSpPr>
            <p:cNvPr id="1258" name="Google Shape;1258;p131"/>
            <p:cNvCxnSpPr>
              <a:stCxn id="1256" idx="3"/>
            </p:cNvCxnSpPr>
            <p:nvPr/>
          </p:nvCxnSpPr>
          <p:spPr>
            <a:xfrm>
              <a:off x="2579295" y="3917675"/>
              <a:ext cx="2813400" cy="0"/>
            </a:xfrm>
            <a:prstGeom prst="straightConnector1">
              <a:avLst/>
            </a:prstGeom>
            <a:noFill/>
            <a:ln cap="flat" cmpd="sng" w="38100">
              <a:solidFill>
                <a:srgbClr val="005276"/>
              </a:solidFill>
              <a:prstDash val="solid"/>
              <a:miter lim="800000"/>
              <a:headEnd len="sm" w="sm" type="none"/>
              <a:tailEnd len="med" w="med" type="triangle"/>
            </a:ln>
          </p:spPr>
        </p:cxnSp>
        <p:sp>
          <p:nvSpPr>
            <p:cNvPr id="1259" name="Google Shape;1259;p131"/>
            <p:cNvSpPr txBox="1"/>
            <p:nvPr/>
          </p:nvSpPr>
          <p:spPr>
            <a:xfrm>
              <a:off x="3542737" y="3577924"/>
              <a:ext cx="88663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Attach</a:t>
              </a:r>
              <a:endParaRPr/>
            </a:p>
          </p:txBody>
        </p:sp>
        <p:sp>
          <p:nvSpPr>
            <p:cNvPr id="1260" name="Google Shape;1260;p131"/>
            <p:cNvSpPr/>
            <p:nvPr/>
          </p:nvSpPr>
          <p:spPr>
            <a:xfrm>
              <a:off x="5432611" y="3382917"/>
              <a:ext cx="1725503" cy="2177878"/>
            </a:xfrm>
            <a:prstGeom prst="rect">
              <a:avLst/>
            </a:prstGeom>
            <a:noFill/>
            <a:ln cap="flat" cmpd="sng" w="38100">
              <a:solidFill>
                <a:srgbClr val="005276"/>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IAM Developer group</a:t>
              </a:r>
              <a:endParaRPr/>
            </a:p>
          </p:txBody>
        </p:sp>
        <p:pic>
          <p:nvPicPr>
            <p:cNvPr id="1261" name="Google Shape;1261;p131"/>
            <p:cNvPicPr preferRelativeResize="0"/>
            <p:nvPr/>
          </p:nvPicPr>
          <p:blipFill rotWithShape="1">
            <a:blip r:embed="rId4">
              <a:alphaModFix/>
            </a:blip>
            <a:srcRect b="0" l="0" r="0" t="0"/>
            <a:stretch/>
          </p:blipFill>
          <p:spPr>
            <a:xfrm>
              <a:off x="5782003" y="4204454"/>
              <a:ext cx="385581" cy="385581"/>
            </a:xfrm>
            <a:prstGeom prst="rect">
              <a:avLst/>
            </a:prstGeom>
            <a:noFill/>
            <a:ln>
              <a:noFill/>
            </a:ln>
          </p:spPr>
        </p:pic>
        <p:pic>
          <p:nvPicPr>
            <p:cNvPr id="1262" name="Google Shape;1262;p131"/>
            <p:cNvPicPr preferRelativeResize="0"/>
            <p:nvPr/>
          </p:nvPicPr>
          <p:blipFill rotWithShape="1">
            <a:blip r:embed="rId4">
              <a:alphaModFix/>
            </a:blip>
            <a:srcRect b="0" l="0" r="0" t="0"/>
            <a:stretch/>
          </p:blipFill>
          <p:spPr>
            <a:xfrm>
              <a:off x="6064542" y="4204454"/>
              <a:ext cx="385581" cy="385581"/>
            </a:xfrm>
            <a:prstGeom prst="rect">
              <a:avLst/>
            </a:prstGeom>
            <a:noFill/>
            <a:ln>
              <a:noFill/>
            </a:ln>
          </p:spPr>
        </p:pic>
        <p:pic>
          <p:nvPicPr>
            <p:cNvPr id="1263" name="Google Shape;1263;p131"/>
            <p:cNvPicPr preferRelativeResize="0"/>
            <p:nvPr/>
          </p:nvPicPr>
          <p:blipFill rotWithShape="1">
            <a:blip r:embed="rId4">
              <a:alphaModFix/>
            </a:blip>
            <a:srcRect b="0" l="0" r="0" t="0"/>
            <a:stretch/>
          </p:blipFill>
          <p:spPr>
            <a:xfrm>
              <a:off x="6347082" y="4204454"/>
              <a:ext cx="385581" cy="385581"/>
            </a:xfrm>
            <a:prstGeom prst="rect">
              <a:avLst/>
            </a:prstGeom>
            <a:noFill/>
            <a:ln>
              <a:noFill/>
            </a:ln>
          </p:spPr>
        </p:pic>
        <p:pic>
          <p:nvPicPr>
            <p:cNvPr id="1264" name="Google Shape;1264;p131"/>
            <p:cNvPicPr preferRelativeResize="0"/>
            <p:nvPr/>
          </p:nvPicPr>
          <p:blipFill rotWithShape="1">
            <a:blip r:embed="rId4">
              <a:alphaModFix/>
            </a:blip>
            <a:srcRect b="0" l="0" r="0" t="0"/>
            <a:stretch/>
          </p:blipFill>
          <p:spPr>
            <a:xfrm>
              <a:off x="5782003" y="4584599"/>
              <a:ext cx="385581" cy="385581"/>
            </a:xfrm>
            <a:prstGeom prst="rect">
              <a:avLst/>
            </a:prstGeom>
            <a:noFill/>
            <a:ln>
              <a:noFill/>
            </a:ln>
          </p:spPr>
        </p:pic>
        <p:pic>
          <p:nvPicPr>
            <p:cNvPr id="1265" name="Google Shape;1265;p131"/>
            <p:cNvPicPr preferRelativeResize="0"/>
            <p:nvPr/>
          </p:nvPicPr>
          <p:blipFill rotWithShape="1">
            <a:blip r:embed="rId4">
              <a:alphaModFix/>
            </a:blip>
            <a:srcRect b="0" l="0" r="0" t="0"/>
            <a:stretch/>
          </p:blipFill>
          <p:spPr>
            <a:xfrm>
              <a:off x="6079954" y="4584599"/>
              <a:ext cx="385581" cy="385581"/>
            </a:xfrm>
            <a:prstGeom prst="rect">
              <a:avLst/>
            </a:prstGeom>
            <a:noFill/>
            <a:ln>
              <a:noFill/>
            </a:ln>
          </p:spPr>
        </p:pic>
        <p:pic>
          <p:nvPicPr>
            <p:cNvPr id="1266" name="Google Shape;1266;p131"/>
            <p:cNvPicPr preferRelativeResize="0"/>
            <p:nvPr/>
          </p:nvPicPr>
          <p:blipFill rotWithShape="1">
            <a:blip r:embed="rId4">
              <a:alphaModFix/>
            </a:blip>
            <a:srcRect b="0" l="0" r="0" t="0"/>
            <a:stretch/>
          </p:blipFill>
          <p:spPr>
            <a:xfrm>
              <a:off x="6377904" y="4584599"/>
              <a:ext cx="385581" cy="385581"/>
            </a:xfrm>
            <a:prstGeom prst="rect">
              <a:avLst/>
            </a:prstGeom>
            <a:noFill/>
            <a:ln>
              <a:noFill/>
            </a:ln>
          </p:spPr>
        </p:pic>
        <p:pic>
          <p:nvPicPr>
            <p:cNvPr id="1267" name="Google Shape;1267;p131"/>
            <p:cNvPicPr preferRelativeResize="0"/>
            <p:nvPr/>
          </p:nvPicPr>
          <p:blipFill rotWithShape="1">
            <a:blip r:embed="rId4">
              <a:alphaModFix/>
            </a:blip>
            <a:srcRect b="0" l="0" r="0" t="0"/>
            <a:stretch/>
          </p:blipFill>
          <p:spPr>
            <a:xfrm>
              <a:off x="5787446" y="5014585"/>
              <a:ext cx="385581" cy="385581"/>
            </a:xfrm>
            <a:prstGeom prst="rect">
              <a:avLst/>
            </a:prstGeom>
            <a:noFill/>
            <a:ln>
              <a:noFill/>
            </a:ln>
          </p:spPr>
        </p:pic>
        <p:pic>
          <p:nvPicPr>
            <p:cNvPr id="1268" name="Google Shape;1268;p131"/>
            <p:cNvPicPr preferRelativeResize="0"/>
            <p:nvPr/>
          </p:nvPicPr>
          <p:blipFill rotWithShape="1">
            <a:blip r:embed="rId4">
              <a:alphaModFix/>
            </a:blip>
            <a:srcRect b="0" l="0" r="0" t="0"/>
            <a:stretch/>
          </p:blipFill>
          <p:spPr>
            <a:xfrm>
              <a:off x="6085397" y="5014585"/>
              <a:ext cx="385581" cy="385581"/>
            </a:xfrm>
            <a:prstGeom prst="rect">
              <a:avLst/>
            </a:prstGeom>
            <a:noFill/>
            <a:ln>
              <a:noFill/>
            </a:ln>
          </p:spPr>
        </p:pic>
        <p:pic>
          <p:nvPicPr>
            <p:cNvPr id="1269" name="Google Shape;1269;p131"/>
            <p:cNvPicPr preferRelativeResize="0"/>
            <p:nvPr/>
          </p:nvPicPr>
          <p:blipFill rotWithShape="1">
            <a:blip r:embed="rId4">
              <a:alphaModFix/>
            </a:blip>
            <a:srcRect b="0" l="0" r="0" t="0"/>
            <a:stretch/>
          </p:blipFill>
          <p:spPr>
            <a:xfrm>
              <a:off x="6383347" y="5014585"/>
              <a:ext cx="385581" cy="385581"/>
            </a:xfrm>
            <a:prstGeom prst="rect">
              <a:avLst/>
            </a:prstGeom>
            <a:noFill/>
            <a:ln>
              <a:noFill/>
            </a:ln>
          </p:spPr>
        </p:pic>
        <p:pic>
          <p:nvPicPr>
            <p:cNvPr id="1270" name="Google Shape;1270;p131"/>
            <p:cNvPicPr preferRelativeResize="0"/>
            <p:nvPr/>
          </p:nvPicPr>
          <p:blipFill rotWithShape="1">
            <a:blip r:embed="rId4">
              <a:alphaModFix/>
            </a:blip>
            <a:srcRect b="0" l="0" r="0" t="0"/>
            <a:stretch/>
          </p:blipFill>
          <p:spPr>
            <a:xfrm>
              <a:off x="1087376" y="5298795"/>
              <a:ext cx="548369" cy="548369"/>
            </a:xfrm>
            <a:prstGeom prst="rect">
              <a:avLst/>
            </a:prstGeom>
            <a:noFill/>
            <a:ln>
              <a:noFill/>
            </a:ln>
          </p:spPr>
        </p:pic>
        <p:sp>
          <p:nvSpPr>
            <p:cNvPr id="1271" name="Google Shape;1271;p131"/>
            <p:cNvSpPr txBox="1"/>
            <p:nvPr/>
          </p:nvSpPr>
          <p:spPr>
            <a:xfrm>
              <a:off x="925015" y="5825184"/>
              <a:ext cx="74397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84E"/>
                </a:buClr>
                <a:buSzPts val="1600"/>
                <a:buFont typeface="Play"/>
                <a:buNone/>
              </a:pPr>
              <a:r>
                <a:rPr i="0" lang="en-US" sz="1600" u="none" cap="none" strike="noStrike">
                  <a:solidFill>
                    <a:srgbClr val="18584E"/>
                  </a:solidFill>
                  <a:latin typeface="Play"/>
                  <a:ea typeface="Play"/>
                  <a:cs typeface="Play"/>
                  <a:sym typeface="Play"/>
                </a:rPr>
                <a:t> </a:t>
              </a:r>
              <a:r>
                <a:rPr i="0" lang="en-US" sz="1600" u="none" cap="none" strike="noStrike">
                  <a:solidFill>
                    <a:schemeClr val="dk1"/>
                  </a:solidFill>
                  <a:latin typeface="Play"/>
                  <a:ea typeface="Play"/>
                  <a:cs typeface="Play"/>
                  <a:sym typeface="Play"/>
                </a:rPr>
                <a:t>John</a:t>
              </a:r>
              <a:endParaRPr/>
            </a:p>
          </p:txBody>
        </p:sp>
        <p:cxnSp>
          <p:nvCxnSpPr>
            <p:cNvPr id="1272" name="Google Shape;1272;p131"/>
            <p:cNvCxnSpPr>
              <a:stCxn id="1270" idx="0"/>
            </p:cNvCxnSpPr>
            <p:nvPr/>
          </p:nvCxnSpPr>
          <p:spPr>
            <a:xfrm rot="-5400000">
              <a:off x="3164710" y="3070545"/>
              <a:ext cx="425100" cy="4031400"/>
            </a:xfrm>
            <a:prstGeom prst="bentConnector2">
              <a:avLst/>
            </a:prstGeom>
            <a:noFill/>
            <a:ln cap="flat" cmpd="sng" w="38100">
              <a:solidFill>
                <a:srgbClr val="005276"/>
              </a:solidFill>
              <a:prstDash val="solid"/>
              <a:miter lim="800000"/>
              <a:headEnd len="sm" w="sm" type="none"/>
              <a:tailEnd len="med" w="med" type="triangle"/>
            </a:ln>
          </p:spPr>
        </p:cxnSp>
        <p:sp>
          <p:nvSpPr>
            <p:cNvPr id="1273" name="Google Shape;1273;p131"/>
            <p:cNvSpPr txBox="1"/>
            <p:nvPr/>
          </p:nvSpPr>
          <p:spPr>
            <a:xfrm>
              <a:off x="2659179" y="4260664"/>
              <a:ext cx="284921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Add as members</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(users do not have policies)</a:t>
              </a:r>
              <a:endParaRPr/>
            </a:p>
          </p:txBody>
        </p:sp>
        <p:pic>
          <p:nvPicPr>
            <p:cNvPr id="1274" name="Google Shape;1274;p131"/>
            <p:cNvPicPr preferRelativeResize="0"/>
            <p:nvPr/>
          </p:nvPicPr>
          <p:blipFill rotWithShape="1">
            <a:blip r:embed="rId4">
              <a:alphaModFix/>
            </a:blip>
            <a:srcRect b="0" l="0" r="0" t="0"/>
            <a:stretch/>
          </p:blipFill>
          <p:spPr>
            <a:xfrm>
              <a:off x="1807523" y="5298795"/>
              <a:ext cx="548369" cy="548369"/>
            </a:xfrm>
            <a:prstGeom prst="rect">
              <a:avLst/>
            </a:prstGeom>
            <a:noFill/>
            <a:ln>
              <a:noFill/>
            </a:ln>
          </p:spPr>
        </p:pic>
        <p:sp>
          <p:nvSpPr>
            <p:cNvPr id="1275" name="Google Shape;1275;p131"/>
            <p:cNvSpPr txBox="1"/>
            <p:nvPr/>
          </p:nvSpPr>
          <p:spPr>
            <a:xfrm>
              <a:off x="1686587" y="5820026"/>
              <a:ext cx="76707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84E"/>
                </a:buClr>
                <a:buSzPts val="1600"/>
                <a:buFont typeface="Play"/>
                <a:buNone/>
              </a:pPr>
              <a:r>
                <a:rPr i="0" lang="en-US" sz="1600" u="none" cap="none" strike="noStrike">
                  <a:solidFill>
                    <a:srgbClr val="18584E"/>
                  </a:solidFill>
                  <a:latin typeface="Play"/>
                  <a:ea typeface="Play"/>
                  <a:cs typeface="Play"/>
                  <a:sym typeface="Play"/>
                </a:rPr>
                <a:t> </a:t>
              </a:r>
              <a:r>
                <a:rPr i="0" lang="en-US" sz="1600" u="none" cap="none" strike="noStrike">
                  <a:solidFill>
                    <a:schemeClr val="dk1"/>
                  </a:solidFill>
                  <a:latin typeface="Play"/>
                  <a:ea typeface="Play"/>
                  <a:cs typeface="Play"/>
                  <a:sym typeface="Play"/>
                </a:rPr>
                <a:t>Mary</a:t>
              </a:r>
              <a:endParaRPr/>
            </a:p>
          </p:txBody>
        </p:sp>
        <p:cxnSp>
          <p:nvCxnSpPr>
            <p:cNvPr id="1276" name="Google Shape;1276;p131"/>
            <p:cNvCxnSpPr>
              <a:stCxn id="1274" idx="0"/>
            </p:cNvCxnSpPr>
            <p:nvPr/>
          </p:nvCxnSpPr>
          <p:spPr>
            <a:xfrm rot="-5400000">
              <a:off x="3524707" y="3430695"/>
              <a:ext cx="425100" cy="3311100"/>
            </a:xfrm>
            <a:prstGeom prst="bentConnector2">
              <a:avLst/>
            </a:prstGeom>
            <a:noFill/>
            <a:ln cap="flat" cmpd="sng" w="38100">
              <a:solidFill>
                <a:srgbClr val="005276"/>
              </a:solidFill>
              <a:prstDash val="solid"/>
              <a:miter lim="800000"/>
              <a:headEnd len="sm" w="sm" type="none"/>
              <a:tailEnd len="med" w="med" type="triangle"/>
            </a:ln>
          </p:spPr>
        </p:cxnSp>
        <p:pic>
          <p:nvPicPr>
            <p:cNvPr id="1277" name="Google Shape;1277;p131"/>
            <p:cNvPicPr preferRelativeResize="0"/>
            <p:nvPr/>
          </p:nvPicPr>
          <p:blipFill rotWithShape="1">
            <a:blip r:embed="rId4">
              <a:alphaModFix/>
            </a:blip>
            <a:srcRect b="0" l="0" r="0" t="0"/>
            <a:stretch/>
          </p:blipFill>
          <p:spPr>
            <a:xfrm>
              <a:off x="2527671" y="5298795"/>
              <a:ext cx="548369" cy="548369"/>
            </a:xfrm>
            <a:prstGeom prst="rect">
              <a:avLst/>
            </a:prstGeom>
            <a:noFill/>
            <a:ln>
              <a:noFill/>
            </a:ln>
          </p:spPr>
        </p:pic>
        <p:sp>
          <p:nvSpPr>
            <p:cNvPr id="1278" name="Google Shape;1278;p131"/>
            <p:cNvSpPr txBox="1"/>
            <p:nvPr/>
          </p:nvSpPr>
          <p:spPr>
            <a:xfrm>
              <a:off x="2501167" y="5823986"/>
              <a:ext cx="54836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8584E"/>
                </a:buClr>
                <a:buSzPts val="1600"/>
                <a:buFont typeface="Play"/>
                <a:buNone/>
              </a:pPr>
              <a:r>
                <a:rPr i="0" lang="en-US" sz="1600" u="none" cap="none" strike="noStrike">
                  <a:solidFill>
                    <a:srgbClr val="18584E"/>
                  </a:solidFill>
                  <a:latin typeface="Play"/>
                  <a:ea typeface="Play"/>
                  <a:cs typeface="Play"/>
                  <a:sym typeface="Play"/>
                </a:rPr>
                <a:t> </a:t>
              </a:r>
              <a:r>
                <a:rPr i="0" lang="en-US" sz="1600" u="none" cap="none" strike="noStrike">
                  <a:solidFill>
                    <a:schemeClr val="dk1"/>
                  </a:solidFill>
                  <a:latin typeface="Play"/>
                  <a:ea typeface="Play"/>
                  <a:cs typeface="Play"/>
                  <a:sym typeface="Play"/>
                </a:rPr>
                <a:t>Pat</a:t>
              </a:r>
              <a:endParaRPr/>
            </a:p>
          </p:txBody>
        </p:sp>
        <p:cxnSp>
          <p:nvCxnSpPr>
            <p:cNvPr id="1279" name="Google Shape;1279;p131"/>
            <p:cNvCxnSpPr>
              <a:stCxn id="1277" idx="0"/>
            </p:cNvCxnSpPr>
            <p:nvPr/>
          </p:nvCxnSpPr>
          <p:spPr>
            <a:xfrm rot="-5400000">
              <a:off x="3884856" y="3790695"/>
              <a:ext cx="425100" cy="2591100"/>
            </a:xfrm>
            <a:prstGeom prst="bentConnector2">
              <a:avLst/>
            </a:prstGeom>
            <a:noFill/>
            <a:ln cap="flat" cmpd="sng" w="38100">
              <a:solidFill>
                <a:srgbClr val="005276"/>
              </a:solidFill>
              <a:prstDash val="solid"/>
              <a:miter lim="800000"/>
              <a:headEnd len="sm" w="sm" type="none"/>
              <a:tailEnd len="med" w="med" type="triangle"/>
            </a:ln>
          </p:spPr>
        </p:cxnSp>
        <p:cxnSp>
          <p:nvCxnSpPr>
            <p:cNvPr id="1280" name="Google Shape;1280;p131"/>
            <p:cNvCxnSpPr>
              <a:stCxn id="1260" idx="3"/>
              <a:endCxn id="1281" idx="1"/>
            </p:cNvCxnSpPr>
            <p:nvPr/>
          </p:nvCxnSpPr>
          <p:spPr>
            <a:xfrm flipH="1" rot="10800000">
              <a:off x="7158114" y="3656756"/>
              <a:ext cx="2316000" cy="815100"/>
            </a:xfrm>
            <a:prstGeom prst="bentConnector3">
              <a:avLst>
                <a:gd fmla="val 49383" name="adj1"/>
              </a:avLst>
            </a:prstGeom>
            <a:noFill/>
            <a:ln cap="flat" cmpd="sng" w="38100">
              <a:solidFill>
                <a:srgbClr val="005276"/>
              </a:solidFill>
              <a:prstDash val="solid"/>
              <a:miter lim="800000"/>
              <a:headEnd len="sm" w="sm" type="none"/>
              <a:tailEnd len="med" w="med" type="triangle"/>
            </a:ln>
          </p:spPr>
        </p:cxnSp>
        <p:sp>
          <p:nvSpPr>
            <p:cNvPr id="1282" name="Google Shape;1282;p131"/>
            <p:cNvSpPr txBox="1"/>
            <p:nvPr/>
          </p:nvSpPr>
          <p:spPr>
            <a:xfrm>
              <a:off x="7301266" y="4137402"/>
              <a:ext cx="88663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Access</a:t>
              </a:r>
              <a:endParaRPr/>
            </a:p>
          </p:txBody>
        </p:sp>
        <p:pic>
          <p:nvPicPr>
            <p:cNvPr id="1281" name="Google Shape;1281;p131"/>
            <p:cNvPicPr preferRelativeResize="0"/>
            <p:nvPr/>
          </p:nvPicPr>
          <p:blipFill rotWithShape="1">
            <a:blip r:embed="rId5">
              <a:alphaModFix/>
            </a:blip>
            <a:srcRect b="0" l="0" r="0" t="0"/>
            <a:stretch/>
          </p:blipFill>
          <p:spPr>
            <a:xfrm>
              <a:off x="9474096" y="3275818"/>
              <a:ext cx="762000" cy="762000"/>
            </a:xfrm>
            <a:prstGeom prst="rect">
              <a:avLst/>
            </a:prstGeom>
            <a:noFill/>
            <a:ln>
              <a:noFill/>
            </a:ln>
          </p:spPr>
        </p:pic>
        <p:sp>
          <p:nvSpPr>
            <p:cNvPr id="1283" name="Google Shape;1283;p131"/>
            <p:cNvSpPr txBox="1"/>
            <p:nvPr/>
          </p:nvSpPr>
          <p:spPr>
            <a:xfrm>
              <a:off x="8735115" y="4039405"/>
              <a:ext cx="223996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Amazon S3</a:t>
              </a:r>
              <a:endParaRPr/>
            </a:p>
          </p:txBody>
        </p:sp>
        <p:cxnSp>
          <p:nvCxnSpPr>
            <p:cNvPr id="1284" name="Google Shape;1284;p131"/>
            <p:cNvCxnSpPr>
              <a:stCxn id="1260" idx="3"/>
              <a:endCxn id="1285" idx="1"/>
            </p:cNvCxnSpPr>
            <p:nvPr/>
          </p:nvCxnSpPr>
          <p:spPr>
            <a:xfrm>
              <a:off x="7158114" y="4471856"/>
              <a:ext cx="2316000" cy="699900"/>
            </a:xfrm>
            <a:prstGeom prst="bentConnector3">
              <a:avLst>
                <a:gd fmla="val 49383" name="adj1"/>
              </a:avLst>
            </a:prstGeom>
            <a:noFill/>
            <a:ln cap="flat" cmpd="sng" w="38100">
              <a:solidFill>
                <a:srgbClr val="005276"/>
              </a:solidFill>
              <a:prstDash val="solid"/>
              <a:miter lim="800000"/>
              <a:headEnd len="sm" w="sm" type="none"/>
              <a:tailEnd len="med" w="med" type="triangle"/>
            </a:ln>
          </p:spPr>
        </p:cxnSp>
        <p:pic>
          <p:nvPicPr>
            <p:cNvPr id="1285" name="Google Shape;1285;p131"/>
            <p:cNvPicPr preferRelativeResize="0"/>
            <p:nvPr/>
          </p:nvPicPr>
          <p:blipFill rotWithShape="1">
            <a:blip r:embed="rId6">
              <a:alphaModFix/>
            </a:blip>
            <a:srcRect b="0" l="0" r="0" t="0"/>
            <a:stretch/>
          </p:blipFill>
          <p:spPr>
            <a:xfrm>
              <a:off x="9474096" y="4790899"/>
              <a:ext cx="762000" cy="762000"/>
            </a:xfrm>
            <a:prstGeom prst="rect">
              <a:avLst/>
            </a:prstGeom>
            <a:noFill/>
            <a:ln>
              <a:noFill/>
            </a:ln>
          </p:spPr>
        </p:pic>
        <p:sp>
          <p:nvSpPr>
            <p:cNvPr id="1286" name="Google Shape;1286;p131"/>
            <p:cNvSpPr txBox="1"/>
            <p:nvPr/>
          </p:nvSpPr>
          <p:spPr>
            <a:xfrm>
              <a:off x="9170692" y="5546246"/>
              <a:ext cx="144052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Amazon EC2</a:t>
              </a: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7" name="Shape 2827"/>
        <p:cNvGrpSpPr/>
        <p:nvPr/>
      </p:nvGrpSpPr>
      <p:grpSpPr>
        <a:xfrm>
          <a:off x="0" y="0"/>
          <a:ext cx="0" cy="0"/>
          <a:chOff x="0" y="0"/>
          <a:chExt cx="0" cy="0"/>
        </a:xfrm>
      </p:grpSpPr>
      <p:sp>
        <p:nvSpPr>
          <p:cNvPr id="2828" name="Google Shape;2828;p2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29" name="Google Shape;2829;p212"/>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Answer</a:t>
            </a:r>
            <a:endParaRPr/>
          </a:p>
        </p:txBody>
      </p:sp>
      <p:sp>
        <p:nvSpPr>
          <p:cNvPr id="2830" name="Google Shape;2830;p212"/>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The correct answers are C and D.</a:t>
            </a:r>
            <a:endParaRPr/>
          </a:p>
        </p:txBody>
      </p:sp>
      <p:sp>
        <p:nvSpPr>
          <p:cNvPr id="2831" name="Google Shape;2831;p212"/>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2832" name="Google Shape;2832;p212"/>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2833" name="Google Shape;2833;p212"/>
          <p:cNvGrpSpPr/>
          <p:nvPr/>
        </p:nvGrpSpPr>
        <p:grpSpPr>
          <a:xfrm>
            <a:off x="2477" y="3852851"/>
            <a:ext cx="12189169" cy="1284020"/>
            <a:chOff x="2477" y="4331821"/>
            <a:chExt cx="12189169" cy="1284020"/>
          </a:xfrm>
        </p:grpSpPr>
        <p:sp>
          <p:nvSpPr>
            <p:cNvPr id="2834" name="Google Shape;2834;p212"/>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2835" name="Google Shape;2835;p212"/>
            <p:cNvSpPr txBox="1"/>
            <p:nvPr/>
          </p:nvSpPr>
          <p:spPr>
            <a:xfrm>
              <a:off x="907950" y="433182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Create a service control policy (SCP) to deny all actions on all AWS services except for the Amazon EC2 and Amazon RDS services, and attach it to the organizational unit.</a:t>
              </a:r>
              <a:endParaRPr/>
            </a:p>
          </p:txBody>
        </p:sp>
        <p:sp>
          <p:nvSpPr>
            <p:cNvPr id="2836" name="Google Shape;2836;p212"/>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2837" name="Google Shape;2837;p212"/>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Create an AWS Identity and Access Management (IAM) policy in both accounts with the required EC2 and RDS permissions, and attach it to the Tester role.</a:t>
              </a: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1" name="Shape 2841"/>
        <p:cNvGrpSpPr/>
        <p:nvPr/>
      </p:nvGrpSpPr>
      <p:grpSpPr>
        <a:xfrm>
          <a:off x="0" y="0"/>
          <a:ext cx="0" cy="0"/>
          <a:chOff x="0" y="0"/>
          <a:chExt cx="0" cy="0"/>
        </a:xfrm>
      </p:grpSpPr>
      <p:sp>
        <p:nvSpPr>
          <p:cNvPr id="2842" name="Google Shape;2842;p2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43" name="Google Shape;2843;p213"/>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
        <p:nvSpPr>
          <p:cNvPr id="2844" name="Google Shape;2844;p213"/>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Contact us at </a:t>
            </a:r>
            <a:r>
              <a:rPr b="0" i="0" lang="en-US" sz="1800" u="sng" cap="none" strike="noStrike">
                <a:solidFill>
                  <a:schemeClr val="hlink"/>
                </a:solidFill>
                <a:latin typeface="Play"/>
                <a:ea typeface="Play"/>
                <a:cs typeface="Play"/>
                <a:sym typeface="Play"/>
                <a:hlinkClick r:id="rId3"/>
              </a:rPr>
              <a:t>https://support.aws.amazon.com/#/contacts/aws-academy</a:t>
            </a:r>
            <a:r>
              <a:rPr b="0" i="0" lang="en-US" sz="1800" u="none" cap="none" strike="noStrike">
                <a:solidFill>
                  <a:schemeClr val="lt1"/>
                </a:solidFill>
                <a:latin typeface="Play"/>
                <a:ea typeface="Play"/>
                <a:cs typeface="Play"/>
                <a:sym typeface="Play"/>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neBrand EVO (2022-Q4) ColorSet 3">
  <a:themeElements>
    <a:clrScheme name="AWS Light 03">
      <a:dk1>
        <a:srgbClr val="000000"/>
      </a:dk1>
      <a:lt1>
        <a:srgbClr val="FFFFFF"/>
      </a:lt1>
      <a:dk2>
        <a:srgbClr val="232F3E"/>
      </a:dk2>
      <a:lt2>
        <a:srgbClr val="F1F3F3"/>
      </a:lt2>
      <a:accent1>
        <a:srgbClr val="005276"/>
      </a:accent1>
      <a:accent2>
        <a:srgbClr val="ADE422"/>
      </a:accent2>
      <a:accent3>
        <a:srgbClr val="F1F3F3"/>
      </a:accent3>
      <a:accent4>
        <a:srgbClr val="D4DADA"/>
      </a:accent4>
      <a:accent5>
        <a:srgbClr val="29208A"/>
      </a:accent5>
      <a:accent6>
        <a:srgbClr val="008296"/>
      </a:accent6>
      <a:hlink>
        <a:srgbClr val="008296"/>
      </a:hlink>
      <a:folHlink>
        <a:srgbClr val="0082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